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78" d="100"/>
          <a:sy n="78" d="100"/>
        </p:scale>
        <p:origin x="86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mployee_Dataset%20revant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ROHIT NARAYAN.B.xlsx]Sheet3!PivotTable1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3.9462737612343909E-2"/>
          <c:y val="0.22987981765437215"/>
          <c:w val="0.9529253161536626"/>
          <c:h val="0.650304600082884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46-4369-9ECE-8DA2AE688B1D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46-4369-9ECE-8DA2AE688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784448"/>
        <c:axId val="44568576"/>
      </c:barChart>
      <c:catAx>
        <c:axId val="43784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4568576"/>
        <c:crosses val="autoZero"/>
        <c:auto val="1"/>
        <c:lblAlgn val="ctr"/>
        <c:lblOffset val="100"/>
        <c:noMultiLvlLbl val="0"/>
      </c:catAx>
      <c:valAx>
        <c:axId val="4456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7844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413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1853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5192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8176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584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7276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0704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3403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149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770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7810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4269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5523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STUDENT NAME: MONISHA.M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REGISTER NO: 312219396&amp; asunm1711312219396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DEPARTMENT: B.com (BANK MANAGEMENT)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COLLEGE: S.A.COLLEGE OF ARTS AND SCIENCE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9525000" cy="5078313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With the help of the slicer &amp; filter option removed the blank row and color in the dataset.</a:t>
            </a:r>
          </a:p>
          <a:p>
            <a:endParaRPr lang="en-US" sz="24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Emn</a:t>
            </a:r>
            <a:r>
              <a:rPr lang="en-US" sz="2400" dirty="0"/>
              <a:t> Id, name, employee type , increment amount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The increment amount are calculated by the  formula of  =IF(J2=5,5000,IF(J2=4,4000,IF(J2=3,3000,IF(J2=2,2000,IF(J2=1,1000)))))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value of bonus based on job rating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8991600" cy="5786199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PIVOT TABLE: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important column are selected in the pivot table  are </a:t>
            </a:r>
            <a:r>
              <a:rPr lang="en-US" sz="2000" dirty="0" err="1"/>
              <a:t>Emn</a:t>
            </a:r>
            <a:r>
              <a:rPr lang="en-US" sz="2000" dirty="0"/>
              <a:t> Id, name, 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They are customize in the pivot table option </a:t>
            </a:r>
          </a:p>
          <a:p>
            <a:pPr algn="just"/>
            <a:r>
              <a:rPr lang="en-US" sz="2000" dirty="0"/>
              <a:t>       Rows= Bonus</a:t>
            </a:r>
          </a:p>
          <a:p>
            <a:pPr algn="just"/>
            <a:r>
              <a:rPr lang="en-US" sz="2000" dirty="0"/>
              <a:t>       </a:t>
            </a:r>
            <a:r>
              <a:rPr lang="en-US" sz="2000" dirty="0" err="1"/>
              <a:t>Colunm</a:t>
            </a:r>
            <a:r>
              <a:rPr lang="en-US" sz="2000" dirty="0"/>
              <a:t>=Gender</a:t>
            </a:r>
          </a:p>
          <a:p>
            <a:pPr algn="just"/>
            <a:r>
              <a:rPr lang="en-US" sz="2000" dirty="0"/>
              <a:t>       Filter=name</a:t>
            </a:r>
          </a:p>
          <a:p>
            <a:pPr algn="just"/>
            <a:r>
              <a:rPr lang="en-US" sz="2000" dirty="0"/>
              <a:t>       Value=count on job rating</a:t>
            </a:r>
          </a:p>
          <a:p>
            <a:endParaRPr lang="en-US" sz="2000" dirty="0"/>
          </a:p>
          <a:p>
            <a:r>
              <a:rPr lang="en-US" sz="2000" b="1" dirty="0"/>
              <a:t> GRAPH CHART :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recommended chart  we can select the data are shown in the data.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63000" cy="415498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80807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tx1"/>
                </a:solidFill>
              </a:rPr>
              <a:t>R</a:t>
            </a:r>
            <a:r>
              <a:rPr spc="-40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S</a:t>
            </a:r>
            <a:r>
              <a:rPr spc="-30" dirty="0">
                <a:solidFill>
                  <a:schemeClr val="tx1"/>
                </a:solidFill>
              </a:rPr>
              <a:t>U</a:t>
            </a:r>
            <a:r>
              <a:rPr spc="-405" dirty="0">
                <a:solidFill>
                  <a:schemeClr val="tx1"/>
                </a:solidFill>
              </a:rPr>
              <a:t>L</a:t>
            </a:r>
            <a:r>
              <a:rPr dirty="0">
                <a:solidFill>
                  <a:schemeClr val="tx1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1489214"/>
              </p:ext>
            </p:extLst>
          </p:nvPr>
        </p:nvGraphicFramePr>
        <p:xfrm>
          <a:off x="1524000" y="762000"/>
          <a:ext cx="75438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7943" y="1219200"/>
            <a:ext cx="1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job rating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</a:t>
            </a:r>
            <a:r>
              <a:rPr lang="en-US" altLang="en-US" dirty="0">
                <a:latin typeface="Arial" panose="020B0604020202020204" pitchFamily="34" charset="0"/>
              </a:rPr>
              <a:t>based on employees job rating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-85" dirty="0">
                <a:solidFill>
                  <a:schemeClr val="tx1"/>
                </a:solidFill>
              </a:rPr>
              <a:t> </a:t>
            </a:r>
            <a:r>
              <a:rPr sz="4250" spc="25" dirty="0">
                <a:solidFill>
                  <a:schemeClr val="tx1"/>
                </a:solidFill>
              </a:rPr>
              <a:t>TITLE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1"/>
                </a:solidFill>
              </a:rPr>
              <a:t>A</a:t>
            </a:r>
            <a:r>
              <a:rPr spc="-5" dirty="0">
                <a:solidFill>
                  <a:schemeClr val="tx1"/>
                </a:solidFill>
              </a:rPr>
              <a:t>G</a:t>
            </a:r>
            <a:r>
              <a:rPr spc="-35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1"/>
                </a:solidFill>
              </a:rPr>
              <a:t>P</a:t>
            </a:r>
            <a:r>
              <a:rPr sz="4250" spc="15" dirty="0">
                <a:solidFill>
                  <a:schemeClr val="tx1"/>
                </a:solidFill>
              </a:rPr>
              <a:t>ROB</a:t>
            </a:r>
            <a:r>
              <a:rPr sz="4250" spc="55" dirty="0">
                <a:solidFill>
                  <a:schemeClr val="tx1"/>
                </a:solidFill>
              </a:rPr>
              <a:t>L</a:t>
            </a:r>
            <a:r>
              <a:rPr sz="4250" spc="-20" dirty="0">
                <a:solidFill>
                  <a:schemeClr val="tx1"/>
                </a:solidFill>
              </a:rPr>
              <a:t>E</a:t>
            </a:r>
            <a:r>
              <a:rPr sz="4250" spc="20" dirty="0">
                <a:solidFill>
                  <a:schemeClr val="tx1"/>
                </a:solidFill>
              </a:rPr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5" dirty="0"/>
              <a:t>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1"/>
                </a:solidFill>
              </a:rPr>
              <a:t>W</a:t>
            </a:r>
            <a:r>
              <a:rPr sz="3200" spc="-20" dirty="0">
                <a:solidFill>
                  <a:schemeClr val="tx1"/>
                </a:solidFill>
              </a:rPr>
              <a:t>H</a:t>
            </a:r>
            <a:r>
              <a:rPr sz="3200" spc="20" dirty="0">
                <a:solidFill>
                  <a:schemeClr val="tx1"/>
                </a:solidFill>
              </a:rPr>
              <a:t>O</a:t>
            </a:r>
            <a:r>
              <a:rPr sz="3200" spc="-2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AR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T</a:t>
            </a:r>
            <a:r>
              <a:rPr sz="3200" spc="-15" dirty="0">
                <a:solidFill>
                  <a:schemeClr val="tx1"/>
                </a:solidFill>
              </a:rPr>
              <a:t>H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E</a:t>
            </a:r>
            <a:r>
              <a:rPr sz="3200" spc="30" dirty="0">
                <a:solidFill>
                  <a:schemeClr val="tx1"/>
                </a:solidFill>
              </a:rPr>
              <a:t>N</a:t>
            </a:r>
            <a:r>
              <a:rPr sz="3200" spc="15" dirty="0">
                <a:solidFill>
                  <a:schemeClr val="tx1"/>
                </a:solidFill>
              </a:rPr>
              <a:t>D</a:t>
            </a:r>
            <a:r>
              <a:rPr sz="3200" spc="-4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U</a:t>
            </a:r>
            <a:r>
              <a:rPr sz="3200" spc="10" dirty="0">
                <a:solidFill>
                  <a:schemeClr val="tx1"/>
                </a:solidFill>
              </a:rPr>
              <a:t>S</a:t>
            </a:r>
            <a:r>
              <a:rPr sz="3200" spc="-25" dirty="0">
                <a:solidFill>
                  <a:schemeClr val="tx1"/>
                </a:solidFill>
              </a:rPr>
              <a:t>E</a:t>
            </a:r>
            <a:r>
              <a:rPr sz="3200" spc="-10" dirty="0">
                <a:solidFill>
                  <a:schemeClr val="tx1"/>
                </a:solidFill>
              </a:rPr>
              <a:t>R</a:t>
            </a:r>
            <a:r>
              <a:rPr sz="3200" spc="5" dirty="0">
                <a:solidFill>
                  <a:schemeClr val="tx1"/>
                </a:solidFill>
              </a:rPr>
              <a:t>S?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spc="25" dirty="0">
                <a:solidFill>
                  <a:schemeClr val="tx1"/>
                </a:solidFill>
              </a:rPr>
              <a:t>U</a:t>
            </a:r>
            <a:r>
              <a:rPr sz="3600" dirty="0">
                <a:solidFill>
                  <a:schemeClr val="tx1"/>
                </a:solidFill>
              </a:rPr>
              <a:t>R</a:t>
            </a:r>
            <a:r>
              <a:rPr sz="3600" spc="5" dirty="0">
                <a:solidFill>
                  <a:schemeClr val="tx1"/>
                </a:solidFill>
              </a:rPr>
              <a:t> </a:t>
            </a:r>
            <a:r>
              <a:rPr sz="3600" spc="25" dirty="0">
                <a:solidFill>
                  <a:schemeClr val="tx1"/>
                </a:solidFill>
              </a:rPr>
              <a:t>S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spc="25" dirty="0">
                <a:solidFill>
                  <a:schemeClr val="tx1"/>
                </a:solidFill>
              </a:rPr>
              <a:t>LU</a:t>
            </a:r>
            <a:r>
              <a:rPr sz="3600" spc="-35" dirty="0">
                <a:solidFill>
                  <a:schemeClr val="tx1"/>
                </a:solidFill>
              </a:rPr>
              <a:t>T</a:t>
            </a:r>
            <a:r>
              <a:rPr sz="3600" spc="-30" dirty="0">
                <a:solidFill>
                  <a:schemeClr val="tx1"/>
                </a:solidFill>
              </a:rPr>
              <a:t>I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dirty="0">
                <a:solidFill>
                  <a:schemeClr val="tx1"/>
                </a:solidFill>
              </a:rPr>
              <a:t>N</a:t>
            </a:r>
            <a:r>
              <a:rPr sz="3600" spc="-345" dirty="0">
                <a:solidFill>
                  <a:schemeClr val="tx1"/>
                </a:solidFill>
              </a:rPr>
              <a:t> </a:t>
            </a:r>
            <a:r>
              <a:rPr sz="3600" spc="-35" dirty="0">
                <a:solidFill>
                  <a:schemeClr val="tx1"/>
                </a:solidFill>
              </a:rPr>
              <a:t>A</a:t>
            </a:r>
            <a:r>
              <a:rPr sz="3600" spc="-5" dirty="0">
                <a:solidFill>
                  <a:schemeClr val="tx1"/>
                </a:solidFill>
              </a:rPr>
              <a:t>N</a:t>
            </a:r>
            <a:r>
              <a:rPr sz="3600" dirty="0">
                <a:solidFill>
                  <a:schemeClr val="tx1"/>
                </a:solidFill>
              </a:rPr>
              <a:t>D</a:t>
            </a:r>
            <a:r>
              <a:rPr sz="3600" spc="35" dirty="0">
                <a:solidFill>
                  <a:schemeClr val="tx1"/>
                </a:solidFill>
              </a:rPr>
              <a:t> </a:t>
            </a:r>
            <a:r>
              <a:rPr sz="3600" spc="-30" dirty="0">
                <a:solidFill>
                  <a:schemeClr val="tx1"/>
                </a:solidFill>
              </a:rPr>
              <a:t>I</a:t>
            </a:r>
            <a:r>
              <a:rPr sz="3600" spc="-35" dirty="0">
                <a:solidFill>
                  <a:schemeClr val="tx1"/>
                </a:solidFill>
              </a:rPr>
              <a:t>T</a:t>
            </a:r>
            <a:r>
              <a:rPr sz="3600" dirty="0">
                <a:solidFill>
                  <a:schemeClr val="tx1"/>
                </a:solidFill>
              </a:rPr>
              <a:t>S</a:t>
            </a:r>
            <a:r>
              <a:rPr sz="3600" spc="60" dirty="0">
                <a:solidFill>
                  <a:schemeClr val="tx1"/>
                </a:solidFill>
              </a:rPr>
              <a:t> </a:t>
            </a:r>
            <a:r>
              <a:rPr sz="3600" spc="-295" dirty="0">
                <a:solidFill>
                  <a:schemeClr val="tx1"/>
                </a:solidFill>
              </a:rPr>
              <a:t>V</a:t>
            </a:r>
            <a:r>
              <a:rPr sz="3600" spc="-35" dirty="0">
                <a:solidFill>
                  <a:schemeClr val="tx1"/>
                </a:solidFill>
              </a:rPr>
              <a:t>A</a:t>
            </a:r>
            <a:r>
              <a:rPr sz="3600" spc="25" dirty="0">
                <a:solidFill>
                  <a:schemeClr val="tx1"/>
                </a:solidFill>
              </a:rPr>
              <a:t>LU</a:t>
            </a:r>
            <a:r>
              <a:rPr sz="3600" dirty="0">
                <a:solidFill>
                  <a:schemeClr val="tx1"/>
                </a:solidFill>
              </a:rPr>
              <a:t>E</a:t>
            </a:r>
            <a:r>
              <a:rPr sz="3600" spc="-65" dirty="0">
                <a:solidFill>
                  <a:schemeClr val="tx1"/>
                </a:solidFill>
              </a:rPr>
              <a:t> </a:t>
            </a:r>
            <a:r>
              <a:rPr sz="3600" spc="-15" dirty="0">
                <a:solidFill>
                  <a:schemeClr val="tx1"/>
                </a:solidFill>
              </a:rPr>
              <a:t>P</a:t>
            </a:r>
            <a:r>
              <a:rPr sz="3600" spc="-30" dirty="0">
                <a:solidFill>
                  <a:schemeClr val="tx1"/>
                </a:solidFill>
              </a:rPr>
              <a:t>R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spc="-15" dirty="0">
                <a:solidFill>
                  <a:schemeClr val="tx1"/>
                </a:solidFill>
              </a:rPr>
              <a:t>P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spc="25" dirty="0">
                <a:solidFill>
                  <a:schemeClr val="tx1"/>
                </a:solidFill>
              </a:rPr>
              <a:t>S</a:t>
            </a:r>
            <a:r>
              <a:rPr sz="3600" spc="-30" dirty="0">
                <a:solidFill>
                  <a:schemeClr val="tx1"/>
                </a:solidFill>
              </a:rPr>
              <a:t>I</a:t>
            </a:r>
            <a:r>
              <a:rPr sz="3600" spc="-35" dirty="0">
                <a:solidFill>
                  <a:schemeClr val="tx1"/>
                </a:solidFill>
              </a:rPr>
              <a:t>T</a:t>
            </a:r>
            <a:r>
              <a:rPr sz="3600" spc="-30" dirty="0">
                <a:solidFill>
                  <a:schemeClr val="tx1"/>
                </a:solidFill>
              </a:rPr>
              <a:t>I</a:t>
            </a:r>
            <a:r>
              <a:rPr sz="3600" spc="10" dirty="0">
                <a:solidFill>
                  <a:schemeClr val="tx1"/>
                </a:solidFill>
              </a:rPr>
              <a:t>O</a:t>
            </a:r>
            <a:r>
              <a:rPr sz="3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720876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246562"/>
            <a:ext cx="177958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dirty="0"/>
              <a:t>4</a:t>
            </a:r>
            <a:r>
              <a:rPr lang="en-US" sz="1800" dirty="0"/>
              <a:t>.      Bonus =</a:t>
            </a:r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02031"/>
              </p:ext>
            </p:extLst>
          </p:nvPr>
        </p:nvGraphicFramePr>
        <p:xfrm>
          <a:off x="3048000" y="4191000"/>
          <a:ext cx="177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400" dirty="0"/>
                        <a:t>JOB RATE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BONUS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tx1"/>
                </a:solidFill>
              </a:rPr>
              <a:t>THE</a:t>
            </a:r>
            <a:r>
              <a:rPr sz="4250" spc="20" dirty="0">
                <a:solidFill>
                  <a:schemeClr val="tx1"/>
                </a:solidFill>
              </a:rPr>
              <a:t> </a:t>
            </a:r>
            <a:r>
              <a:rPr lang="en-US" sz="4250" spc="20" dirty="0">
                <a:solidFill>
                  <a:schemeClr val="tx1"/>
                </a:solidFill>
              </a:rPr>
              <a:t>"</a:t>
            </a:r>
            <a:r>
              <a:rPr sz="4250" spc="10" dirty="0">
                <a:solidFill>
                  <a:schemeClr val="tx1"/>
                </a:solidFill>
              </a:rPr>
              <a:t>WOW</a:t>
            </a:r>
            <a:r>
              <a:rPr lang="en-US" sz="4250" spc="10" dirty="0">
                <a:solidFill>
                  <a:schemeClr val="tx1"/>
                </a:solidFill>
              </a:rPr>
              <a:t>"</a:t>
            </a:r>
            <a:r>
              <a:rPr sz="4250" spc="85" dirty="0">
                <a:solidFill>
                  <a:schemeClr val="tx1"/>
                </a:solidFill>
              </a:rPr>
              <a:t> </a:t>
            </a:r>
            <a:r>
              <a:rPr sz="4250" spc="10" dirty="0">
                <a:solidFill>
                  <a:schemeClr val="tx1"/>
                </a:solidFill>
              </a:rPr>
              <a:t>IN</a:t>
            </a:r>
            <a:r>
              <a:rPr sz="4250" spc="-5" dirty="0">
                <a:solidFill>
                  <a:schemeClr val="tx1"/>
                </a:solidFill>
              </a:rPr>
              <a:t> </a:t>
            </a:r>
            <a:r>
              <a:rPr sz="4250" spc="15" dirty="0">
                <a:solidFill>
                  <a:schemeClr val="tx1"/>
                </a:solidFill>
              </a:rPr>
              <a:t>OUR</a:t>
            </a:r>
            <a:r>
              <a:rPr sz="4250" spc="-10" dirty="0">
                <a:solidFill>
                  <a:schemeClr val="tx1"/>
                </a:solidFill>
              </a:rPr>
              <a:t> </a:t>
            </a:r>
            <a:r>
              <a:rPr sz="4250" spc="20" dirty="0">
                <a:solidFill>
                  <a:schemeClr val="tx1"/>
                </a:solidFill>
              </a:rPr>
              <a:t>SOLUTION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4400" y="2558443"/>
            <a:ext cx="890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275</TotalTime>
  <Words>832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Algerian</vt:lpstr>
      <vt:lpstr>Arial</vt:lpstr>
      <vt:lpstr>Calibri</vt:lpstr>
      <vt:lpstr>Corbel</vt:lpstr>
      <vt:lpstr>Roboto</vt:lpstr>
      <vt:lpstr>Times New Roman</vt:lpstr>
      <vt:lpstr>Trebuchet MS</vt:lpstr>
      <vt:lpstr>Wingdings</vt:lpstr>
      <vt:lpstr>Wingdings 2</vt:lpstr>
      <vt:lpstr>Frame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Monisha.M</dc:creator>
  <cp:lastModifiedBy>Abi sri</cp:lastModifiedBy>
  <cp:revision>21</cp:revision>
  <dcterms:created xsi:type="dcterms:W3CDTF">2024-03-29T15:07:22Z</dcterms:created>
  <dcterms:modified xsi:type="dcterms:W3CDTF">2024-09-12T12:05:59Z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