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84" r:id="rId11"/>
    <p:sldId id="285" r:id="rId12"/>
    <p:sldId id="286" r:id="rId13"/>
    <p:sldId id="298" r:id="rId14"/>
  </p:sldIdLst>
  <p:sldSz cx="6858000" cy="5143500"/>
  <p:notesSz cx="6858000" cy="51435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나눔스퀘어 ExtraBold" panose="020B0600000101010101" pitchFamily="50" charset="-127"/>
      <p:bold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나눔스퀘어 Bold" panose="020B0600000101010101" pitchFamily="50" charset="-127"/>
      <p:bold r:id="rId33"/>
    </p:embeddedFont>
    <p:embeddedFont>
      <p:font typeface="나눔스퀘어" panose="020B0600000101010101" pitchFamily="50" charset="-127"/>
      <p:regular r:id="rId34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3D4"/>
    <a:srgbClr val="57B2CA"/>
    <a:srgbClr val="94CFF0"/>
    <a:srgbClr val="5BBDFF"/>
    <a:srgbClr val="0B7ABF"/>
    <a:srgbClr val="48B5EB"/>
    <a:srgbClr val="077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23" d="100"/>
          <a:sy n="123" d="100"/>
        </p:scale>
        <p:origin x="979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9AA3-4FA4-424B-87D0-41D4A29E94D7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F064-1B51-481A-AE78-2518F589C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3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2847" y="1488693"/>
            <a:ext cx="397230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1183005"/>
            <a:ext cx="298323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0227" y="562355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23432" y="170687"/>
            <a:ext cx="391667" cy="391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1" y="2440381"/>
            <a:ext cx="25417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1183005"/>
            <a:ext cx="61722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640" y="4786985"/>
            <a:ext cx="10134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4783455"/>
            <a:ext cx="157734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2811" y="4786985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640" y="4748885"/>
            <a:ext cx="1013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15" dirty="0">
                <a:solidFill>
                  <a:srgbClr val="888888"/>
                </a:solidFill>
                <a:latin typeface="Calibri Light"/>
                <a:cs typeface="Calibri Light"/>
              </a:rPr>
              <a:t>ht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tps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:/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/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da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c</a:t>
            </a:r>
            <a:r>
              <a:rPr sz="1200" b="0" spc="-5" dirty="0">
                <a:solidFill>
                  <a:srgbClr val="888888"/>
                </a:solidFill>
                <a:latin typeface="Calibri Light"/>
                <a:cs typeface="Calibri Light"/>
              </a:rPr>
              <a:t>on</a:t>
            </a:r>
            <a:r>
              <a:rPr sz="1200" b="0" spc="-10" dirty="0">
                <a:solidFill>
                  <a:srgbClr val="888888"/>
                </a:solidFill>
                <a:latin typeface="Calibri Light"/>
                <a:cs typeface="Calibri Light"/>
              </a:rPr>
              <a:t>.</a:t>
            </a:r>
            <a:r>
              <a:rPr sz="1200" b="0" dirty="0">
                <a:solidFill>
                  <a:srgbClr val="888888"/>
                </a:solidFill>
                <a:latin typeface="Calibri Light"/>
                <a:cs typeface="Calibri Light"/>
              </a:rPr>
              <a:t>io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4388" y="4719828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6432" y="4724400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116" y="4824984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14116" y="4860035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75303" y="4856988"/>
            <a:ext cx="45720" cy="39370"/>
          </a:xfrm>
          <a:custGeom>
            <a:avLst/>
            <a:gdLst/>
            <a:ahLst/>
            <a:cxnLst/>
            <a:rect l="l" t="t" r="r" b="b"/>
            <a:pathLst>
              <a:path w="45720" h="3937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5303" y="4823459"/>
            <a:ext cx="45720" cy="38100"/>
          </a:xfrm>
          <a:custGeom>
            <a:avLst/>
            <a:gdLst/>
            <a:ahLst/>
            <a:cxnLst/>
            <a:rect l="l" t="t" r="r" b="b"/>
            <a:pathLst>
              <a:path w="45720" h="3810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8039" y="212158"/>
            <a:ext cx="382452" cy="308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552" y="498348"/>
            <a:ext cx="6407150" cy="338455"/>
          </a:xfrm>
          <a:custGeom>
            <a:avLst/>
            <a:gdLst/>
            <a:ahLst/>
            <a:cxnLst/>
            <a:rect l="l" t="t" r="r" b="b"/>
            <a:pathLst>
              <a:path w="6407150" h="338455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xfrm>
            <a:off x="609727" y="895350"/>
            <a:ext cx="563880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pc="5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Dacon</a:t>
            </a:r>
            <a:r>
              <a:rPr lang="en-US" altLang="ko-KR" spc="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3</a:t>
            </a:r>
            <a:r>
              <a:rPr lang="ko-KR" altLang="en-US" spc="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</a:t>
            </a:r>
            <a:r>
              <a:rPr lang="en-US" altLang="ko-KR" spc="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pc="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행동 데이터</a:t>
            </a:r>
            <a:r>
              <a:rPr lang="en-US" altLang="ko-KR" spc="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/>
            </a:r>
            <a:br>
              <a:rPr lang="en-US" altLang="ko-KR" spc="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pc="5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경진대회</a:t>
            </a:r>
            <a:endParaRPr spc="-285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4214" y="2647950"/>
            <a:ext cx="3709826" cy="3308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500" spc="-135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허은정</a:t>
            </a:r>
            <a:r>
              <a:rPr lang="en-US" altLang="ko-KR" sz="1500" spc="-135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 </a:t>
            </a:r>
            <a:r>
              <a:rPr lang="en-US" altLang="ko-KR" sz="1500" spc="-135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 </a:t>
            </a:r>
            <a:r>
              <a:rPr lang="ko-KR" altLang="en-US" sz="1500" spc="-135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이승훈  </a:t>
            </a:r>
            <a:r>
              <a:rPr lang="ko-KR" altLang="en-US" sz="1500" spc="-135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조윤영</a:t>
            </a:r>
            <a:r>
              <a:rPr lang="ko-KR" altLang="en-US" sz="1500" spc="-135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Dotum"/>
              </a:rPr>
              <a:t> </a:t>
            </a:r>
            <a:endParaRPr sz="1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Dot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640" y="3198673"/>
            <a:ext cx="5105400" cy="1292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/>
              <a:t>팀 </a:t>
            </a:r>
            <a:r>
              <a:rPr lang="ko-KR" altLang="en-US" sz="1300" dirty="0"/>
              <a:t>프로젝트 </a:t>
            </a:r>
            <a:r>
              <a:rPr lang="en-US" altLang="ko-KR" sz="1300" dirty="0"/>
              <a:t>(3</a:t>
            </a:r>
            <a:r>
              <a:rPr lang="ko-KR" altLang="en-US" sz="1300" dirty="0"/>
              <a:t>인</a:t>
            </a:r>
            <a:r>
              <a:rPr lang="en-US" altLang="ko-KR" sz="1300" dirty="0"/>
              <a:t>, </a:t>
            </a:r>
            <a:r>
              <a:rPr lang="ko-KR" altLang="en-US" sz="1300" dirty="0"/>
              <a:t>경진대회 </a:t>
            </a:r>
            <a:r>
              <a:rPr lang="en-US" altLang="ko-KR" sz="1300" dirty="0"/>
              <a:t>2</a:t>
            </a:r>
            <a:r>
              <a:rPr lang="ko-KR" altLang="en-US" sz="1300" dirty="0"/>
              <a:t>위</a:t>
            </a:r>
            <a:r>
              <a:rPr lang="en-US" altLang="ko-KR" sz="1300" dirty="0"/>
              <a:t>/94</a:t>
            </a:r>
            <a:r>
              <a:rPr lang="ko-KR" altLang="en-US" sz="1300" dirty="0"/>
              <a:t>팀</a:t>
            </a:r>
            <a:r>
              <a:rPr lang="en-US" altLang="ko-KR" sz="1300" dirty="0"/>
              <a:t>)</a:t>
            </a:r>
            <a:br>
              <a:rPr lang="en-US" altLang="ko-KR" sz="1300" dirty="0"/>
            </a:br>
            <a:r>
              <a:rPr lang="ko-KR" altLang="en-US" sz="1300" dirty="0"/>
              <a:t>수행 기간 </a:t>
            </a:r>
            <a:r>
              <a:rPr lang="en-US" altLang="ko-KR" sz="1300" dirty="0"/>
              <a:t>: 20.03.01 ~ 20.04.15 (</a:t>
            </a:r>
            <a:r>
              <a:rPr lang="ko-KR" altLang="en-US" sz="1300" dirty="0"/>
              <a:t>약 </a:t>
            </a:r>
            <a:r>
              <a:rPr lang="en-US" altLang="ko-KR" sz="1300" dirty="0"/>
              <a:t>1.5</a:t>
            </a:r>
            <a:r>
              <a:rPr lang="ko-KR" altLang="en-US" sz="1300" dirty="0"/>
              <a:t>개월</a:t>
            </a:r>
            <a:r>
              <a:rPr lang="en-US" altLang="ko-KR" sz="1300" dirty="0"/>
              <a:t>)</a:t>
            </a:r>
            <a:br>
              <a:rPr lang="en-US" altLang="ko-KR" sz="1300" dirty="0"/>
            </a:br>
            <a:r>
              <a:rPr lang="ko-KR" altLang="en-US" sz="1300" dirty="0"/>
              <a:t>내용 </a:t>
            </a:r>
            <a:r>
              <a:rPr lang="en-US" altLang="ko-KR" sz="1300" dirty="0"/>
              <a:t>: </a:t>
            </a:r>
            <a:r>
              <a:rPr lang="ko-KR" altLang="en-US" sz="1300" dirty="0"/>
              <a:t>이진 분류 </a:t>
            </a:r>
            <a:r>
              <a:rPr lang="en-US" altLang="ko-KR" sz="1300" dirty="0"/>
              <a:t>/ </a:t>
            </a:r>
            <a:r>
              <a:rPr lang="ko-KR" altLang="en-US" sz="1300" dirty="0"/>
              <a:t>역할 </a:t>
            </a:r>
            <a:r>
              <a:rPr lang="en-US" altLang="ko-KR" sz="1300" dirty="0"/>
              <a:t>: </a:t>
            </a:r>
            <a:r>
              <a:rPr lang="ko-KR" altLang="en-US" sz="1300" dirty="0"/>
              <a:t>데이터 전처리</a:t>
            </a:r>
            <a:r>
              <a:rPr lang="en-US" altLang="ko-KR" sz="1300" dirty="0"/>
              <a:t>, </a:t>
            </a:r>
            <a:r>
              <a:rPr lang="ko-KR" altLang="en-US" sz="1300" dirty="0"/>
              <a:t>소스코드 </a:t>
            </a:r>
            <a:r>
              <a:rPr lang="ko-KR" altLang="en-US" sz="1300" dirty="0" err="1" smtClean="0"/>
              <a:t>커스터마이징</a:t>
            </a:r>
            <a:endParaRPr lang="en-US" altLang="ko-KR" sz="1300" dirty="0" smtClean="0"/>
          </a:p>
          <a:p>
            <a:pPr>
              <a:lnSpc>
                <a:spcPct val="150000"/>
              </a:lnSpc>
            </a:pPr>
            <a:r>
              <a:rPr lang="ko-KR" altLang="en-US" sz="1300" dirty="0" smtClean="0"/>
              <a:t>기술 </a:t>
            </a:r>
            <a:r>
              <a:rPr lang="en-US" altLang="ko-KR" sz="1300" dirty="0" smtClean="0"/>
              <a:t>: </a:t>
            </a:r>
            <a:r>
              <a:rPr lang="ko-KR" altLang="en-US" sz="1300" dirty="0" smtClean="0"/>
              <a:t>언어 </a:t>
            </a:r>
            <a:r>
              <a:rPr lang="en-US" altLang="ko-KR" sz="1300" dirty="0" smtClean="0"/>
              <a:t>– Python / </a:t>
            </a:r>
            <a:r>
              <a:rPr lang="ko-KR" altLang="en-US" sz="1300" dirty="0" smtClean="0"/>
              <a:t>툴 </a:t>
            </a:r>
            <a:r>
              <a:rPr lang="en-US" altLang="ko-KR" sz="1300" dirty="0" smtClean="0"/>
              <a:t>– Google </a:t>
            </a:r>
            <a:r>
              <a:rPr lang="en-US" altLang="ko-KR" sz="1300" dirty="0" err="1" smtClean="0"/>
              <a:t>Colab</a:t>
            </a:r>
            <a:endParaRPr lang="en-US" altLang="ko-KR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4549624" y="30825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데이터 전처리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&amp; EDA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352" y="742950"/>
            <a:ext cx="36576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학습 데이터에 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player 0, 1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반전시킨 데이터를 병합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배의 데이터로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가능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(77,744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건</a:t>
            </a:r>
            <a:r>
              <a:rPr lang="en-US" altLang="ko-KR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0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95" y="1288730"/>
            <a:ext cx="6010275" cy="8114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5" y="2266950"/>
            <a:ext cx="6010275" cy="69077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62003" y="1466448"/>
            <a:ext cx="2827373" cy="6164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3437236" y="1466448"/>
            <a:ext cx="2827373" cy="6164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562003" y="2308312"/>
            <a:ext cx="2827373" cy="6164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3437236" y="2308312"/>
            <a:ext cx="2827373" cy="6164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819400" y="2082906"/>
            <a:ext cx="1371601" cy="225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819400" y="2100198"/>
            <a:ext cx="1371600" cy="208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95" y="3257229"/>
            <a:ext cx="6011448" cy="1417641"/>
          </a:xfrm>
          <a:prstGeom prst="rect">
            <a:avLst/>
          </a:prstGeom>
        </p:spPr>
      </p:pic>
      <p:sp>
        <p:nvSpPr>
          <p:cNvPr id="40" name="오른쪽 화살표 39"/>
          <p:cNvSpPr/>
          <p:nvPr/>
        </p:nvSpPr>
        <p:spPr>
          <a:xfrm rot="5400000">
            <a:off x="3349966" y="2956493"/>
            <a:ext cx="164050" cy="291990"/>
          </a:xfrm>
          <a:prstGeom prst="rightArrow">
            <a:avLst>
              <a:gd name="adj1" fmla="val 59934"/>
              <a:gd name="adj2" fmla="val 62561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rcRect l="50365" t="-48659"/>
          <a:stretch/>
        </p:blipFill>
        <p:spPr>
          <a:xfrm>
            <a:off x="2590800" y="939302"/>
            <a:ext cx="1231581" cy="205878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323088" y="3401568"/>
            <a:ext cx="188976" cy="12496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264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4) player 0, 1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반전</a:t>
            </a:r>
          </a:p>
        </p:txBody>
      </p:sp>
    </p:spTree>
    <p:extLst>
      <p:ext uri="{BB962C8B-B14F-4D97-AF65-F5344CB8AC3E}">
        <p14:creationId xmlns:p14="http://schemas.microsoft.com/office/powerpoint/2010/main" val="29802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38" y="887912"/>
            <a:ext cx="5250424" cy="17868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213" y="2491109"/>
            <a:ext cx="1206821" cy="16128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4549624" y="30825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모델 구축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검증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27" y="3084433"/>
            <a:ext cx="2590800" cy="6023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66326" y="3698341"/>
            <a:ext cx="304800" cy="25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ko-KR" sz="1000" dirty="0"/>
              <a:t>.</a:t>
            </a:r>
          </a:p>
          <a:p>
            <a:pPr>
              <a:lnSpc>
                <a:spcPct val="30000"/>
              </a:lnSpc>
            </a:pPr>
            <a:r>
              <a:rPr lang="en-US" altLang="ko-KR" sz="1000" dirty="0"/>
              <a:t>.</a:t>
            </a:r>
          </a:p>
          <a:p>
            <a:pPr>
              <a:lnSpc>
                <a:spcPct val="30000"/>
              </a:lnSpc>
            </a:pP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27" y="3947537"/>
            <a:ext cx="2667000" cy="235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74E3E0-2439-47FD-8E34-6F0AFEAC69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26" y="4231599"/>
            <a:ext cx="914400" cy="4236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264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2.1)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CatBoost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</a:t>
            </a:r>
          </a:p>
        </p:txBody>
      </p:sp>
      <p:sp>
        <p:nvSpPr>
          <p:cNvPr id="18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557438" y="615645"/>
            <a:ext cx="196950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</a:t>
            </a:r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CatBoost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557438" y="2844393"/>
            <a:ext cx="218576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3-fold Cross Validation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6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49624" y="30825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모델 구축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검증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992" y="710542"/>
            <a:ext cx="5855208" cy="9048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Bayesian Optimization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</a:t>
            </a:r>
            <a:r>
              <a:rPr lang="ko-KR" altLang="en-US" sz="11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최적화 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가지 경우의 랜덤 </a:t>
            </a:r>
            <a:r>
              <a:rPr lang="ko-KR" altLang="en-US" sz="11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값으로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3-fold Cross Validation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수행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 측정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값을 바탕으로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45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최적화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1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최적점으로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추정되는 네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</a:t>
            </a:r>
            <a:r>
              <a:rPr lang="ko-KR" altLang="en-US" sz="11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값 구함 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992" y="1662693"/>
            <a:ext cx="1280242" cy="427304"/>
          </a:xfrm>
          <a:prstGeom prst="rect">
            <a:avLst/>
          </a:prstGeom>
          <a:solidFill>
            <a:srgbClr val="57B2CA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grow_policy</a:t>
            </a:r>
            <a:endParaRPr lang="en-US" altLang="ko-KR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노드 생성 방식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992" y="2113083"/>
            <a:ext cx="1280242" cy="398034"/>
          </a:xfrm>
          <a:prstGeom prst="rect">
            <a:avLst/>
          </a:prstGeom>
          <a:noFill/>
          <a:ln>
            <a:solidFill>
              <a:srgbClr val="57B2CA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Depthwise</a:t>
            </a:r>
            <a:endParaRPr lang="en-US" altLang="ko-KR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026" y="2553191"/>
            <a:ext cx="1280242" cy="428402"/>
          </a:xfrm>
          <a:prstGeom prst="rect">
            <a:avLst/>
          </a:prstGeom>
          <a:noFill/>
          <a:ln>
            <a:solidFill>
              <a:srgbClr val="57B2CA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1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Lossguide</a:t>
            </a:r>
            <a:endParaRPr lang="en-US" altLang="ko-KR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98416"/>
              </p:ext>
            </p:extLst>
          </p:nvPr>
        </p:nvGraphicFramePr>
        <p:xfrm>
          <a:off x="1752600" y="1657350"/>
          <a:ext cx="4419600" cy="13355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79880129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10552058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057221"/>
                    </a:ext>
                  </a:extLst>
                </a:gridCol>
              </a:tblGrid>
              <a:tr h="40985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depth</a:t>
                      </a:r>
                    </a:p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트리 깊이</a:t>
                      </a:r>
                      <a:r>
                        <a:rPr lang="en-US" altLang="ko-KR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900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900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learning_rate</a:t>
                      </a:r>
                      <a:endParaRPr lang="en-US" altLang="ko-KR" sz="900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러닝 </a:t>
                      </a:r>
                      <a:r>
                        <a:rPr lang="ko-KR" altLang="en-US" sz="900" kern="1200" dirty="0" err="1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레이트</a:t>
                      </a:r>
                      <a:r>
                        <a:rPr lang="en-US" altLang="ko-KR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900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l2_leaf_reg</a:t>
                      </a:r>
                    </a:p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en-US" altLang="ko-KR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(L2 </a:t>
                      </a:r>
                      <a:r>
                        <a:rPr lang="ko-KR" altLang="en-US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정규화 </a:t>
                      </a:r>
                      <a:r>
                        <a:rPr lang="en-US" altLang="ko-KR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lambda</a:t>
                      </a:r>
                      <a:r>
                        <a:rPr lang="ko-KR" altLang="en-US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값</a:t>
                      </a:r>
                      <a:r>
                        <a:rPr lang="en-US" altLang="ko-KR" sz="900" kern="120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en-US" altLang="ko-KR" sz="900" kern="12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824618"/>
                  </a:ext>
                </a:extLst>
              </a:tr>
              <a:tr h="228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0.02423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20.35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88115"/>
                  </a:ext>
                </a:extLst>
              </a:tr>
              <a:tr h="228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0.01564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49.99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21883"/>
                  </a:ext>
                </a:extLst>
              </a:tr>
              <a:tr h="228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0.01063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5.127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26319"/>
                  </a:ext>
                </a:extLst>
              </a:tr>
              <a:tr h="228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0.01213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5.027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71469"/>
                  </a:ext>
                </a:extLst>
              </a:tr>
            </a:tbl>
          </a:graphicData>
        </a:graphic>
      </p:graphicFrame>
      <p:sp>
        <p:nvSpPr>
          <p:cNvPr id="15" name="bk object 16"/>
          <p:cNvSpPr/>
          <p:nvPr/>
        </p:nvSpPr>
        <p:spPr>
          <a:xfrm>
            <a:off x="300227" y="3479908"/>
            <a:ext cx="6238875" cy="0"/>
          </a:xfrm>
          <a:custGeom>
            <a:avLst/>
            <a:gdLst/>
            <a:ahLst/>
            <a:cxnLst/>
            <a:rect l="l" t="t" r="r" b="b"/>
            <a:pathLst>
              <a:path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74904" y="3152000"/>
            <a:ext cx="264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2. 3)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앙상블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6992" y="3613487"/>
            <a:ext cx="303580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Sampling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</a:t>
            </a:r>
            <a:r>
              <a:rPr lang="en-US" altLang="ko-KR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분할하여 </a:t>
            </a:r>
            <a:r>
              <a:rPr lang="en-US" altLang="ko-KR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(10-fold) 10</a:t>
            </a:r>
            <a:r>
              <a:rPr lang="ko-KR" altLang="en-US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모델 생성</a:t>
            </a:r>
            <a:endParaRPr lang="en-US" altLang="ko-KR" sz="1000" dirty="0" smtClean="0">
              <a:ln>
                <a:solidFill>
                  <a:schemeClr val="accent5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 err="1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랜덤시드를</a:t>
            </a:r>
            <a:r>
              <a:rPr lang="ko-KR" altLang="en-US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바꾸어 </a:t>
            </a:r>
            <a:r>
              <a:rPr lang="en-US" altLang="ko-KR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모델 생성</a:t>
            </a:r>
            <a:endParaRPr lang="en-US" altLang="ko-KR" sz="1000" dirty="0" smtClean="0">
              <a:ln>
                <a:solidFill>
                  <a:schemeClr val="accent5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-&gt; </a:t>
            </a:r>
            <a:r>
              <a:rPr lang="ko-KR" altLang="en-US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</a:t>
            </a:r>
            <a:r>
              <a:rPr lang="ko-KR" altLang="en-US" sz="1000" dirty="0" err="1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</a:t>
            </a:r>
            <a:r>
              <a:rPr lang="ko-KR" altLang="en-US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err="1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설정값</a:t>
            </a:r>
            <a:r>
              <a:rPr lang="ko-KR" altLang="en-US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별로 </a:t>
            </a:r>
            <a:r>
              <a:rPr lang="en-US" altLang="ko-KR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 모델 앙상블</a:t>
            </a:r>
            <a:endParaRPr lang="en-US" altLang="ko-KR" sz="10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687568" y="2101570"/>
            <a:ext cx="179832" cy="17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687568" y="2338898"/>
            <a:ext cx="179832" cy="17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87568" y="2575985"/>
            <a:ext cx="179832" cy="17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687568" y="2818016"/>
            <a:ext cx="179832" cy="1798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264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2. 2)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최적화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3294" y="3612917"/>
            <a:ext cx="303580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Stacking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①</a:t>
            </a:r>
            <a:r>
              <a:rPr lang="en-US" altLang="ko-KR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③</a:t>
            </a:r>
            <a:r>
              <a:rPr lang="en-US" altLang="ko-KR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)/2 *1/3 + (</a:t>
            </a:r>
            <a:r>
              <a:rPr lang="ko-KR" altLang="en-US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②</a:t>
            </a:r>
            <a:r>
              <a:rPr lang="en-US" altLang="ko-KR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④</a:t>
            </a:r>
            <a:r>
              <a:rPr lang="en-US" altLang="ko-KR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)/2 *</a:t>
            </a:r>
            <a:r>
              <a:rPr lang="en-US" altLang="ko-KR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2/3 </a:t>
            </a:r>
            <a:r>
              <a:rPr lang="ko-KR" altLang="en-US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 가중평균</a:t>
            </a:r>
            <a:endParaRPr lang="en-US" altLang="ko-KR" sz="10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0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  -&gt; </a:t>
            </a:r>
            <a:r>
              <a:rPr lang="ko-KR" altLang="en-US" sz="10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</a:t>
            </a:r>
            <a:r>
              <a:rPr lang="ko-KR" altLang="en-US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설정값</a:t>
            </a:r>
            <a:r>
              <a:rPr lang="ko-KR" altLang="en-US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별 </a:t>
            </a:r>
            <a:r>
              <a:rPr lang="en-US" altLang="ko-KR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0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모델 생성</a:t>
            </a:r>
            <a:endParaRPr lang="en-US" altLang="ko-KR" sz="10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7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392522" y="873327"/>
            <a:ext cx="6056663" cy="2768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264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및 결언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44278" y="719040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10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92523" y="742950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 론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36D9E-1917-45B0-8E1A-AD6F28FA8D49}"/>
              </a:ext>
            </a:extLst>
          </p:cNvPr>
          <p:cNvSpPr txBox="1"/>
          <p:nvPr/>
        </p:nvSpPr>
        <p:spPr>
          <a:xfrm>
            <a:off x="503853" y="1072169"/>
            <a:ext cx="6049773" cy="246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순위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위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Public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Score :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0.7687  / Private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Score :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0.76542</a:t>
            </a:r>
          </a:p>
          <a:p>
            <a:pPr>
              <a:lnSpc>
                <a:spcPct val="150000"/>
              </a:lnSpc>
            </a:pPr>
            <a:endParaRPr lang="en-US" altLang="ko-KR" sz="4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 후의 데이터가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sparse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것이라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예상하여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EDA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Engineering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보다는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raw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 포함 된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반영하는 </a:t>
            </a:r>
            <a:r>
              <a:rPr lang="ko-KR" altLang="en-US" sz="1100" dirty="0" err="1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피쳐를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최대한 생성하는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것에 집중함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player0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player1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ko-KR" altLang="en-US" sz="11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스왑하여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레코드를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배로 늘린 것이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향상에 도움이 됨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베이지안 최적화를 통해 최적 </a:t>
            </a:r>
            <a:r>
              <a:rPr lang="ko-KR" altLang="en-US" sz="11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파라미터를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구하는 시간을 단축함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파라미터의 다양성이 모델의 성능을 향상 시키므로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 네가지 조합의 </a:t>
            </a:r>
            <a:r>
              <a:rPr lang="ko-KR" altLang="en-US" sz="11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파라미터로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앙상블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모델 학습 단계에서 모든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레코드의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정보를 이용하고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100" dirty="0" err="1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과적합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방지를 위해서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10 - fold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모델을 학습 시켜 성능을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높임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2521" y="3917472"/>
            <a:ext cx="6056663" cy="726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/>
          </a:p>
        </p:txBody>
      </p:sp>
      <p:sp>
        <p:nvSpPr>
          <p:cNvPr id="22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92523" y="3785346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계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3852" y="4019550"/>
            <a:ext cx="589694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도메인 지식 부족하여 </a:t>
            </a:r>
            <a:r>
              <a:rPr lang="ko-KR" altLang="en-US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피쳐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 제한적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피쳐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생성의 논리적 근거 부족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모델의 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depth 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깊게 설정해 학습 시간이 비효율적                                                          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 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17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264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44278" y="3775017"/>
            <a:ext cx="1274744" cy="34624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32903-363B-46D1-92DC-F0216DCC2BA5}"/>
              </a:ext>
            </a:extLst>
          </p:cNvPr>
          <p:cNvSpPr txBox="1"/>
          <p:nvPr/>
        </p:nvSpPr>
        <p:spPr>
          <a:xfrm>
            <a:off x="379382" y="3909150"/>
            <a:ext cx="291333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20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79382" y="3777543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주최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주관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491" y="4128079"/>
            <a:ext cx="2687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주최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한국인공지능협회</a:t>
            </a:r>
          </a:p>
          <a:p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주관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DACON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45833" y="742950"/>
            <a:ext cx="1274744" cy="34624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832903-363B-46D1-92DC-F0216DCC2BA5}"/>
              </a:ext>
            </a:extLst>
          </p:cNvPr>
          <p:cNvSpPr txBox="1"/>
          <p:nvPr/>
        </p:nvSpPr>
        <p:spPr>
          <a:xfrm>
            <a:off x="380937" y="877083"/>
            <a:ext cx="2913338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24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80937" y="745476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 제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6046" y="1121318"/>
            <a:ext cx="2687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Blizzard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스타크래프트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경기의</a:t>
            </a: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 데이터로 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승패 예측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45833" y="1775640"/>
            <a:ext cx="1274744" cy="34624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832903-363B-46D1-92DC-F0216DCC2BA5}"/>
              </a:ext>
            </a:extLst>
          </p:cNvPr>
          <p:cNvSpPr txBox="1"/>
          <p:nvPr/>
        </p:nvSpPr>
        <p:spPr>
          <a:xfrm>
            <a:off x="380937" y="1909773"/>
            <a:ext cx="2913338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31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80937" y="1778166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평가 지표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6046" y="2114550"/>
            <a:ext cx="26877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AUC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44278" y="2577179"/>
            <a:ext cx="1274744" cy="34624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832903-363B-46D1-92DC-F0216DCC2BA5}"/>
              </a:ext>
            </a:extLst>
          </p:cNvPr>
          <p:cNvSpPr txBox="1"/>
          <p:nvPr/>
        </p:nvSpPr>
        <p:spPr>
          <a:xfrm>
            <a:off x="379382" y="2711312"/>
            <a:ext cx="2913338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35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79382" y="2579705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 경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491" y="2930241"/>
            <a:ext cx="26877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E-Sports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 한국이란 나라의 위용에 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걸맞은 알고리즘을 개발하여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게이머들의 전략 발전 도모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528558" y="742950"/>
            <a:ext cx="1274744" cy="34624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832903-363B-46D1-92DC-F0216DCC2BA5}"/>
              </a:ext>
            </a:extLst>
          </p:cNvPr>
          <p:cNvSpPr txBox="1"/>
          <p:nvPr/>
        </p:nvSpPr>
        <p:spPr>
          <a:xfrm>
            <a:off x="3563662" y="877083"/>
            <a:ext cx="2913338" cy="37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000" dirty="0"/>
          </a:p>
        </p:txBody>
      </p:sp>
      <p:sp>
        <p:nvSpPr>
          <p:cNvPr id="43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563662" y="745476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환경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78998" y="1121318"/>
            <a:ext cx="26877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Python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 환경 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Google </a:t>
            </a:r>
            <a:r>
              <a:rPr lang="en-US" altLang="ko-KR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Colab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 : Intel® Xeon®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RAM :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25GB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Disk :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68GB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GPU : Tesla P100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</a:t>
            </a:r>
            <a:r>
              <a:rPr lang="en-US" altLang="ko-KR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Colab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ko-KR" altLang="en-US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할당받는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하드웨어에 따라 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성능이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변경될 수 있음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* GPU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시 실행 </a:t>
            </a:r>
            <a:r>
              <a:rPr lang="ko-KR" altLang="en-US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결과마다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미세한 </a:t>
            </a:r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 발생</a:t>
            </a:r>
          </a:p>
        </p:txBody>
      </p:sp>
    </p:spTree>
    <p:extLst>
      <p:ext uri="{BB962C8B-B14F-4D97-AF65-F5344CB8AC3E}">
        <p14:creationId xmlns:p14="http://schemas.microsoft.com/office/powerpoint/2010/main" val="443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264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44278" y="719040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6" name="object 3"/>
          <p:cNvSpPr/>
          <p:nvPr/>
        </p:nvSpPr>
        <p:spPr>
          <a:xfrm>
            <a:off x="624840" y="1012485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ln w="9144">
            <a:solidFill>
              <a:srgbClr val="0177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807516" y="1129960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624840" y="2355806"/>
            <a:ext cx="500380" cy="498475"/>
          </a:xfrm>
          <a:custGeom>
            <a:avLst/>
            <a:gdLst/>
            <a:ahLst/>
            <a:cxnLst/>
            <a:rect l="l" t="t" r="r" b="b"/>
            <a:pathLst>
              <a:path w="500380" h="498475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ln w="9143">
            <a:solidFill>
              <a:srgbClr val="018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807821" y="2472646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624840" y="3697223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79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ln w="9144">
            <a:solidFill>
              <a:srgbClr val="039B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807821" y="3814978"/>
            <a:ext cx="134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mic Sans MS"/>
                <a:cs typeface="Comic Sans MS"/>
              </a:rPr>
              <a:t>3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2" y="574659"/>
            <a:ext cx="2421636" cy="432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3"/>
          <p:cNvSpPr txBox="1"/>
          <p:nvPr/>
        </p:nvSpPr>
        <p:spPr>
          <a:xfrm>
            <a:off x="3886200" y="1086992"/>
            <a:ext cx="5060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lang="en-US" sz="12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   </a:t>
            </a:r>
            <a:r>
              <a:rPr sz="1200" b="1" dirty="0" smtClean="0">
                <a:solidFill>
                  <a:srgbClr val="F1F1F1"/>
                </a:solidFill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3886200" y="2471420"/>
            <a:ext cx="5060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    </a:t>
            </a:r>
            <a:r>
              <a:rPr sz="1200" b="1" dirty="0" smtClean="0">
                <a:solidFill>
                  <a:srgbClr val="F1F1F1"/>
                </a:solidFill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3886200" y="3855516"/>
            <a:ext cx="5067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 smtClean="0">
                <a:solidFill>
                  <a:srgbClr val="F1F1F1"/>
                </a:solidFill>
                <a:latin typeface="Trebuchet MS"/>
                <a:cs typeface="Trebuchet MS"/>
              </a:rPr>
              <a:t>    </a:t>
            </a:r>
            <a:r>
              <a:rPr sz="1200" b="1" dirty="0" smtClean="0">
                <a:solidFill>
                  <a:srgbClr val="F1F1F1"/>
                </a:solidFill>
                <a:latin typeface="Trebuchet MS"/>
                <a:cs typeface="Trebuchet MS"/>
              </a:rPr>
              <a:t>3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C43838BF-02E5-40CD-B5DB-FCBF7F55FFEC}"/>
              </a:ext>
            </a:extLst>
          </p:cNvPr>
          <p:cNvSpPr txBox="1"/>
          <p:nvPr/>
        </p:nvSpPr>
        <p:spPr>
          <a:xfrm>
            <a:off x="4548060" y="709704"/>
            <a:ext cx="1468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</a:t>
            </a:r>
            <a:r>
              <a:rPr lang="ko-KR" altLang="en-US" sz="1200" b="1" spc="-5" dirty="0" err="1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sz="1200" b="1" spc="-5" dirty="0">
              <a:ln>
                <a:solidFill>
                  <a:schemeClr val="lt1">
                    <a:alpha val="0"/>
                  </a:schemeClr>
                </a:solidFill>
              </a:ln>
              <a:solidFill>
                <a:srgbClr val="F1F1F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BBEAD830-EFE7-4A54-87C9-5371B6DAB643}"/>
              </a:ext>
            </a:extLst>
          </p:cNvPr>
          <p:cNvSpPr txBox="1"/>
          <p:nvPr/>
        </p:nvSpPr>
        <p:spPr>
          <a:xfrm>
            <a:off x="4667045" y="2180471"/>
            <a:ext cx="1230974" cy="208026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구축 </a:t>
            </a:r>
            <a:r>
              <a:rPr lang="en-US" altLang="ko-KR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검증</a:t>
            </a:r>
            <a:endParaRPr sz="1200" b="1" spc="-5" dirty="0">
              <a:ln>
                <a:solidFill>
                  <a:schemeClr val="lt1">
                    <a:alpha val="0"/>
                  </a:schemeClr>
                </a:solidFill>
              </a:ln>
              <a:solidFill>
                <a:srgbClr val="F1F1F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F51C0459-C0D5-42DB-9535-0A1853CC14FB}"/>
              </a:ext>
            </a:extLst>
          </p:cNvPr>
          <p:cNvSpPr txBox="1"/>
          <p:nvPr/>
        </p:nvSpPr>
        <p:spPr>
          <a:xfrm>
            <a:off x="4749849" y="3922635"/>
            <a:ext cx="1065367" cy="261018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및 결언</a:t>
            </a:r>
            <a:endParaRPr sz="1200" b="1" spc="-5" dirty="0">
              <a:ln>
                <a:solidFill>
                  <a:schemeClr val="lt1">
                    <a:alpha val="0"/>
                  </a:schemeClr>
                </a:solidFill>
              </a:ln>
              <a:solidFill>
                <a:srgbClr val="F1F1F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D2816-94E4-465D-A9A8-B4092BE7ADBF}"/>
              </a:ext>
            </a:extLst>
          </p:cNvPr>
          <p:cNvSpPr txBox="1"/>
          <p:nvPr/>
        </p:nvSpPr>
        <p:spPr>
          <a:xfrm>
            <a:off x="1330846" y="1065484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l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dirty="0" err="1">
                <a:ln>
                  <a:solidFill>
                    <a:schemeClr val="l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dirty="0">
              <a:ln>
                <a:solidFill>
                  <a:schemeClr val="l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9CDEA-BA6A-4DA0-8DB3-A91F964A2900}"/>
              </a:ext>
            </a:extLst>
          </p:cNvPr>
          <p:cNvSpPr txBox="1"/>
          <p:nvPr/>
        </p:nvSpPr>
        <p:spPr>
          <a:xfrm>
            <a:off x="1289626" y="2388497"/>
            <a:ext cx="1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l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구축</a:t>
            </a:r>
            <a:r>
              <a:rPr lang="en-US" altLang="ko-KR" dirty="0">
                <a:ln>
                  <a:solidFill>
                    <a:schemeClr val="l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dirty="0">
                <a:ln>
                  <a:solidFill>
                    <a:schemeClr val="l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34CA0-94BE-45F0-8E99-0E7AEB1A0FF2}"/>
              </a:ext>
            </a:extLst>
          </p:cNvPr>
          <p:cNvSpPr txBox="1"/>
          <p:nvPr/>
        </p:nvSpPr>
        <p:spPr>
          <a:xfrm>
            <a:off x="1330846" y="3743222"/>
            <a:ext cx="1919846" cy="38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l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및 결언</a:t>
            </a: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B7C80B69-4F2E-4C30-AEA6-CDF076EA6C50}"/>
              </a:ext>
            </a:extLst>
          </p:cNvPr>
          <p:cNvSpPr txBox="1"/>
          <p:nvPr/>
        </p:nvSpPr>
        <p:spPr>
          <a:xfrm>
            <a:off x="4667045" y="2514346"/>
            <a:ext cx="1349960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200" b="1" spc="-5" dirty="0" err="1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CatBoost</a:t>
            </a:r>
            <a:r>
              <a:rPr lang="en-US" altLang="ko-KR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</a:t>
            </a:r>
            <a:endParaRPr lang="en-US" altLang="ko-KR" sz="1200" b="1" spc="-5" dirty="0">
              <a:ln>
                <a:solidFill>
                  <a:schemeClr val="lt1">
                    <a:alpha val="0"/>
                  </a:schemeClr>
                </a:solidFill>
              </a:ln>
              <a:solidFill>
                <a:srgbClr val="F1F1F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70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파라미터 최적화</a:t>
            </a:r>
            <a:endParaRPr lang="en-US" altLang="ko-KR" sz="1200" b="1" spc="-5" dirty="0">
              <a:ln>
                <a:solidFill>
                  <a:schemeClr val="lt1">
                    <a:alpha val="0"/>
                  </a:schemeClr>
                </a:solidFill>
              </a:ln>
              <a:solidFill>
                <a:srgbClr val="F1F1F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70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200" b="1" spc="-5" dirty="0" smtClean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앙상블</a:t>
            </a:r>
            <a:endParaRPr lang="en-US" altLang="ko-KR" sz="1200" b="1" spc="-5" dirty="0">
              <a:ln>
                <a:solidFill>
                  <a:schemeClr val="lt1">
                    <a:alpha val="0"/>
                  </a:schemeClr>
                </a:solidFill>
              </a:ln>
              <a:solidFill>
                <a:srgbClr val="F1F1F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DACD4F5E-817A-480B-8C66-20388E9074AE}"/>
              </a:ext>
            </a:extLst>
          </p:cNvPr>
          <p:cNvSpPr txBox="1"/>
          <p:nvPr/>
        </p:nvSpPr>
        <p:spPr>
          <a:xfrm>
            <a:off x="4667045" y="3787901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CBAF7EE7-20E6-4656-9875-41485F048E95}"/>
              </a:ext>
            </a:extLst>
          </p:cNvPr>
          <p:cNvSpPr txBox="1"/>
          <p:nvPr/>
        </p:nvSpPr>
        <p:spPr>
          <a:xfrm>
            <a:off x="4667045" y="1012485"/>
            <a:ext cx="1230974" cy="819404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raw </a:t>
            </a:r>
            <a:r>
              <a:rPr lang="ko-KR" altLang="en-US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탐색</a:t>
            </a:r>
            <a:endParaRPr lang="en-US" altLang="ko-KR" sz="1200" b="1" spc="-5" dirty="0">
              <a:ln>
                <a:solidFill>
                  <a:schemeClr val="lt1">
                    <a:alpha val="0"/>
                  </a:schemeClr>
                </a:solidFill>
              </a:ln>
              <a:solidFill>
                <a:srgbClr val="F1F1F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70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Baseline </a:t>
            </a:r>
            <a:r>
              <a:rPr lang="ko-KR" altLang="en-US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</a:t>
            </a:r>
            <a:endParaRPr lang="en-US" altLang="ko-KR" sz="1200" b="1" spc="-5" dirty="0">
              <a:ln>
                <a:solidFill>
                  <a:schemeClr val="lt1">
                    <a:alpha val="0"/>
                  </a:schemeClr>
                </a:solidFill>
              </a:ln>
              <a:solidFill>
                <a:srgbClr val="F1F1F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70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추출</a:t>
            </a:r>
            <a:endParaRPr lang="en-US" altLang="ko-KR" sz="1200" b="1" spc="-5" dirty="0">
              <a:ln>
                <a:solidFill>
                  <a:schemeClr val="lt1">
                    <a:alpha val="0"/>
                  </a:schemeClr>
                </a:solidFill>
              </a:ln>
              <a:solidFill>
                <a:srgbClr val="F1F1F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2700" indent="-1714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0,1 </a:t>
            </a:r>
            <a:r>
              <a:rPr lang="ko-KR" altLang="en-US" sz="12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1F1F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반전</a:t>
            </a:r>
            <a:endParaRPr lang="en-US" altLang="ko-KR" sz="1200" b="1" spc="-5" dirty="0">
              <a:ln>
                <a:solidFill>
                  <a:schemeClr val="lt1">
                    <a:alpha val="0"/>
                  </a:schemeClr>
                </a:solidFill>
              </a:ln>
              <a:solidFill>
                <a:srgbClr val="F1F1F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3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733737" y="868097"/>
            <a:ext cx="2766590" cy="1342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0936" y="868097"/>
            <a:ext cx="3164697" cy="1342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264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1.1) Raw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탐색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44278" y="719040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9624" y="30825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데이터 전처리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&amp; EDA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4" y="2626742"/>
            <a:ext cx="3572362" cy="19346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89" y="2623838"/>
            <a:ext cx="1967692" cy="19375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64625"/>
          <a:stretch/>
        </p:blipFill>
        <p:spPr>
          <a:xfrm>
            <a:off x="6172200" y="2626266"/>
            <a:ext cx="152400" cy="1822355"/>
          </a:xfrm>
          <a:prstGeom prst="rect">
            <a:avLst/>
          </a:prstGeom>
        </p:spPr>
      </p:pic>
      <p:sp>
        <p:nvSpPr>
          <p:cNvPr id="15" name="원호 14"/>
          <p:cNvSpPr/>
          <p:nvPr/>
        </p:nvSpPr>
        <p:spPr>
          <a:xfrm>
            <a:off x="1014034" y="2807049"/>
            <a:ext cx="255713" cy="667624"/>
          </a:xfrm>
          <a:prstGeom prst="arc">
            <a:avLst>
              <a:gd name="adj1" fmla="val 16200000"/>
              <a:gd name="adj2" fmla="val 540153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>
            <a:off x="978871" y="3737824"/>
            <a:ext cx="255713" cy="667624"/>
          </a:xfrm>
          <a:prstGeom prst="arc">
            <a:avLst>
              <a:gd name="adj1" fmla="val 16200000"/>
              <a:gd name="adj2" fmla="val 540153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1269748" y="2846034"/>
            <a:ext cx="2850041" cy="294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1234584" y="4071636"/>
            <a:ext cx="2885205" cy="2771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133738" y="2753446"/>
            <a:ext cx="278959" cy="1652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680813" y="2353936"/>
            <a:ext cx="580328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7856" y="2343150"/>
            <a:ext cx="217138" cy="299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95400" y="2353936"/>
            <a:ext cx="2660903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-------------------- ???</a:t>
            </a:r>
            <a:r>
              <a:rPr lang="ko-KR" altLang="en-US" sz="1000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--------------------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3400" y="2358259"/>
            <a:ext cx="1822703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-------------  X  -------------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1365" y="2343150"/>
            <a:ext cx="217138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88230" y="1040379"/>
            <a:ext cx="2743199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정형 데이터로 변형 필요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(38,872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1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game_id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변수로 그룹화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집계 함수 활용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(38,872 × n)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설명변수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(38,872 × 1)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반응변수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1040379"/>
            <a:ext cx="3135053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 형태 </a:t>
            </a:r>
            <a:r>
              <a:rPr lang="ko-KR" altLang="en-US" sz="11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반정형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(67,091,776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유저의 행동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건의 데이터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time, player, species, event, </a:t>
            </a:r>
            <a:r>
              <a:rPr lang="en-US" altLang="ko-KR" sz="1100" dirty="0" err="1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event_contents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변수를 활용하여 </a:t>
            </a: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winner</a:t>
            </a:r>
            <a:r>
              <a:rPr lang="ko-KR" altLang="en-US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예측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3993558" y="2446007"/>
            <a:ext cx="228600" cy="202979"/>
          </a:xfrm>
          <a:prstGeom prst="rightArrow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92523" y="742950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Raw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5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730012" y="742950"/>
            <a:ext cx="2365988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모델 학습에 활용할 데이터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X, y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9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80936" y="944012"/>
            <a:ext cx="3385172" cy="1788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1047750"/>
            <a:ext cx="3135053" cy="1615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en-US" altLang="ko-KR" sz="1100" dirty="0" err="1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game_id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개수만큼의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가진</a:t>
            </a:r>
            <a:endParaRPr lang="en-US" altLang="ko-KR" sz="1100" dirty="0" smtClean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100" dirty="0" err="1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DataFrame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X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1100" dirty="0" smtClean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train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데이터에서 </a:t>
            </a:r>
            <a:r>
              <a:rPr lang="en-US" altLang="ko-KR" sz="1100" dirty="0" err="1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game_id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winner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추출하여</a:t>
            </a:r>
            <a:endParaRPr lang="en-US" altLang="ko-KR" sz="1100" dirty="0" smtClean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Series y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train, valid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데이터로 분할</a:t>
            </a:r>
            <a:endParaRPr lang="en-US" altLang="ko-KR" sz="1100" dirty="0" smtClean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100" dirty="0" smtClean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</a:t>
            </a:r>
            <a:endParaRPr lang="en-US" altLang="ko-KR" sz="1100" dirty="0">
              <a:ln>
                <a:solidFill>
                  <a:schemeClr val="accent5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2649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2) Baseline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44278" y="719040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9624" y="30825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데이터 전처리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&amp; EDA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734" y="974850"/>
            <a:ext cx="1143000" cy="28762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r="54593"/>
          <a:stretch/>
        </p:blipFill>
        <p:spPr>
          <a:xfrm>
            <a:off x="5526334" y="974850"/>
            <a:ext cx="645866" cy="18271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t="17841"/>
          <a:stretch/>
        </p:blipFill>
        <p:spPr>
          <a:xfrm>
            <a:off x="379262" y="2647950"/>
            <a:ext cx="3386846" cy="19961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00400" y="4074749"/>
            <a:ext cx="1220518" cy="52892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n>
                  <a:solidFill>
                    <a:schemeClr val="l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AUC : 0.5</a:t>
            </a:r>
            <a:r>
              <a:rPr lang="ko-KR" altLang="en-US" sz="1000" dirty="0">
                <a:ln>
                  <a:solidFill>
                    <a:schemeClr val="l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000" dirty="0">
                <a:ln>
                  <a:solidFill>
                    <a:schemeClr val="l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Baseline </a:t>
            </a:r>
            <a:r>
              <a:rPr lang="ko-KR" altLang="en-US" sz="1000" dirty="0">
                <a:ln>
                  <a:solidFill>
                    <a:schemeClr val="l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완성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44825" y="4378574"/>
            <a:ext cx="926407" cy="200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80936" y="745476"/>
            <a:ext cx="1905064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lightGBM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패키지 활용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1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4075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1. 3)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추출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(species, time, event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44278" y="719040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9624" y="30825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데이터 전처리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&amp; EDA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068417-AE53-486F-A0AC-6AFAED8ACFD5}"/>
              </a:ext>
            </a:extLst>
          </p:cNvPr>
          <p:cNvGrpSpPr/>
          <p:nvPr/>
        </p:nvGrpSpPr>
        <p:grpSpPr>
          <a:xfrm>
            <a:off x="376935" y="819150"/>
            <a:ext cx="2562493" cy="2357610"/>
            <a:chOff x="272147" y="670151"/>
            <a:chExt cx="2562493" cy="235761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147" y="670151"/>
              <a:ext cx="2542625" cy="235761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525171" y="2419350"/>
              <a:ext cx="303629" cy="1836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7406" y="837438"/>
              <a:ext cx="178594" cy="1856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7406" y="1045759"/>
              <a:ext cx="178594" cy="1856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35024" y="837438"/>
              <a:ext cx="178594" cy="1856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5024" y="1045759"/>
              <a:ext cx="178594" cy="1856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6" name="직선 연결선 15"/>
            <p:cNvCxnSpPr>
              <a:stCxn id="14" idx="3"/>
              <a:endCxn id="11" idx="1"/>
            </p:cNvCxnSpPr>
            <p:nvPr/>
          </p:nvCxnSpPr>
          <p:spPr>
            <a:xfrm>
              <a:off x="1513618" y="930255"/>
              <a:ext cx="5937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5" idx="3"/>
              <a:endCxn id="12" idx="1"/>
            </p:cNvCxnSpPr>
            <p:nvPr/>
          </p:nvCxnSpPr>
          <p:spPr>
            <a:xfrm>
              <a:off x="1513618" y="1138576"/>
              <a:ext cx="59378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2286000" y="841248"/>
              <a:ext cx="548640" cy="21457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10162" y="968208"/>
            <a:ext cx="3164697" cy="46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173504" y="819150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86426" y="1111897"/>
            <a:ext cx="2956385" cy="295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 err="1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game_id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0, 1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종족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더미 변수</a:t>
            </a: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217340" y="848846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species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1F7C70-6701-44ED-A977-A81CB02EC461}"/>
              </a:ext>
            </a:extLst>
          </p:cNvPr>
          <p:cNvSpPr txBox="1"/>
          <p:nvPr/>
        </p:nvSpPr>
        <p:spPr>
          <a:xfrm>
            <a:off x="176271" y="2628391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</a:t>
            </a:r>
            <a:endParaRPr lang="ko-KR" altLang="en-US" sz="1100" b="1" spc="-5" dirty="0">
              <a:ln>
                <a:solidFill>
                  <a:schemeClr val="l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59522" t="51409" r="3382" b="26640"/>
          <a:stretch/>
        </p:blipFill>
        <p:spPr>
          <a:xfrm>
            <a:off x="4805121" y="995818"/>
            <a:ext cx="1268503" cy="12594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3210162" y="1654007"/>
            <a:ext cx="3164697" cy="671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173504" y="1504950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92646" y="1801408"/>
            <a:ext cx="2956385" cy="498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 err="1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game_id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값 추출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 시간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1.23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초를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의미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단위로 변환 </a:t>
            </a: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216761" y="1530347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time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10162" y="2540802"/>
            <a:ext cx="3164697" cy="640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173504" y="2391745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86426" y="2681982"/>
            <a:ext cx="2956385" cy="498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 err="1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game_id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player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횟수 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변수로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나눈 값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파생 변수 추가</a:t>
            </a: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216761" y="2417142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10162" y="3406608"/>
            <a:ext cx="3164697" cy="438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168516" y="3259037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91414" y="3535150"/>
            <a:ext cx="3088433" cy="295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 err="1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game_id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player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 각각 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</a:p>
        </p:txBody>
      </p:sp>
      <p:sp>
        <p:nvSpPr>
          <p:cNvPr id="59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221749" y="3281460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event value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27A6A05-8BA1-4EA3-93A1-0D5F29A83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562" t="1658" b="-1"/>
          <a:stretch/>
        </p:blipFill>
        <p:spPr>
          <a:xfrm>
            <a:off x="4791201" y="3430659"/>
            <a:ext cx="1229655" cy="10981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EBA0DEB-9002-430C-842F-2C1C6883C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162" y="3844914"/>
            <a:ext cx="3179056" cy="61026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141977" y="3854728"/>
            <a:ext cx="1298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8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종류의 속성값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6"/>
          <a:srcRect l="51099" t="54777" r="8652" b="25779"/>
          <a:stretch/>
        </p:blipFill>
        <p:spPr>
          <a:xfrm>
            <a:off x="4813464" y="1699823"/>
            <a:ext cx="1282536" cy="10992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rcRect l="57432" t="-116788"/>
          <a:stretch/>
        </p:blipFill>
        <p:spPr>
          <a:xfrm>
            <a:off x="4835630" y="2417927"/>
            <a:ext cx="1183217" cy="2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210162" y="828019"/>
            <a:ext cx="3164697" cy="124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173504" y="678962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05093" y="2323175"/>
            <a:ext cx="3164697" cy="2298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206198" y="2198852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Ability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4303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1. 3)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추출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(event,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event_contents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491464" y="829792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9624" y="30825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데이터 전처리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&amp; EDA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7992" y="952475"/>
            <a:ext cx="3128454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event=Camera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100" dirty="0" smtClean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1100" dirty="0" err="1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event_contents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x, y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추출</a:t>
            </a: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 err="1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game_id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player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좌표 이동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거리의 </a:t>
            </a:r>
            <a:endParaRPr lang="en-US" altLang="ko-KR" sz="1100" dirty="0" smtClean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sum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min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median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max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추가</a:t>
            </a: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이내의 레코드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파생 변수 생성</a:t>
            </a: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0" y="777502"/>
            <a:ext cx="2591145" cy="1143000"/>
          </a:xfrm>
          <a:prstGeom prst="rect">
            <a:avLst/>
          </a:prstGeom>
        </p:spPr>
      </p:pic>
      <p:sp>
        <p:nvSpPr>
          <p:cNvPr id="16" name="오른쪽으로 구부러진 화살표 15"/>
          <p:cNvSpPr/>
          <p:nvPr/>
        </p:nvSpPr>
        <p:spPr>
          <a:xfrm>
            <a:off x="1670664" y="1067062"/>
            <a:ext cx="107870" cy="210104"/>
          </a:xfrm>
          <a:prstGeom prst="curvedRightArrow">
            <a:avLst>
              <a:gd name="adj1" fmla="val 0"/>
              <a:gd name="adj2" fmla="val 79337"/>
              <a:gd name="adj3" fmla="val 49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으로 구부러진 화살표 16"/>
          <p:cNvSpPr/>
          <p:nvPr/>
        </p:nvSpPr>
        <p:spPr>
          <a:xfrm>
            <a:off x="1670664" y="1267418"/>
            <a:ext cx="107870" cy="210104"/>
          </a:xfrm>
          <a:prstGeom prst="curvedRightArrow">
            <a:avLst>
              <a:gd name="adj1" fmla="val 0"/>
              <a:gd name="adj2" fmla="val 79337"/>
              <a:gd name="adj3" fmla="val 49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으로 구부러진 화살표 17"/>
          <p:cNvSpPr/>
          <p:nvPr/>
        </p:nvSpPr>
        <p:spPr>
          <a:xfrm>
            <a:off x="1665090" y="1461678"/>
            <a:ext cx="113444" cy="210104"/>
          </a:xfrm>
          <a:prstGeom prst="curvedRightArrow">
            <a:avLst>
              <a:gd name="adj1" fmla="val 0"/>
              <a:gd name="adj2" fmla="val 79337"/>
              <a:gd name="adj3" fmla="val 49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오른쪽으로 구부러진 화살표 18"/>
          <p:cNvSpPr/>
          <p:nvPr/>
        </p:nvSpPr>
        <p:spPr>
          <a:xfrm>
            <a:off x="1670664" y="1655847"/>
            <a:ext cx="107870" cy="210104"/>
          </a:xfrm>
          <a:prstGeom prst="curvedRightArrow">
            <a:avLst>
              <a:gd name="adj1" fmla="val 0"/>
              <a:gd name="adj2" fmla="val 79337"/>
              <a:gd name="adj3" fmla="val 49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21334" y="104138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거리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57992" y="2480610"/>
            <a:ext cx="2663784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event=Ability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dirty="0" err="1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event_contents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일부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추출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더미 변수 변환 후</a:t>
            </a:r>
            <a:endParaRPr lang="en-US" altLang="ko-KR" sz="1100" dirty="0" smtClean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en-US" altLang="ko-KR" sz="1100" dirty="0" err="1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game_id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player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변수로 나눈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파생 변수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10805"/>
          <a:stretch/>
        </p:blipFill>
        <p:spPr>
          <a:xfrm>
            <a:off x="493676" y="2295135"/>
            <a:ext cx="2516167" cy="111918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183836" y="2467512"/>
            <a:ext cx="822960" cy="1811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직사각형 23"/>
          <p:cNvSpPr/>
          <p:nvPr/>
        </p:nvSpPr>
        <p:spPr>
          <a:xfrm>
            <a:off x="992067" y="2656488"/>
            <a:ext cx="1155192" cy="1872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직사각형 24"/>
          <p:cNvSpPr/>
          <p:nvPr/>
        </p:nvSpPr>
        <p:spPr>
          <a:xfrm>
            <a:off x="2429200" y="2839809"/>
            <a:ext cx="565403" cy="1807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사각형 25"/>
          <p:cNvSpPr/>
          <p:nvPr/>
        </p:nvSpPr>
        <p:spPr>
          <a:xfrm>
            <a:off x="2199839" y="3027079"/>
            <a:ext cx="794764" cy="196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직사각형 27"/>
          <p:cNvSpPr/>
          <p:nvPr/>
        </p:nvSpPr>
        <p:spPr>
          <a:xfrm>
            <a:off x="1062887" y="3223855"/>
            <a:ext cx="956356" cy="1967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l="49288" t="-15275" b="-1"/>
          <a:stretch/>
        </p:blipFill>
        <p:spPr>
          <a:xfrm>
            <a:off x="4791201" y="831188"/>
            <a:ext cx="1228599" cy="15551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086" y="2927878"/>
            <a:ext cx="2337314" cy="101313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742362" y="3202717"/>
            <a:ext cx="1533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train</a:t>
            </a:r>
            <a:r>
              <a:rPr lang="ko-KR" altLang="en-US" sz="8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8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384</a:t>
            </a:r>
            <a:r>
              <a:rPr lang="ko-KR" altLang="en-US" sz="8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종류의 속성값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42362" y="3746567"/>
            <a:ext cx="15334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r>
              <a:rPr lang="ko-KR" altLang="en-US" sz="8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8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368 </a:t>
            </a:r>
            <a:r>
              <a:rPr lang="ko-KR" altLang="en-US" sz="8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종류의 속성값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l="58096" t="-9202"/>
          <a:stretch/>
        </p:blipFill>
        <p:spPr>
          <a:xfrm>
            <a:off x="4775650" y="2359460"/>
            <a:ext cx="1098314" cy="153441"/>
          </a:xfrm>
          <a:prstGeom prst="rect">
            <a:avLst/>
          </a:prstGeom>
        </p:spPr>
      </p:pic>
      <p:sp>
        <p:nvSpPr>
          <p:cNvPr id="39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3206198" y="703528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species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r="91896"/>
          <a:stretch/>
        </p:blipFill>
        <p:spPr>
          <a:xfrm>
            <a:off x="315453" y="2295135"/>
            <a:ext cx="2286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2963551" y="791241"/>
            <a:ext cx="3642522" cy="1280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2959587" y="666750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Selection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445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1. 3)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추출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(event,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event_contents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481945" y="613866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9624" y="30825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데이터 전처리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&amp; EDA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7" y="2126991"/>
            <a:ext cx="4225193" cy="2528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487"/>
          <a:stretch/>
        </p:blipFill>
        <p:spPr>
          <a:xfrm>
            <a:off x="444413" y="787690"/>
            <a:ext cx="2447067" cy="11744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545801" y="940090"/>
            <a:ext cx="774700" cy="1866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1551897" y="1126780"/>
            <a:ext cx="774700" cy="1828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2131525" y="1346236"/>
            <a:ext cx="238252" cy="191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1381209" y="1537498"/>
            <a:ext cx="975868" cy="1927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직사각형 13"/>
          <p:cNvSpPr/>
          <p:nvPr/>
        </p:nvSpPr>
        <p:spPr>
          <a:xfrm>
            <a:off x="1363429" y="1730284"/>
            <a:ext cx="238252" cy="1912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2094949" y="1730284"/>
            <a:ext cx="262636" cy="20116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524223" y="3165541"/>
            <a:ext cx="1667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train</a:t>
            </a:r>
            <a:r>
              <a:rPr lang="ko-KR" altLang="en-US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202</a:t>
            </a:r>
            <a:r>
              <a:rPr lang="ko-KR" altLang="en-US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종류의 속성값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5562" y="4489906"/>
            <a:ext cx="16671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r>
              <a:rPr lang="ko-KR" altLang="en-US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190</a:t>
            </a:r>
            <a:r>
              <a:rPr lang="ko-KR" altLang="en-US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종류의 속성값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56635" t="-17005" b="-2"/>
          <a:stretch/>
        </p:blipFill>
        <p:spPr>
          <a:xfrm>
            <a:off x="4557524" y="808693"/>
            <a:ext cx="1285792" cy="1384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513CAD-B34C-45C9-9A9D-018194B674A2}"/>
              </a:ext>
            </a:extLst>
          </p:cNvPr>
          <p:cNvSpPr txBox="1"/>
          <p:nvPr/>
        </p:nvSpPr>
        <p:spPr>
          <a:xfrm>
            <a:off x="2982426" y="916823"/>
            <a:ext cx="3646973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event=Selection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경우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err="1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event_contents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 추출</a:t>
            </a:r>
            <a:endParaRPr lang="en-US" altLang="ko-KR" sz="1100" dirty="0" smtClean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속성값 존재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100" dirty="0" err="1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구분자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‘;’)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정규화</a:t>
            </a: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더미 변수 변환 후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err="1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game_id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player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 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변수로 나눈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파생 변수 추가</a:t>
            </a: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 이내의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레코드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파생 변수 추가</a:t>
            </a: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094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25262" y="2264337"/>
            <a:ext cx="5448362" cy="221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각형 11">
            <a:extLst>
              <a:ext uri="{FF2B5EF4-FFF2-40B4-BE49-F238E27FC236}">
                <a16:creationId xmlns:a16="http://schemas.microsoft.com/office/drawing/2014/main" id="{69EE75AF-15D8-41D0-9B9D-0CADF0729C46}"/>
              </a:ext>
            </a:extLst>
          </p:cNvPr>
          <p:cNvSpPr/>
          <p:nvPr/>
        </p:nvSpPr>
        <p:spPr>
          <a:xfrm>
            <a:off x="621298" y="2139846"/>
            <a:ext cx="1569452" cy="260757"/>
          </a:xfrm>
          <a:prstGeom prst="homePlate">
            <a:avLst/>
          </a:prstGeom>
          <a:solidFill>
            <a:srgbClr val="57B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Right Click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5" dirty="0"/>
              <a:t>ht</a:t>
            </a:r>
            <a:r>
              <a:rPr dirty="0"/>
              <a:t>tps</a:t>
            </a:r>
            <a:r>
              <a:rPr spc="-5" dirty="0"/>
              <a:t>:/</a:t>
            </a:r>
            <a:r>
              <a:rPr spc="-10" dirty="0"/>
              <a:t>/</a:t>
            </a:r>
            <a:r>
              <a:rPr dirty="0"/>
              <a:t>da</a:t>
            </a:r>
            <a:r>
              <a:rPr spc="-10" dirty="0"/>
              <a:t>c</a:t>
            </a:r>
            <a:r>
              <a:rPr spc="-5" dirty="0"/>
              <a:t>on</a:t>
            </a:r>
            <a:r>
              <a:rPr spc="-10" dirty="0"/>
              <a:t>.</a:t>
            </a:r>
            <a:r>
              <a:rPr dirty="0"/>
              <a:t>io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685DE-9F1C-4C45-ACAA-4D63BB604828}"/>
              </a:ext>
            </a:extLst>
          </p:cNvPr>
          <p:cNvSpPr txBox="1"/>
          <p:nvPr/>
        </p:nvSpPr>
        <p:spPr>
          <a:xfrm>
            <a:off x="344278" y="209550"/>
            <a:ext cx="424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1. 3)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추출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(event,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event_contents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3A74E-A565-46AF-B6C9-0BB6669C920F}"/>
              </a:ext>
            </a:extLst>
          </p:cNvPr>
          <p:cNvSpPr txBox="1"/>
          <p:nvPr/>
        </p:nvSpPr>
        <p:spPr>
          <a:xfrm>
            <a:off x="344278" y="719040"/>
            <a:ext cx="1301032" cy="321819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ko-KR" altLang="en-US" sz="1100" b="1" spc="-5" dirty="0">
                <a:ln>
                  <a:solidFill>
                    <a:schemeClr val="l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547" y="2276892"/>
            <a:ext cx="5257792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100" dirty="0" smtClean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event=Right Click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err="1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event_contents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중 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</a:t>
            </a:r>
            <a:r>
              <a:rPr lang="ko-KR" altLang="en-US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포함하는 행만 추출</a:t>
            </a: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 smtClean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/>
            </a:r>
            <a:b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1100" dirty="0">
              <a:ln>
                <a:solidFill>
                  <a:srgbClr val="1D93D4"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속성값을 더미 변수로 변환하여 </a:t>
            </a:r>
            <a:r>
              <a:rPr lang="en-US" altLang="ko-KR" sz="1100" dirty="0" err="1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game_id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player</a:t>
            </a:r>
            <a:r>
              <a:rPr lang="ko-KR" altLang="en-US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 </a:t>
            </a:r>
            <a:r>
              <a:rPr lang="en-US" altLang="ko-KR" sz="1100" dirty="0">
                <a:ln>
                  <a:solidFill>
                    <a:srgbClr val="1D93D4"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81" y="2780406"/>
            <a:ext cx="3487925" cy="1221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9589" y="3175791"/>
            <a:ext cx="1789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train</a:t>
            </a:r>
            <a:r>
              <a:rPr lang="ko-KR" altLang="en-US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175</a:t>
            </a:r>
            <a:r>
              <a:rPr lang="ko-KR" altLang="en-US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종류의 속성값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9589" y="3823386"/>
            <a:ext cx="1789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test</a:t>
            </a:r>
            <a:r>
              <a:rPr lang="ko-KR" altLang="en-US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에는 </a:t>
            </a:r>
            <a:r>
              <a:rPr lang="en-US" altLang="ko-KR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171</a:t>
            </a:r>
            <a:r>
              <a:rPr lang="ko-KR" altLang="en-US" sz="800" dirty="0">
                <a:ln>
                  <a:solidFill>
                    <a:schemeClr val="accent5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종류의 속성값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D50A1E-06B7-433D-8E6E-CA8188FCA359}"/>
              </a:ext>
            </a:extLst>
          </p:cNvPr>
          <p:cNvGrpSpPr/>
          <p:nvPr/>
        </p:nvGrpSpPr>
        <p:grpSpPr>
          <a:xfrm>
            <a:off x="609600" y="754381"/>
            <a:ext cx="3162300" cy="1201071"/>
            <a:chOff x="1484408" y="843765"/>
            <a:chExt cx="3162300" cy="120107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408" y="1011818"/>
              <a:ext cx="3162300" cy="103301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4975" y="843765"/>
              <a:ext cx="2661095" cy="15808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2544604" y="1257653"/>
              <a:ext cx="869188" cy="1821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l="56853" t="-28814" b="-1"/>
          <a:stretch/>
        </p:blipFill>
        <p:spPr>
          <a:xfrm>
            <a:off x="2207610" y="2262154"/>
            <a:ext cx="1298686" cy="19231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49624" y="308250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데이터 전처리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&amp; EDA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4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930</Words>
  <Application>Microsoft Office PowerPoint</Application>
  <PresentationFormat>사용자 지정</PresentationFormat>
  <Paragraphs>231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맑은 고딕</vt:lpstr>
      <vt:lpstr>Calibri Light</vt:lpstr>
      <vt:lpstr>Calibri</vt:lpstr>
      <vt:lpstr>Comic Sans MS</vt:lpstr>
      <vt:lpstr>나눔스퀘어 ExtraBold</vt:lpstr>
      <vt:lpstr>Trebuchet MS</vt:lpstr>
      <vt:lpstr>나눔스퀘어 Bold</vt:lpstr>
      <vt:lpstr>나눔스퀘어</vt:lpstr>
      <vt:lpstr>Dotum</vt:lpstr>
      <vt:lpstr>맑은 고딕</vt:lpstr>
      <vt:lpstr>Arial</vt:lpstr>
      <vt:lpstr>Office Theme</vt:lpstr>
      <vt:lpstr>Dacon 3회 게임 행동 데이터 분석 경진대회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Windows 사용자</cp:lastModifiedBy>
  <cp:revision>108</cp:revision>
  <dcterms:created xsi:type="dcterms:W3CDTF">2019-11-05T08:15:17Z</dcterms:created>
  <dcterms:modified xsi:type="dcterms:W3CDTF">2020-08-19T16:11:47Z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2019-07-28T00:00:00Z</vt:filetime>
  </property>
  <property fmtid="{D5CDD505-2E9C-101B-9397-08002B2CF9AE}" pid="3" name="Creator">
    <vt:lpwstr>Microsoft® PowerPoint® Office 365용 </vt:lpwstr>
  </property>
  <property fmtid="{D5CDD505-2E9C-101B-9397-08002B2CF9AE}" pid="4" name="LastSaved">
    <vt:filetime>2019-11-05T00:00:00Z</vt:filetime>
  </property>
</Properties>
</file>