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369f134d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369f134d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369f134d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369f134d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369f134d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369f134d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369f134d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369f134d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369f134d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7369f134d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369f134d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369f134d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369f134d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369f134d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369f134d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369f134d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369f134d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369f134d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369f134d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369f134d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369f134d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369f134d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369f134d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369f134d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369f134d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369f134d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369f134d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369f134d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369f134d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369f134d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54175" y="1220006"/>
            <a:ext cx="7086600" cy="1554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500"/>
              <a:t>                  </a:t>
            </a:r>
            <a:r>
              <a:rPr lang="en" sz="3500"/>
              <a:t>Proqlamlaşdırma nədir?</a:t>
            </a:r>
            <a:endParaRPr sz="3500"/>
          </a:p>
          <a:p>
            <a:pPr indent="0" lvl="0" marL="0" rtl="0" algn="l">
              <a:spcBef>
                <a:spcPts val="0"/>
              </a:spcBef>
              <a:spcAft>
                <a:spcPts val="0"/>
              </a:spcAft>
              <a:buNone/>
            </a:pPr>
            <a:r>
              <a:rPr lang="en" sz="3500"/>
              <a:t>              Proqlamlaşdırma paradiqmaları</a:t>
            </a:r>
            <a:br>
              <a:rPr lang="en" sz="3500"/>
            </a:br>
            <a:r>
              <a:rPr lang="en" sz="3500"/>
              <a:t> </a:t>
            </a:r>
            <a:endParaRPr sz="35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Gulnar Həsənova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000"/>
              <a:t>Üstünlükləri</a:t>
            </a:r>
            <a:endParaRPr/>
          </a:p>
          <a:p>
            <a:pPr indent="0" lvl="0" marL="0" rtl="0" algn="l">
              <a:spcBef>
                <a:spcPts val="1200"/>
              </a:spcBef>
              <a:spcAft>
                <a:spcPts val="0"/>
              </a:spcAft>
              <a:buNone/>
            </a:pPr>
            <a:r>
              <a:rPr lang="en" sz="1600"/>
              <a:t>Qısa, effektiv kod</a:t>
            </a:r>
            <a:endParaRPr sz="1600"/>
          </a:p>
          <a:p>
            <a:pPr indent="0" lvl="0" marL="0" rtl="0" algn="l">
              <a:spcBef>
                <a:spcPts val="1200"/>
              </a:spcBef>
              <a:spcAft>
                <a:spcPts val="0"/>
              </a:spcAft>
              <a:buNone/>
            </a:pPr>
            <a:r>
              <a:rPr lang="en" sz="1600"/>
              <a:t>Proqramlaşdırma zamanı hələ məlum olmayan metodlardan istifadə etməklə həyata keçirilə bilər</a:t>
            </a:r>
            <a:endParaRPr sz="1600"/>
          </a:p>
          <a:p>
            <a:pPr indent="0" lvl="0" marL="0" rtl="0" algn="l">
              <a:spcBef>
                <a:spcPts val="1200"/>
              </a:spcBef>
              <a:spcAft>
                <a:spcPts val="0"/>
              </a:spcAft>
              <a:buNone/>
            </a:pPr>
            <a:r>
              <a:rPr lang="en" sz="1600"/>
              <a:t>Asan optimallaşdırma</a:t>
            </a:r>
            <a:endParaRPr sz="1600"/>
          </a:p>
          <a:p>
            <a:pPr indent="0" lvl="0" marL="0" rtl="0" algn="l">
              <a:spcBef>
                <a:spcPts val="1200"/>
              </a:spcBef>
              <a:spcAft>
                <a:spcPts val="0"/>
              </a:spcAft>
              <a:buNone/>
            </a:pPr>
            <a:r>
              <a:rPr lang="en" sz="1600"/>
              <a:t>Tətbiq(application)inkişafından asılı olmayaraq texniki xidmət mümkündür</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
        <p:nvSpPr>
          <p:cNvPr id="122" name="Google Shape;122;p2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000"/>
              <a:t>Mənfi cəhətləri</a:t>
            </a:r>
            <a:endParaRPr b="1" sz="2000"/>
          </a:p>
          <a:p>
            <a:pPr indent="0" lvl="0" marL="0" rtl="0" algn="l">
              <a:spcBef>
                <a:spcPts val="1200"/>
              </a:spcBef>
              <a:spcAft>
                <a:spcPts val="0"/>
              </a:spcAft>
              <a:buNone/>
            </a:pPr>
            <a:r>
              <a:rPr lang="en" sz="1600"/>
              <a:t>Xarici insanlar üçün bəzən başa düşmək çətindir</a:t>
            </a:r>
            <a:endParaRPr sz="1600"/>
          </a:p>
          <a:p>
            <a:pPr indent="0" lvl="0" marL="0" rtl="0" algn="l">
              <a:spcBef>
                <a:spcPts val="1200"/>
              </a:spcBef>
              <a:spcAft>
                <a:spcPts val="0"/>
              </a:spcAft>
              <a:buNone/>
            </a:pPr>
            <a:r>
              <a:rPr lang="en" sz="1600"/>
              <a:t>İnsanlar üçün naməlum konseptual model əsasında (həll vəziyyəti)</a:t>
            </a:r>
            <a:endParaRPr sz="1600"/>
          </a:p>
          <a:p>
            <a:pPr indent="0" lvl="0" marL="0" rtl="0" algn="l">
              <a:spcBef>
                <a:spcPts val="1200"/>
              </a:spcBef>
              <a:spcAft>
                <a:spcPts val="0"/>
              </a:spcAft>
              <a:buNone/>
            </a:pPr>
            <a:r>
              <a:rPr lang="en" sz="1600"/>
              <a:t>Proqramlaşdırma zamanı fərdi tətbiqlərin xüsusiyyətlərini nəzərə almaq çətindir</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336700" y="545700"/>
            <a:ext cx="827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Open Sans"/>
                <a:ea typeface="Open Sans"/>
                <a:cs typeface="Open Sans"/>
                <a:sym typeface="Open Sans"/>
              </a:rPr>
              <a:t>1.</a:t>
            </a:r>
            <a:r>
              <a:rPr b="1" lang="en" sz="2100">
                <a:latin typeface="Open Sans"/>
                <a:ea typeface="Open Sans"/>
                <a:cs typeface="Open Sans"/>
                <a:sym typeface="Open Sans"/>
              </a:rPr>
              <a:t>Prosedur proqramlaşdırması(procedural)</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 kompüterə verilən tapşırığı başa çatdırmaq üçün addım-addım nə etməli olduğunu söyləmək üçün təlimatların siyahısını yazmağı nəzərdə tutur.Onlar əsasən proqramları funksiyalara bənzər prosedurlar adlanan təlimatlar toplusuna bölməyə diqqət yetirirlər.Ən erkən prosedur proqramlaşdırma dillərindən bəziləri Fortran və ALGOL idi. ALGOL-da hazırlanmış ideyalar müasir proqramlaşdırma dilində çox aktualdır və geniş yayılmışdır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nvSpPr>
        <p:spPr>
          <a:xfrm>
            <a:off x="60250" y="904125"/>
            <a:ext cx="8227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Open Sans"/>
                <a:ea typeface="Open Sans"/>
                <a:cs typeface="Open Sans"/>
                <a:sym typeface="Open Sans"/>
              </a:rPr>
              <a:t>2.Obyekt yönümlü proqramlaşdırma(object oriented) (OOP)</a:t>
            </a:r>
            <a:r>
              <a:rPr lang="en" sz="2100">
                <a:latin typeface="Open Sans"/>
                <a:ea typeface="Open Sans"/>
                <a:cs typeface="Open Sans"/>
                <a:sym typeface="Open Sans"/>
              </a:rPr>
              <a:t>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siniflər və obyektlər konsepsiyasına əsaslanan proqramlaşdırma paradiqmasıdır. O, proqramı obyektlərin fərdi nümunələrini yaratmaq üçün istifadə olunan sadə, təkrar istifadə edilə bilən kod planlarına (adətən siniflər adlanır) strukturlaşdırmaq üçün istifadə olunur. JavaScript, C++, Java və Python daxil olmaqla bir çox obyekt yönümlü proqramlaşdırma dilləri var.</a:t>
            </a:r>
            <a:endParaRPr sz="2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265250" y="441975"/>
            <a:ext cx="8520600" cy="40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sz="2100"/>
              <a:t>Paralel emal (parallel processing approach)</a:t>
            </a:r>
            <a:r>
              <a:rPr lang="en" sz="2100"/>
              <a:t>proqram təlimatlarının çoxsaylı prosessorlar arasında bölünərək işlənməsidir.. Bu yanaşma sanki böl və fəth et kimi görünür. Nümunələr:NESL (ən qədimlərdən biri) və bəzi kitabxana funksiyalarına görə C/C++ da dəstəkləyir.Paralel hesablama daha böyük problemlərin daha kiçik, müstəqil, tez-tez oxşar hissələrə bölünməsi prosesinə aiddir ki, onlar eyni vaxtda paylaşılan yaddaş vasitəsilə əlaqə saxlayan bir neçə prosessor tərəfindən yerinə yetirilə bilər, nəticələri ümumi alqoritmin bir hissəsi kimi tamamlandıqdan sonra birləşdirilir. Paralel hesablamanın əsas məqsədi tətbiqin daha sürətli işlənməsi və problemlərin həlli üçün mövcud hesablama gücünü artırmaqdır.</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96150" y="663150"/>
            <a:ext cx="8951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Məntiq proqramlaşdırma(logical programming)</a:t>
            </a:r>
            <a:r>
              <a:rPr lang="en" sz="2000"/>
              <a:t> əsasən formal məntiqə əsaslanan proqramlaşdırma paradiqmasıdır. Məntiqi proqramlaşdırma dilində yazılan hər hansı proqram hansısa problem sahəsinə aid faktları və qaydaları ifadə edən məntiqi formada cümlələr toplusudur.Məntiq dilləri ən çox müvafiq məlumatları göstərmək üçün sorğulara əsaslanır.Bir çox fərqli məntiq proqramlaşdırma dilləri var.Əsas məntiq proqramlaşdırma dil ailələrinə Proloq, (ASP) və Datalog daxildir. Ən çox yayılmış dil olan Proloq öz nəticələrini formalaşdırmağa kömək etmək üçün süni intellektdən (AI) istifadə edir və böyük həcmdə məlumatları tez emal edə bilir. Proloq əl ilə daxil edilmiş və ya olmadan işlədilə bilər, yəni avtomatik işləmək üçün proqramlaşdırıla bilər.</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391800" y="823775"/>
            <a:ext cx="8538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Funksional Proqramlaşdırma (functional)</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Bu paradiqma bütün alt proqramlara riyazi mənada funksiya kimi baxır .Onlar arqumentləri qəbul edir və vahid həlli qaytarır. Qaytarılan həll tamamilə girişə əsaslanır və funksiyanın çağırıldığı vaxtın heç bir əhəmiyyəti yoxdur. Hesablama modeli buna görə də funksiyaların tətbiqi və reduksiyasından biridir.Bir çox  proqramlaşdırma dilləri funksional üslubda proqramlaşdırmanı dəstəkləyir və ya C++11, C#,[26] Kotlin,[27] Perl,[28] PHP,[29] Python kimi</a:t>
            </a:r>
            <a:endParaRPr sz="18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nvSpPr>
        <p:spPr>
          <a:xfrm>
            <a:off x="0" y="723300"/>
            <a:ext cx="91440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Verilənlər bazası yanaşması</a:t>
            </a:r>
            <a:r>
              <a:rPr b="1" lang="en" sz="1900"/>
              <a:t>(database approach)</a:t>
            </a:r>
            <a:endParaRPr b="1"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burada belə məlumatları saxlamaq üçün ayrıca verilənlər bazası sistemləri mövcuddur. Və hər bir verilənlər bazası üçün ayrıca verilənlər bazası sorğu dilləri. Beləliklə, siz sorğuların köməyi ilə məlumatları asanlıqla manipulyasiya edə və üzərində xırda əməliyyatlar həyata keçirə bilərsiniz.verilənlər bazası idarəetmə sistemindən (DBMS) istifadə sorğu, məlumatların təhlükəsizliyi və bütövlüyü üçün imkanlar təmin edir və bir sıra müxtəlif istifadəçilərin məlumatlara eyni vaxtda daxil olmasına imkan verir.</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Verilənlər bazası dillərinin nümunələri</a:t>
            </a:r>
            <a:endParaRPr sz="1900"/>
          </a:p>
          <a:p>
            <a:pPr indent="0" lvl="0" marL="0" rtl="0" algn="l">
              <a:spcBef>
                <a:spcPts val="0"/>
              </a:spcBef>
              <a:spcAft>
                <a:spcPts val="0"/>
              </a:spcAft>
              <a:buNone/>
            </a:pPr>
            <a:r>
              <a:rPr lang="en" sz="1900"/>
              <a:t>SQL</a:t>
            </a:r>
            <a:endParaRPr sz="1900"/>
          </a:p>
          <a:p>
            <a:pPr indent="0" lvl="0" marL="0" rtl="0" algn="l">
              <a:spcBef>
                <a:spcPts val="0"/>
              </a:spcBef>
              <a:spcAft>
                <a:spcPts val="0"/>
              </a:spcAft>
              <a:buNone/>
            </a:pPr>
            <a:r>
              <a:rPr lang="en" sz="1900"/>
              <a:t>XQuery</a:t>
            </a:r>
            <a:endParaRPr sz="1900"/>
          </a:p>
          <a:p>
            <a:pPr indent="0" lvl="0" marL="0" rtl="0" algn="l">
              <a:spcBef>
                <a:spcPts val="0"/>
              </a:spcBef>
              <a:spcAft>
                <a:spcPts val="0"/>
              </a:spcAft>
              <a:buNone/>
            </a:pPr>
            <a:r>
              <a:rPr lang="en" sz="1900"/>
              <a:t>SQL/XML</a:t>
            </a:r>
            <a:endParaRPr sz="1900"/>
          </a:p>
          <a:p>
            <a:pPr indent="0" lvl="0" marL="0" rtl="0" algn="l">
              <a:spcBef>
                <a:spcPts val="0"/>
              </a:spcBef>
              <a:spcAft>
                <a:spcPts val="0"/>
              </a:spcAft>
              <a:buNone/>
            </a:pPr>
            <a:r>
              <a:rPr lang="en" sz="1900"/>
              <a:t>LINQ</a:t>
            </a:r>
            <a:endParaRPr sz="1900"/>
          </a:p>
          <a:p>
            <a:pPr indent="0" lvl="0" marL="0" rtl="0" algn="l">
              <a:spcBef>
                <a:spcPts val="0"/>
              </a:spcBef>
              <a:spcAft>
                <a:spcPts val="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Proqlamlaşdırma nədir?</a:t>
            </a:r>
            <a:endParaRPr/>
          </a:p>
          <a:p>
            <a:pPr indent="0" lvl="0" marL="0" rtl="0" algn="l">
              <a:spcBef>
                <a:spcPts val="0"/>
              </a:spcBef>
              <a:spcAft>
                <a:spcPts val="0"/>
              </a:spcAft>
              <a:buNone/>
            </a:pPr>
            <a:r>
              <a:t/>
            </a:r>
            <a:endParaRPr/>
          </a:p>
        </p:txBody>
      </p:sp>
      <p:sp>
        <p:nvSpPr>
          <p:cNvPr id="73" name="Google Shape;73;p14"/>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Proqramlaşdırma, kompüterə bir tapşırığı necə yerinə yetirəcəyini izah edən təlimatlar toplusunun yaradılması prosesidir. Proqramlaşdırma JavaScript, Python və C++ kimi müxtəlif kompüter proqramlaşdırma dillərindən istifadə etməklə həyata keçirilə bilər.</a:t>
            </a:r>
            <a:endParaRPr sz="1700"/>
          </a:p>
        </p:txBody>
      </p:sp>
      <p:pic>
        <p:nvPicPr>
          <p:cNvPr id="74" name="Google Shape;74;p14"/>
          <p:cNvPicPr preferRelativeResize="0"/>
          <p:nvPr/>
        </p:nvPicPr>
        <p:blipFill>
          <a:blip r:embed="rId3">
            <a:alphaModFix/>
          </a:blip>
          <a:stretch>
            <a:fillRect/>
          </a:stretch>
        </p:blipFill>
        <p:spPr>
          <a:xfrm>
            <a:off x="4311600" y="829100"/>
            <a:ext cx="4761324" cy="296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60"/>
              <a:t>Bəzən bir-birini əvəz etsə də, proqramlaşdırma və kodlaşdırma əslində fərqli təriflərə malikdir.</a:t>
            </a:r>
            <a:endParaRPr sz="2560"/>
          </a:p>
          <a:p>
            <a:pPr indent="0" lvl="0" marL="0" rtl="0" algn="l">
              <a:spcBef>
                <a:spcPts val="0"/>
              </a:spcBef>
              <a:spcAft>
                <a:spcPts val="0"/>
              </a:spcAft>
              <a:buSzPts val="990"/>
              <a:buNone/>
            </a:pPr>
            <a:r>
              <a:t/>
            </a:r>
            <a:endParaRPr sz="2560"/>
          </a:p>
          <a:p>
            <a:pPr indent="0" lvl="0" marL="0" rtl="0" algn="l">
              <a:spcBef>
                <a:spcPts val="0"/>
              </a:spcBef>
              <a:spcAft>
                <a:spcPts val="0"/>
              </a:spcAft>
              <a:buSzPts val="990"/>
              <a:buNone/>
            </a:pPr>
            <a:r>
              <a:rPr lang="en" sz="2560"/>
              <a:t>Proqramlaşdırma bir maşına (kompüter kimi) veriləcək təlimatları düşünmə prosesidir.</a:t>
            </a:r>
            <a:endParaRPr sz="2560"/>
          </a:p>
          <a:p>
            <a:pPr indent="0" lvl="0" marL="0" rtl="0" algn="l">
              <a:spcBef>
                <a:spcPts val="0"/>
              </a:spcBef>
              <a:spcAft>
                <a:spcPts val="0"/>
              </a:spcAft>
              <a:buSzPts val="990"/>
              <a:buNone/>
            </a:pPr>
            <a:r>
              <a:rPr lang="en" sz="2560"/>
              <a:t>Kodlaşdırma həmin fikirlərin kompüterin başa düşə biləcəyi yazılı dilə çevrilməsi prosesidir.</a:t>
            </a:r>
            <a:endParaRPr sz="2560"/>
          </a:p>
          <a:p>
            <a:pPr indent="0" lvl="0" marL="0" rtl="0" algn="l">
              <a:spcBef>
                <a:spcPts val="0"/>
              </a:spcBef>
              <a:spcAft>
                <a:spcPts val="0"/>
              </a:spcAft>
              <a:buSzPts val="990"/>
              <a:buNone/>
            </a:pPr>
            <a:r>
              <a:rPr lang="en" sz="2560"/>
              <a:t> İnsanlar müxtəlif proqramlaşdırma dilləri vasitəsilə kompüterlərlə ən yaxşı şəkildə necə ünsiyyət qurmağı öyrənməyə çalışırlar.</a:t>
            </a:r>
            <a:endParaRPr sz="25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65500" y="118450"/>
            <a:ext cx="4045200" cy="1077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Paradigma</a:t>
            </a:r>
            <a:endParaRPr/>
          </a:p>
        </p:txBody>
      </p:sp>
      <p:sp>
        <p:nvSpPr>
          <p:cNvPr id="85" name="Google Shape;85;p16"/>
          <p:cNvSpPr txBox="1"/>
          <p:nvPr>
            <p:ph idx="1" type="subTitle"/>
          </p:nvPr>
        </p:nvSpPr>
        <p:spPr>
          <a:xfrm>
            <a:off x="265500" y="1326850"/>
            <a:ext cx="4045200" cy="3695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Paradiqma bir şeyə baxmaq üsuludur. Paradiqma hər hansı bir problemi həll etmək və ya hansısa işi yerinə yetirmək üsulu kimi də adlandırıla bilər. Proqramlaşdırma paradiqması  proqramlaşdırma dilindən istifadə edərək problemi həll etmək üçün bir yanaşmadır və ya bəzi yanaşmalardan sonra əlimizdə olan alət və üsullardan istifadə edərək problemi həll etmək üsuludur. </a:t>
            </a:r>
            <a:endParaRPr/>
          </a:p>
        </p:txBody>
      </p:sp>
      <p:pic>
        <p:nvPicPr>
          <p:cNvPr id="86" name="Google Shape;86;p16"/>
          <p:cNvPicPr preferRelativeResize="0"/>
          <p:nvPr/>
        </p:nvPicPr>
        <p:blipFill>
          <a:blip r:embed="rId3">
            <a:alphaModFix/>
          </a:blip>
          <a:stretch>
            <a:fillRect/>
          </a:stretch>
        </p:blipFill>
        <p:spPr>
          <a:xfrm>
            <a:off x="4666750" y="1196350"/>
            <a:ext cx="4346950" cy="340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260575"/>
            <a:ext cx="4045200" cy="100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59"/>
              <a:t>Proqlamlaşdırma paradigmaları</a:t>
            </a:r>
            <a:endParaRPr sz="3659"/>
          </a:p>
        </p:txBody>
      </p:sp>
      <p:sp>
        <p:nvSpPr>
          <p:cNvPr id="92" name="Google Shape;92;p17"/>
          <p:cNvSpPr txBox="1"/>
          <p:nvPr/>
        </p:nvSpPr>
        <p:spPr>
          <a:xfrm>
            <a:off x="182450" y="1267375"/>
            <a:ext cx="40452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T Sans Narrow"/>
                <a:ea typeface="PT Sans Narrow"/>
                <a:cs typeface="PT Sans Narrow"/>
                <a:sym typeface="PT Sans Narrow"/>
              </a:rPr>
              <a:t>Proqramlaşdırma paradiqmaları verilmiş proqramın və ya proqramlaşdırma dilinin təşkil oluna biləcəyi müxtəlif üsullar və ya üslublardır. Hər bir paradiqma müəyyən strukturlardan, xüsusiyyətlərdən və ümumi proqramlaşdırma problemlərinin necə həll edilməli olduğuna dair rəylərdən ibarətdir.Müəyyən paradiqmalar müəyyən problemlər üçün daha uyğundur, ona görə də müxtəlif layihələr üçün müxtəlif paradiqmalardan istifadə etmək məntiqlidir.</a:t>
            </a:r>
            <a:endParaRPr sz="2000">
              <a:latin typeface="PT Sans Narrow"/>
              <a:ea typeface="PT Sans Narrow"/>
              <a:cs typeface="PT Sans Narrow"/>
              <a:sym typeface="PT Sans Narrow"/>
            </a:endParaRPr>
          </a:p>
        </p:txBody>
      </p:sp>
      <p:pic>
        <p:nvPicPr>
          <p:cNvPr id="93" name="Google Shape;93;p17"/>
          <p:cNvPicPr preferRelativeResize="0"/>
          <p:nvPr/>
        </p:nvPicPr>
        <p:blipFill>
          <a:blip r:embed="rId3">
            <a:alphaModFix/>
          </a:blip>
          <a:stretch>
            <a:fillRect/>
          </a:stretch>
        </p:blipFill>
        <p:spPr>
          <a:xfrm>
            <a:off x="4722775" y="1527938"/>
            <a:ext cx="4326451" cy="27040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52400" y="450100"/>
            <a:ext cx="8839199" cy="416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98500" y="496450"/>
            <a:ext cx="8520600" cy="440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rPr lang="en" sz="2100"/>
              <a:t>  </a:t>
            </a:r>
            <a:r>
              <a:rPr b="1" lang="en" sz="2100"/>
              <a:t>         İmperativ proqramlaşdırma</a:t>
            </a:r>
            <a:r>
              <a:rPr lang="en" sz="2100"/>
              <a:t>   </a:t>
            </a:r>
            <a:endParaRPr sz="2100"/>
          </a:p>
          <a:p>
            <a:pPr indent="0" lvl="0" marL="0" rtl="0" algn="l">
              <a:spcBef>
                <a:spcPts val="1200"/>
              </a:spcBef>
              <a:spcAft>
                <a:spcPts val="1200"/>
              </a:spcAft>
              <a:buNone/>
            </a:pPr>
            <a:r>
              <a:rPr lang="en" sz="1700"/>
              <a:t>İmperativ Proqramlaşdırmaproqramın necə icra olunduğunu təsvir edir .Tərtibatçılar daha çox cavabın addım-addım necə alınacağı ilə maraqlanırlar.Vəziyyəti dəyişdirərək addım-addım tapşırığı yerinə yetirir. Əsas diqqət məqsədə necə nail olmaqdır. Paradiqma bir neçə ifadədən ibarətdir və icra edildikdən sonra bütün nəticə saxlanılır.İmperativ proqramlaşdırmada hər bir əməliyyat kodlaşdırılır və kodun özü problemin necə həll olunacağını müəyyənləşdirir, yəni əvvəlcədən kodlaşdırılmış modellər çağırılmır.proqramçı hər addımı kodlamalıdır.</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00100" y="119652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Üstünlüklər</a:t>
            </a:r>
            <a:endParaRPr b="1" sz="2000"/>
          </a:p>
          <a:p>
            <a:pPr indent="0" lvl="0" marL="0" rtl="0" algn="l">
              <a:spcBef>
                <a:spcPts val="1200"/>
              </a:spcBef>
              <a:spcAft>
                <a:spcPts val="0"/>
              </a:spcAft>
              <a:buNone/>
            </a:pPr>
            <a:r>
              <a:rPr lang="en" sz="1600"/>
              <a:t>səmərəli;</a:t>
            </a:r>
            <a:endParaRPr sz="1600"/>
          </a:p>
          <a:p>
            <a:pPr indent="0" lvl="0" marL="0" rtl="0" algn="l">
              <a:spcBef>
                <a:spcPts val="1200"/>
              </a:spcBef>
              <a:spcAft>
                <a:spcPts val="0"/>
              </a:spcAft>
              <a:buNone/>
            </a:pPr>
            <a:r>
              <a:rPr lang="en" sz="1600"/>
              <a:t>maşına yaxın;</a:t>
            </a:r>
            <a:endParaRPr sz="1600"/>
          </a:p>
          <a:p>
            <a:pPr indent="0" lvl="0" marL="0" rtl="0" algn="l">
              <a:spcBef>
                <a:spcPts val="1200"/>
              </a:spcBef>
              <a:spcAft>
                <a:spcPts val="0"/>
              </a:spcAft>
              <a:buNone/>
            </a:pPr>
            <a:r>
              <a:rPr lang="en" sz="1600"/>
              <a:t>məşhur;</a:t>
            </a:r>
            <a:endParaRPr sz="1600"/>
          </a:p>
          <a:p>
            <a:pPr indent="0" lvl="0" marL="0" rtl="0" algn="l">
              <a:spcBef>
                <a:spcPts val="1200"/>
              </a:spcBef>
              <a:spcAft>
                <a:spcPts val="0"/>
              </a:spcAft>
              <a:buNone/>
            </a:pPr>
            <a:r>
              <a:rPr lang="en" sz="1600"/>
              <a:t>Tanış.</a:t>
            </a:r>
            <a:endParaRPr sz="1600"/>
          </a:p>
          <a:p>
            <a:pPr indent="0" lvl="0" marL="0" rtl="0" algn="l">
              <a:spcBef>
                <a:spcPts val="1200"/>
              </a:spcBef>
              <a:spcAft>
                <a:spcPts val="1200"/>
              </a:spcAft>
              <a:buNone/>
            </a:pPr>
            <a:r>
              <a:rPr lang="en" sz="1600"/>
              <a:t>Tətbiq etmək çox sadədir</a:t>
            </a:r>
            <a:endParaRPr sz="1600"/>
          </a:p>
        </p:txBody>
      </p:sp>
      <p:sp>
        <p:nvSpPr>
          <p:cNvPr id="109" name="Google Shape;109;p20"/>
          <p:cNvSpPr txBox="1"/>
          <p:nvPr>
            <p:ph idx="2" type="body"/>
          </p:nvPr>
        </p:nvSpPr>
        <p:spPr>
          <a:xfrm>
            <a:off x="3950000" y="1196525"/>
            <a:ext cx="4421100" cy="33027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 sz="8000"/>
              <a:t>Mənfi cəhətləri</a:t>
            </a:r>
            <a:endParaRPr sz="6400"/>
          </a:p>
          <a:p>
            <a:pPr indent="0" lvl="0" marL="0" rtl="0" algn="l">
              <a:spcBef>
                <a:spcPts val="1200"/>
              </a:spcBef>
              <a:spcAft>
                <a:spcPts val="0"/>
              </a:spcAft>
              <a:buNone/>
            </a:pPr>
            <a:r>
              <a:rPr lang="en" sz="5169"/>
              <a:t>Kompleks problemi həll etmək mümkün deyil</a:t>
            </a:r>
            <a:endParaRPr sz="5169"/>
          </a:p>
          <a:p>
            <a:pPr indent="0" lvl="0" marL="0" rtl="0" algn="l">
              <a:spcBef>
                <a:spcPts val="1200"/>
              </a:spcBef>
              <a:spcAft>
                <a:spcPts val="0"/>
              </a:spcAft>
              <a:buNone/>
            </a:pPr>
            <a:r>
              <a:rPr lang="en" sz="5169"/>
              <a:t>Daha az səmərəli və daha az məhsuldar</a:t>
            </a:r>
            <a:endParaRPr sz="5169"/>
          </a:p>
          <a:p>
            <a:pPr indent="0" lvl="0" marL="0" rtl="0" algn="l">
              <a:spcBef>
                <a:spcPts val="1200"/>
              </a:spcBef>
              <a:spcAft>
                <a:spcPts val="0"/>
              </a:spcAft>
              <a:buNone/>
            </a:pPr>
            <a:r>
              <a:rPr lang="en" sz="5169"/>
              <a:t>Paralel proqramlaşdırma mümkün deyil</a:t>
            </a:r>
            <a:endParaRPr sz="5169"/>
          </a:p>
          <a:p>
            <a:pPr indent="0" lvl="0" marL="0" rtl="0" algn="l">
              <a:spcBef>
                <a:spcPts val="1200"/>
              </a:spcBef>
              <a:spcAft>
                <a:spcPts val="1200"/>
              </a:spcAft>
              <a:buNone/>
            </a:pPr>
            <a:r>
              <a:t/>
            </a:r>
            <a:endParaRPr sz="6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383150" y="464425"/>
            <a:ext cx="66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15" name="Google Shape;115;p21"/>
          <p:cNvSpPr txBox="1"/>
          <p:nvPr/>
        </p:nvSpPr>
        <p:spPr>
          <a:xfrm>
            <a:off x="708250" y="1265550"/>
            <a:ext cx="66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16" name="Google Shape;116;p21"/>
          <p:cNvSpPr txBox="1"/>
          <p:nvPr/>
        </p:nvSpPr>
        <p:spPr>
          <a:xfrm>
            <a:off x="232250" y="976150"/>
            <a:ext cx="84525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a:t>
            </a:r>
            <a:r>
              <a:rPr lang="en">
                <a:latin typeface="PT Sans Narrow"/>
                <a:ea typeface="PT Sans Narrow"/>
                <a:cs typeface="PT Sans Narrow"/>
                <a:sym typeface="PT Sans Narrow"/>
              </a:rPr>
              <a:t>    </a:t>
            </a:r>
            <a:r>
              <a:rPr b="1" lang="en" sz="2100">
                <a:latin typeface="Open Sans"/>
                <a:ea typeface="Open Sans"/>
                <a:cs typeface="Open Sans"/>
                <a:sym typeface="Open Sans"/>
              </a:rPr>
              <a:t>Deklarativ proqramlaşdırma</a:t>
            </a:r>
            <a:endParaRPr b="1" sz="2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Deklarativ proqramlaşdırmaya model əsaslı proqramlaşdırma da deyilir.İmperativ proqramlaşdırmadan fərqli olaraq, deklarativ proqramlaşdırma proqramın necə işləməsi deyil, nəyə nail olmaq istəməyiniz əsasdır.</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Başqa sözlə desək, deklarativ paradiqma çərçivəsində siz proqramın nəzarət axınını təsvir etmədən yerinə yetirmək istədiyiniz nəticələri müəyyən edirsiniz.. Bu, icra prosesinə deyil, nəticələrə və onların ümumi məqsədinizlə əlaqəsinə diqqət yetirir. Başqa sözlə, deklarativ kodun yazılması sizi ilk növbədə proqramınızda nə istədiyinizi soruşmağa məcbur edir. Bunu müəyyən etmək sizə daha ifadəli və açıq kod hazırlamağa kömək edir.</a:t>
            </a:r>
            <a:endParaRPr sz="17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