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
      <p:font typeface="Economica"/>
      <p:regular r:id="rId26"/>
      <p:bold r:id="rId27"/>
      <p:italic r:id="rId28"/>
      <p:boldItalic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09B244-DD2D-4B57-8874-48F9529C878B}">
  <a:tblStyle styleId="{8109B244-DD2D-4B57-8874-48F9529C87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conomica-regular.fntdata"/><Relationship Id="rId25" Type="http://schemas.openxmlformats.org/officeDocument/2006/relationships/font" Target="fonts/Roboto-boldItalic.fntdata"/><Relationship Id="rId28" Type="http://schemas.openxmlformats.org/officeDocument/2006/relationships/font" Target="fonts/Economica-italic.fntdata"/><Relationship Id="rId27" Type="http://schemas.openxmlformats.org/officeDocument/2006/relationships/font" Target="fonts/Economic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conomica-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5.xml"/><Relationship Id="rId33" Type="http://schemas.openxmlformats.org/officeDocument/2006/relationships/font" Target="fonts/OpenSans-boldItalic.fntdata"/><Relationship Id="rId10" Type="http://schemas.openxmlformats.org/officeDocument/2006/relationships/slide" Target="slides/slide4.xml"/><Relationship Id="rId32"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2425b1ff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2425b1ff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2425b1ff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2425b1ff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2425b1ff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2425b1ff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2425b1ff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2425b1ff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2425b1ff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2425b1ff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2425b1ff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2425b1ff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2425b1ff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2425b1ff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2425b1ff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2425b1ff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2425b1ff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2425b1ff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2425b1ff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2425b1ff2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2425b1ff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2425b1ff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2425b1ff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2425b1ff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Data Science Projects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Uday Mewada</a:t>
            </a:r>
            <a:endParaRPr/>
          </a:p>
          <a:p>
            <a:pPr indent="0" lvl="0" marL="0" rtl="0" algn="ctr">
              <a:spcBef>
                <a:spcPts val="0"/>
              </a:spcBef>
              <a:spcAft>
                <a:spcPts val="0"/>
              </a:spcAft>
              <a:buNone/>
            </a:pPr>
            <a:r>
              <a:rPr lang="en-GB"/>
              <a:t>0801CS171089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387900" y="239175"/>
            <a:ext cx="8368200" cy="4766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Char char="●"/>
            </a:pPr>
            <a:r>
              <a:rPr lang="en-GB" sz="1700">
                <a:solidFill>
                  <a:srgbClr val="FFFFFF"/>
                </a:solidFill>
                <a:latin typeface="Arial"/>
                <a:ea typeface="Arial"/>
                <a:cs typeface="Arial"/>
                <a:sym typeface="Arial"/>
              </a:rPr>
              <a:t>These sub-bands  labeled LH1, HL1 and HH1 represent the finest scale wavelet coefficients i.e., detail images while the sub-bands LL1 corresponds to coarse level coefficients i.e., approximation image.</a:t>
            </a:r>
            <a:endParaRPr sz="1700">
              <a:solidFill>
                <a:srgbClr val="FFFFFF"/>
              </a:solidFill>
              <a:latin typeface="Arial"/>
              <a:ea typeface="Arial"/>
              <a:cs typeface="Arial"/>
              <a:sym typeface="Arial"/>
            </a:endParaRPr>
          </a:p>
          <a:p>
            <a:pPr indent="-336550" lvl="0" marL="457200" rtl="0" algn="l">
              <a:spcBef>
                <a:spcPts val="0"/>
              </a:spcBef>
              <a:spcAft>
                <a:spcPts val="0"/>
              </a:spcAft>
              <a:buClr>
                <a:srgbClr val="FFFFFF"/>
              </a:buClr>
              <a:buSzPts val="1700"/>
              <a:buFont typeface="Arial"/>
              <a:buChar char="●"/>
            </a:pPr>
            <a:r>
              <a:rPr lang="en-GB" sz="1700">
                <a:solidFill>
                  <a:srgbClr val="FFFFFF"/>
                </a:solidFill>
                <a:latin typeface="Arial"/>
                <a:ea typeface="Arial"/>
                <a:cs typeface="Arial"/>
                <a:sym typeface="Arial"/>
              </a:rPr>
              <a:t>To obtain the next coarse level of wavelet coeﬃcients, the sub-band LL1 alone is further decomposed and critically sampled. This results in a two-level wavelet decomposition.</a:t>
            </a:r>
            <a:endParaRPr sz="17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GB" sz="1700">
                <a:solidFill>
                  <a:srgbClr val="FFFFFF"/>
                </a:solidFill>
                <a:latin typeface="Arial"/>
                <a:ea typeface="Arial"/>
                <a:cs typeface="Arial"/>
                <a:sym typeface="Arial"/>
              </a:rPr>
              <a:t>Similarly, to obtain further decomposition, LL2 will be used. This process continues until some ﬁnal scale is reached.</a:t>
            </a:r>
            <a:endParaRPr sz="1700">
              <a:solidFill>
                <a:srgbClr val="FFFFFF"/>
              </a:solidFill>
              <a:latin typeface="Arial"/>
              <a:ea typeface="Arial"/>
              <a:cs typeface="Arial"/>
              <a:sym typeface="Arial"/>
            </a:endParaRPr>
          </a:p>
          <a:p>
            <a:pPr indent="0" lvl="0" marL="457200" rtl="0" algn="l">
              <a:lnSpc>
                <a:spcPct val="93900"/>
              </a:lnSpc>
              <a:spcBef>
                <a:spcPts val="0"/>
              </a:spcBef>
              <a:spcAft>
                <a:spcPts val="0"/>
              </a:spcAft>
              <a:buNone/>
            </a:pPr>
            <a:r>
              <a:t/>
            </a:r>
            <a:endParaRPr sz="1400">
              <a:solidFill>
                <a:srgbClr val="000000"/>
              </a:solidFill>
              <a:latin typeface="Arial"/>
              <a:ea typeface="Arial"/>
              <a:cs typeface="Arial"/>
              <a:sym typeface="Arial"/>
            </a:endParaRPr>
          </a:p>
          <a:p>
            <a:pPr indent="-336550" lvl="0" marL="457200" rtl="0" algn="l">
              <a:spcBef>
                <a:spcPts val="0"/>
              </a:spcBef>
              <a:spcAft>
                <a:spcPts val="0"/>
              </a:spcAft>
              <a:buClr>
                <a:srgbClr val="FFFFFF"/>
              </a:buClr>
              <a:buSzPts val="1700"/>
              <a:buFont typeface="Arial"/>
              <a:buChar char="●"/>
            </a:pPr>
            <a:r>
              <a:rPr lang="en-GB" sz="1700">
                <a:solidFill>
                  <a:srgbClr val="FFFFFF"/>
                </a:solidFill>
                <a:latin typeface="Arial"/>
                <a:ea typeface="Arial"/>
                <a:cs typeface="Arial"/>
                <a:sym typeface="Arial"/>
              </a:rPr>
              <a:t> </a:t>
            </a:r>
            <a:endParaRPr sz="1700">
              <a:solidFill>
                <a:srgbClr val="FFFFFF"/>
              </a:solidFill>
              <a:latin typeface="Arial"/>
              <a:ea typeface="Arial"/>
              <a:cs typeface="Arial"/>
              <a:sym typeface="Arial"/>
            </a:endParaRPr>
          </a:p>
        </p:txBody>
      </p:sp>
      <p:pic>
        <p:nvPicPr>
          <p:cNvPr id="119" name="Google Shape;119;p22"/>
          <p:cNvPicPr preferRelativeResize="0"/>
          <p:nvPr/>
        </p:nvPicPr>
        <p:blipFill rotWithShape="1">
          <a:blip r:embed="rId3">
            <a:alphaModFix/>
          </a:blip>
          <a:srcRect b="19575" l="46475" r="28684" t="0"/>
          <a:stretch/>
        </p:blipFill>
        <p:spPr>
          <a:xfrm>
            <a:off x="1769525" y="2900850"/>
            <a:ext cx="2667000" cy="2105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300"/>
              <a:t>Purpose</a:t>
            </a:r>
            <a:endParaRPr sz="2300"/>
          </a:p>
        </p:txBody>
      </p:sp>
      <p:sp>
        <p:nvSpPr>
          <p:cNvPr id="125" name="Google Shape;125;p23"/>
          <p:cNvSpPr txBox="1"/>
          <p:nvPr>
            <p:ph idx="1" type="body"/>
          </p:nvPr>
        </p:nvSpPr>
        <p:spPr>
          <a:xfrm>
            <a:off x="387900" y="1144125"/>
            <a:ext cx="8368200" cy="385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Wavelets allow complex information such as music, speech, images and patterns to be decomposed into elementary forms at different positions and scales and subsequently reconstructed with high precision.</a:t>
            </a:r>
            <a:endParaRPr/>
          </a:p>
          <a:p>
            <a:pPr indent="-342900" lvl="0" marL="457200" rtl="0" algn="l">
              <a:spcBef>
                <a:spcPts val="0"/>
              </a:spcBef>
              <a:spcAft>
                <a:spcPts val="0"/>
              </a:spcAft>
              <a:buSzPts val="1800"/>
              <a:buChar char="●"/>
            </a:pPr>
            <a:r>
              <a:rPr lang="en-GB"/>
              <a:t>Wavelet transform allows the components of a stationary signal to be analyzed as well as non-stationary signals. </a:t>
            </a:r>
            <a:endParaRPr/>
          </a:p>
          <a:p>
            <a:pPr indent="-342900" lvl="0" marL="457200" rtl="0" algn="l">
              <a:spcBef>
                <a:spcPts val="0"/>
              </a:spcBef>
              <a:spcAft>
                <a:spcPts val="0"/>
              </a:spcAft>
              <a:buSzPts val="1800"/>
              <a:buChar char="●"/>
            </a:pPr>
            <a:r>
              <a:rPr lang="en-GB"/>
              <a:t>It can provide time and frequency information simultaneously and wavelets can be adjusted and adapted easily</a:t>
            </a:r>
            <a:endParaRPr/>
          </a:p>
          <a:p>
            <a:pPr indent="-342900" lvl="0" marL="457200" rtl="0" algn="l">
              <a:spcBef>
                <a:spcPts val="0"/>
              </a:spcBef>
              <a:spcAft>
                <a:spcPts val="0"/>
              </a:spcAft>
              <a:buSzPts val="1800"/>
              <a:buChar char="●"/>
            </a:pPr>
            <a:r>
              <a:rPr lang="en-GB"/>
              <a:t>Wavelet analysis is able to solve difficult problems in mathematics, physics, and engineering, with modern applications as diverse as wave propagation, data compression, signal processing, image processing, pattern recognition, computer graphics, the detection of aircraft and submarines and other medical image technology.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87900" y="141300"/>
            <a:ext cx="8368200" cy="55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300"/>
              <a:t>Example</a:t>
            </a:r>
            <a:endParaRPr sz="2300"/>
          </a:p>
        </p:txBody>
      </p:sp>
      <p:sp>
        <p:nvSpPr>
          <p:cNvPr id="131" name="Google Shape;131;p24"/>
          <p:cNvSpPr txBox="1"/>
          <p:nvPr>
            <p:ph idx="1" type="body"/>
          </p:nvPr>
        </p:nvSpPr>
        <p:spPr>
          <a:xfrm>
            <a:off x="387900" y="833700"/>
            <a:ext cx="8368200" cy="4013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050">
                <a:solidFill>
                  <a:srgbClr val="C586C0"/>
                </a:solidFill>
                <a:latin typeface="Courier New"/>
                <a:ea typeface="Courier New"/>
                <a:cs typeface="Courier New"/>
                <a:sym typeface="Courier New"/>
              </a:rPr>
              <a:t>import</a:t>
            </a:r>
            <a:r>
              <a:rPr lang="en-GB" sz="1050">
                <a:solidFill>
                  <a:srgbClr val="D4D4D4"/>
                </a:solidFill>
                <a:latin typeface="Courier New"/>
                <a:ea typeface="Courier New"/>
                <a:cs typeface="Courier New"/>
                <a:sym typeface="Courier New"/>
              </a:rPr>
              <a:t> matplotlib.pyplot </a:t>
            </a:r>
            <a:r>
              <a:rPr lang="en-GB" sz="1050">
                <a:solidFill>
                  <a:srgbClr val="C586C0"/>
                </a:solidFill>
                <a:latin typeface="Courier New"/>
                <a:ea typeface="Courier New"/>
                <a:cs typeface="Courier New"/>
                <a:sym typeface="Courier New"/>
              </a:rPr>
              <a:t>as</a:t>
            </a:r>
            <a:r>
              <a:rPr lang="en-GB" sz="1050">
                <a:solidFill>
                  <a:srgbClr val="D4D4D4"/>
                </a:solidFill>
                <a:latin typeface="Courier New"/>
                <a:ea typeface="Courier New"/>
                <a:cs typeface="Courier New"/>
                <a:sym typeface="Courier New"/>
              </a:rPr>
              <a:t> plt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586C0"/>
                </a:solidFill>
                <a:latin typeface="Courier New"/>
                <a:ea typeface="Courier New"/>
                <a:cs typeface="Courier New"/>
                <a:sym typeface="Courier New"/>
              </a:rPr>
              <a:t>import</a:t>
            </a:r>
            <a:r>
              <a:rPr lang="en-GB" sz="1050">
                <a:solidFill>
                  <a:srgbClr val="D4D4D4"/>
                </a:solidFill>
                <a:latin typeface="Courier New"/>
                <a:ea typeface="Courier New"/>
                <a:cs typeface="Courier New"/>
                <a:sym typeface="Courier New"/>
              </a:rPr>
              <a:t> pywt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586C0"/>
                </a:solidFill>
                <a:latin typeface="Courier New"/>
                <a:ea typeface="Courier New"/>
                <a:cs typeface="Courier New"/>
                <a:sym typeface="Courier New"/>
              </a:rPr>
              <a:t>import</a:t>
            </a:r>
            <a:r>
              <a:rPr lang="en-GB" sz="1050">
                <a:solidFill>
                  <a:srgbClr val="D4D4D4"/>
                </a:solidFill>
                <a:latin typeface="Courier New"/>
                <a:ea typeface="Courier New"/>
                <a:cs typeface="Courier New"/>
                <a:sym typeface="Courier New"/>
              </a:rPr>
              <a:t> pywt.data</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586C0"/>
                </a:solidFill>
                <a:latin typeface="Courier New"/>
                <a:ea typeface="Courier New"/>
                <a:cs typeface="Courier New"/>
                <a:sym typeface="Courier New"/>
              </a:rPr>
              <a:t>import</a:t>
            </a:r>
            <a:r>
              <a:rPr lang="en-GB" sz="1050">
                <a:solidFill>
                  <a:srgbClr val="D4D4D4"/>
                </a:solidFill>
                <a:latin typeface="Courier New"/>
                <a:ea typeface="Courier New"/>
                <a:cs typeface="Courier New"/>
                <a:sym typeface="Courier New"/>
              </a:rPr>
              <a:t> matplotlib.image </a:t>
            </a:r>
            <a:r>
              <a:rPr lang="en-GB" sz="1050">
                <a:solidFill>
                  <a:srgbClr val="C586C0"/>
                </a:solidFill>
                <a:latin typeface="Courier New"/>
                <a:ea typeface="Courier New"/>
                <a:cs typeface="Courier New"/>
                <a:sym typeface="Courier New"/>
              </a:rPr>
              <a:t>as</a:t>
            </a:r>
            <a:r>
              <a:rPr lang="en-GB" sz="1050">
                <a:solidFill>
                  <a:srgbClr val="D4D4D4"/>
                </a:solidFill>
                <a:latin typeface="Courier New"/>
                <a:ea typeface="Courier New"/>
                <a:cs typeface="Courier New"/>
                <a:sym typeface="Courier New"/>
              </a:rPr>
              <a:t> mpimg</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img=mpimg.imread(</a:t>
            </a:r>
            <a:r>
              <a:rPr lang="en-GB" sz="1050">
                <a:solidFill>
                  <a:srgbClr val="CE9178"/>
                </a:solidFill>
                <a:latin typeface="Courier New"/>
                <a:ea typeface="Courier New"/>
                <a:cs typeface="Courier New"/>
                <a:sym typeface="Courier New"/>
              </a:rPr>
              <a:t>'C:/ProgramData/imgg.jpeg'</a:t>
            </a:r>
            <a:r>
              <a:rPr lang="en-GB" sz="1050">
                <a:solidFill>
                  <a:srgbClr val="D4D4D4"/>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titles = [</a:t>
            </a:r>
            <a:r>
              <a:rPr lang="en-GB" sz="1050">
                <a:solidFill>
                  <a:srgbClr val="CE9178"/>
                </a:solidFill>
                <a:latin typeface="Courier New"/>
                <a:ea typeface="Courier New"/>
                <a:cs typeface="Courier New"/>
                <a:sym typeface="Courier New"/>
              </a:rPr>
              <a:t>'Approximation'</a:t>
            </a:r>
            <a:r>
              <a:rPr lang="en-GB" sz="1050">
                <a:solidFill>
                  <a:srgbClr val="D4D4D4"/>
                </a:solidFill>
                <a:latin typeface="Courier New"/>
                <a:ea typeface="Courier New"/>
                <a:cs typeface="Courier New"/>
                <a:sym typeface="Courier New"/>
              </a:rPr>
              <a:t>, </a:t>
            </a:r>
            <a:r>
              <a:rPr lang="en-GB" sz="1050">
                <a:solidFill>
                  <a:srgbClr val="CE9178"/>
                </a:solidFill>
                <a:latin typeface="Courier New"/>
                <a:ea typeface="Courier New"/>
                <a:cs typeface="Courier New"/>
                <a:sym typeface="Courier New"/>
              </a:rPr>
              <a:t>' Horizontal detail'</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t>
            </a:r>
            <a:r>
              <a:rPr lang="en-GB" sz="1050">
                <a:solidFill>
                  <a:srgbClr val="CE9178"/>
                </a:solidFill>
                <a:latin typeface="Courier New"/>
                <a:ea typeface="Courier New"/>
                <a:cs typeface="Courier New"/>
                <a:sym typeface="Courier New"/>
              </a:rPr>
              <a:t>'Vertical detail'</a:t>
            </a:r>
            <a:r>
              <a:rPr lang="en-GB" sz="1050">
                <a:solidFill>
                  <a:srgbClr val="D4D4D4"/>
                </a:solidFill>
                <a:latin typeface="Courier New"/>
                <a:ea typeface="Courier New"/>
                <a:cs typeface="Courier New"/>
                <a:sym typeface="Courier New"/>
              </a:rPr>
              <a:t>, </a:t>
            </a:r>
            <a:r>
              <a:rPr lang="en-GB" sz="1050">
                <a:solidFill>
                  <a:srgbClr val="CE9178"/>
                </a:solidFill>
                <a:latin typeface="Courier New"/>
                <a:ea typeface="Courier New"/>
                <a:cs typeface="Courier New"/>
                <a:sym typeface="Courier New"/>
              </a:rPr>
              <a:t>'Diagonal detail'</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coeffs2 = pywt.dwt2(img, </a:t>
            </a:r>
            <a:r>
              <a:rPr lang="en-GB" sz="1050">
                <a:solidFill>
                  <a:srgbClr val="CE9178"/>
                </a:solidFill>
                <a:latin typeface="Courier New"/>
                <a:ea typeface="Courier New"/>
                <a:cs typeface="Courier New"/>
                <a:sym typeface="Courier New"/>
              </a:rPr>
              <a:t>'bior1.3'</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LL, (LH, HL, HH) = coeffs2</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fig = plt.figure(</a:t>
            </a:r>
            <a:r>
              <a:rPr lang="en-GB" sz="1050">
                <a:solidFill>
                  <a:srgbClr val="9CDCFE"/>
                </a:solidFill>
                <a:latin typeface="Courier New"/>
                <a:ea typeface="Courier New"/>
                <a:cs typeface="Courier New"/>
                <a:sym typeface="Courier New"/>
              </a:rPr>
              <a:t>figsize</a:t>
            </a:r>
            <a:r>
              <a:rPr lang="en-GB" sz="1050">
                <a:solidFill>
                  <a:srgbClr val="D4D4D4"/>
                </a:solidFill>
                <a:latin typeface="Courier New"/>
                <a:ea typeface="Courier New"/>
                <a:cs typeface="Courier New"/>
                <a:sym typeface="Courier New"/>
              </a:rPr>
              <a:t>=(</a:t>
            </a:r>
            <a:r>
              <a:rPr lang="en-GB" sz="1050">
                <a:solidFill>
                  <a:srgbClr val="B5CEA8"/>
                </a:solidFill>
                <a:latin typeface="Courier New"/>
                <a:ea typeface="Courier New"/>
                <a:cs typeface="Courier New"/>
                <a:sym typeface="Courier New"/>
              </a:rPr>
              <a:t>12</a:t>
            </a:r>
            <a:r>
              <a:rPr lang="en-GB" sz="1050">
                <a:solidFill>
                  <a:srgbClr val="D4D4D4"/>
                </a:solidFill>
                <a:latin typeface="Courier New"/>
                <a:ea typeface="Courier New"/>
                <a:cs typeface="Courier New"/>
                <a:sym typeface="Courier New"/>
              </a:rPr>
              <a:t>, </a:t>
            </a:r>
            <a:r>
              <a:rPr lang="en-GB" sz="1050">
                <a:solidFill>
                  <a:srgbClr val="B5CEA8"/>
                </a:solidFill>
                <a:latin typeface="Courier New"/>
                <a:ea typeface="Courier New"/>
                <a:cs typeface="Courier New"/>
                <a:sym typeface="Courier New"/>
              </a:rPr>
              <a:t>3</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C586C0"/>
                </a:solidFill>
                <a:latin typeface="Courier New"/>
                <a:ea typeface="Courier New"/>
                <a:cs typeface="Courier New"/>
                <a:sym typeface="Courier New"/>
              </a:rPr>
              <a:t>for</a:t>
            </a:r>
            <a:r>
              <a:rPr lang="en-GB" sz="1050">
                <a:solidFill>
                  <a:srgbClr val="D4D4D4"/>
                </a:solidFill>
                <a:latin typeface="Courier New"/>
                <a:ea typeface="Courier New"/>
                <a:cs typeface="Courier New"/>
                <a:sym typeface="Courier New"/>
              </a:rPr>
              <a:t> i, a </a:t>
            </a:r>
            <a:r>
              <a:rPr lang="en-GB" sz="1050">
                <a:solidFill>
                  <a:srgbClr val="C586C0"/>
                </a:solidFill>
                <a:latin typeface="Courier New"/>
                <a:ea typeface="Courier New"/>
                <a:cs typeface="Courier New"/>
                <a:sym typeface="Courier New"/>
              </a:rPr>
              <a:t>in</a:t>
            </a:r>
            <a:r>
              <a:rPr lang="en-GB" sz="1050">
                <a:solidFill>
                  <a:srgbClr val="D4D4D4"/>
                </a:solidFill>
                <a:latin typeface="Courier New"/>
                <a:ea typeface="Courier New"/>
                <a:cs typeface="Courier New"/>
                <a:sym typeface="Courier New"/>
              </a:rPr>
              <a:t> </a:t>
            </a:r>
            <a:r>
              <a:rPr lang="en-GB" sz="1050">
                <a:solidFill>
                  <a:srgbClr val="DCDCAA"/>
                </a:solidFill>
                <a:latin typeface="Courier New"/>
                <a:ea typeface="Courier New"/>
                <a:cs typeface="Courier New"/>
                <a:sym typeface="Courier New"/>
              </a:rPr>
              <a:t>enumerate</a:t>
            </a:r>
            <a:r>
              <a:rPr lang="en-GB" sz="1050">
                <a:solidFill>
                  <a:srgbClr val="D4D4D4"/>
                </a:solidFill>
                <a:latin typeface="Courier New"/>
                <a:ea typeface="Courier New"/>
                <a:cs typeface="Courier New"/>
                <a:sym typeface="Courier New"/>
              </a:rPr>
              <a:t>([LL, LH, HL, HH]):</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ax = fig.add_subplot(</a:t>
            </a:r>
            <a:r>
              <a:rPr lang="en-GB" sz="1050">
                <a:solidFill>
                  <a:srgbClr val="B5CEA8"/>
                </a:solidFill>
                <a:latin typeface="Courier New"/>
                <a:ea typeface="Courier New"/>
                <a:cs typeface="Courier New"/>
                <a:sym typeface="Courier New"/>
              </a:rPr>
              <a:t>1</a:t>
            </a:r>
            <a:r>
              <a:rPr lang="en-GB" sz="1050">
                <a:solidFill>
                  <a:srgbClr val="D4D4D4"/>
                </a:solidFill>
                <a:latin typeface="Courier New"/>
                <a:ea typeface="Courier New"/>
                <a:cs typeface="Courier New"/>
                <a:sym typeface="Courier New"/>
              </a:rPr>
              <a:t>, </a:t>
            </a:r>
            <a:r>
              <a:rPr lang="en-GB" sz="1050">
                <a:solidFill>
                  <a:srgbClr val="B5CEA8"/>
                </a:solidFill>
                <a:latin typeface="Courier New"/>
                <a:ea typeface="Courier New"/>
                <a:cs typeface="Courier New"/>
                <a:sym typeface="Courier New"/>
              </a:rPr>
              <a:t>4</a:t>
            </a:r>
            <a:r>
              <a:rPr lang="en-GB" sz="1050">
                <a:solidFill>
                  <a:srgbClr val="D4D4D4"/>
                </a:solidFill>
                <a:latin typeface="Courier New"/>
                <a:ea typeface="Courier New"/>
                <a:cs typeface="Courier New"/>
                <a:sym typeface="Courier New"/>
              </a:rPr>
              <a:t>, i + </a:t>
            </a:r>
            <a:r>
              <a:rPr lang="en-GB" sz="1050">
                <a:solidFill>
                  <a:srgbClr val="B5CEA8"/>
                </a:solidFill>
                <a:latin typeface="Courier New"/>
                <a:ea typeface="Courier New"/>
                <a:cs typeface="Courier New"/>
                <a:sym typeface="Courier New"/>
              </a:rPr>
              <a:t>1</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ax.imshow(a, </a:t>
            </a:r>
            <a:r>
              <a:rPr lang="en-GB" sz="1050">
                <a:solidFill>
                  <a:srgbClr val="9CDCFE"/>
                </a:solidFill>
                <a:latin typeface="Courier New"/>
                <a:ea typeface="Courier New"/>
                <a:cs typeface="Courier New"/>
                <a:sym typeface="Courier New"/>
              </a:rPr>
              <a:t>interpolation</a:t>
            </a:r>
            <a:r>
              <a:rPr lang="en-GB" sz="1050">
                <a:solidFill>
                  <a:srgbClr val="D4D4D4"/>
                </a:solidFill>
                <a:latin typeface="Courier New"/>
                <a:ea typeface="Courier New"/>
                <a:cs typeface="Courier New"/>
                <a:sym typeface="Courier New"/>
              </a:rPr>
              <a:t>=</a:t>
            </a:r>
            <a:r>
              <a:rPr lang="en-GB" sz="1050">
                <a:solidFill>
                  <a:srgbClr val="CE9178"/>
                </a:solidFill>
                <a:latin typeface="Courier New"/>
                <a:ea typeface="Courier New"/>
                <a:cs typeface="Courier New"/>
                <a:sym typeface="Courier New"/>
              </a:rPr>
              <a:t>"nearest"</a:t>
            </a:r>
            <a:r>
              <a:rPr lang="en-GB" sz="1050">
                <a:solidFill>
                  <a:srgbClr val="D4D4D4"/>
                </a:solidFill>
                <a:latin typeface="Courier New"/>
                <a:ea typeface="Courier New"/>
                <a:cs typeface="Courier New"/>
                <a:sym typeface="Courier New"/>
              </a:rPr>
              <a:t>, </a:t>
            </a:r>
            <a:r>
              <a:rPr lang="en-GB" sz="1050">
                <a:solidFill>
                  <a:srgbClr val="9CDCFE"/>
                </a:solidFill>
                <a:latin typeface="Courier New"/>
                <a:ea typeface="Courier New"/>
                <a:cs typeface="Courier New"/>
                <a:sym typeface="Courier New"/>
              </a:rPr>
              <a:t>cmap</a:t>
            </a:r>
            <a:r>
              <a:rPr lang="en-GB" sz="1050">
                <a:solidFill>
                  <a:srgbClr val="D4D4D4"/>
                </a:solidFill>
                <a:latin typeface="Courier New"/>
                <a:ea typeface="Courier New"/>
                <a:cs typeface="Courier New"/>
                <a:sym typeface="Courier New"/>
              </a:rPr>
              <a:t>=plt.cm.gray)</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ax.set_title(titles[i], </a:t>
            </a:r>
            <a:r>
              <a:rPr lang="en-GB" sz="1050">
                <a:solidFill>
                  <a:srgbClr val="9CDCFE"/>
                </a:solidFill>
                <a:latin typeface="Courier New"/>
                <a:ea typeface="Courier New"/>
                <a:cs typeface="Courier New"/>
                <a:sym typeface="Courier New"/>
              </a:rPr>
              <a:t>fontsize</a:t>
            </a:r>
            <a:r>
              <a:rPr lang="en-GB" sz="1050">
                <a:solidFill>
                  <a:srgbClr val="D4D4D4"/>
                </a:solidFill>
                <a:latin typeface="Courier New"/>
                <a:ea typeface="Courier New"/>
                <a:cs typeface="Courier New"/>
                <a:sym typeface="Courier New"/>
              </a:rPr>
              <a:t>=</a:t>
            </a:r>
            <a:r>
              <a:rPr lang="en-GB" sz="1050">
                <a:solidFill>
                  <a:srgbClr val="B5CEA8"/>
                </a:solidFill>
                <a:latin typeface="Courier New"/>
                <a:ea typeface="Courier New"/>
                <a:cs typeface="Courier New"/>
                <a:sym typeface="Courier New"/>
              </a:rPr>
              <a:t>10</a:t>
            </a:r>
            <a:r>
              <a:rPr lang="en-GB"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ax.set_xticks([])</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    ax.set_yticks([])</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fig.tight_layout()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D4D4D4"/>
                </a:solidFill>
                <a:latin typeface="Courier New"/>
                <a:ea typeface="Courier New"/>
                <a:cs typeface="Courier New"/>
                <a:sym typeface="Courier New"/>
              </a:rPr>
              <a:t>plt.show()</a:t>
            </a:r>
            <a:endParaRPr sz="1050">
              <a:solidFill>
                <a:srgbClr val="D4D4D4"/>
              </a:solidFill>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500"/>
              <a:t>Thank You</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Hotel Booking Demands</a:t>
            </a:r>
            <a:endParaRPr/>
          </a:p>
        </p:txBody>
      </p:sp>
      <p:sp>
        <p:nvSpPr>
          <p:cNvPr id="70" name="Google Shape;70;p14"/>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Project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1109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900">
                <a:solidFill>
                  <a:srgbClr val="FFFFFF"/>
                </a:solidFill>
                <a:latin typeface="Economica"/>
                <a:ea typeface="Economica"/>
                <a:cs typeface="Economica"/>
                <a:sym typeface="Economica"/>
              </a:rPr>
              <a:t>Dataset Description</a:t>
            </a:r>
            <a:endParaRPr>
              <a:solidFill>
                <a:srgbClr val="FFFFFF"/>
              </a:solidFill>
            </a:endParaRPr>
          </a:p>
        </p:txBody>
      </p:sp>
      <p:sp>
        <p:nvSpPr>
          <p:cNvPr id="76" name="Google Shape;76;p15"/>
          <p:cNvSpPr txBox="1"/>
          <p:nvPr>
            <p:ph idx="1" type="body"/>
          </p:nvPr>
        </p:nvSpPr>
        <p:spPr>
          <a:xfrm>
            <a:off x="387900" y="797000"/>
            <a:ext cx="8368200" cy="37719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FFFFFF"/>
              </a:buClr>
              <a:buSzPts val="1300"/>
              <a:buFont typeface="Open Sans"/>
              <a:buChar char="➢"/>
            </a:pPr>
            <a:r>
              <a:rPr lang="en-GB" sz="1300">
                <a:solidFill>
                  <a:srgbClr val="FFFFFF"/>
                </a:solidFill>
                <a:latin typeface="Open Sans"/>
                <a:ea typeface="Open Sans"/>
                <a:cs typeface="Open Sans"/>
                <a:sym typeface="Open Sans"/>
              </a:rPr>
              <a:t>This data set contains booking information for a city hotel and a resort hotel, and includes information such as when the booking was made, length of stay, the number of adults, children, and/or babies, and the number of available parking spaces, among other things.</a:t>
            </a:r>
            <a:endParaRPr sz="1300">
              <a:solidFill>
                <a:srgbClr val="FFFFFF"/>
              </a:solidFill>
              <a:latin typeface="Open Sans"/>
              <a:ea typeface="Open Sans"/>
              <a:cs typeface="Open Sans"/>
              <a:sym typeface="Open Sans"/>
            </a:endParaRPr>
          </a:p>
          <a:p>
            <a:pPr indent="-311150" lvl="0" marL="457200" rtl="0" algn="l">
              <a:spcBef>
                <a:spcPts val="0"/>
              </a:spcBef>
              <a:spcAft>
                <a:spcPts val="0"/>
              </a:spcAft>
              <a:buClr>
                <a:srgbClr val="FFFFFF"/>
              </a:buClr>
              <a:buSzPts val="1300"/>
              <a:buFont typeface="Open Sans"/>
              <a:buChar char="➢"/>
            </a:pPr>
            <a:r>
              <a:rPr lang="en-GB" sz="1300">
                <a:solidFill>
                  <a:srgbClr val="FFFFFF"/>
                </a:solidFill>
                <a:latin typeface="Arial"/>
                <a:ea typeface="Arial"/>
                <a:cs typeface="Arial"/>
                <a:sym typeface="Arial"/>
              </a:rPr>
              <a:t>This data set contains </a:t>
            </a:r>
            <a:r>
              <a:rPr b="1" lang="en-GB" sz="1300">
                <a:solidFill>
                  <a:srgbClr val="FFFFFF"/>
                </a:solidFill>
                <a:latin typeface="Arial"/>
                <a:ea typeface="Arial"/>
                <a:cs typeface="Arial"/>
                <a:sym typeface="Arial"/>
              </a:rPr>
              <a:t>32 </a:t>
            </a:r>
            <a:r>
              <a:rPr lang="en-GB" sz="1300">
                <a:solidFill>
                  <a:srgbClr val="FFFFFF"/>
                </a:solidFill>
                <a:latin typeface="Arial"/>
                <a:ea typeface="Arial"/>
                <a:cs typeface="Arial"/>
                <a:sym typeface="Arial"/>
              </a:rPr>
              <a:t>Number of Attribute and </a:t>
            </a:r>
            <a:r>
              <a:rPr b="1" lang="en-GB" sz="1300">
                <a:solidFill>
                  <a:srgbClr val="FFFFFF"/>
                </a:solidFill>
                <a:latin typeface="Arial"/>
                <a:ea typeface="Arial"/>
                <a:cs typeface="Arial"/>
                <a:sym typeface="Arial"/>
              </a:rPr>
              <a:t>119390 </a:t>
            </a:r>
            <a:r>
              <a:rPr lang="en-GB" sz="1300">
                <a:solidFill>
                  <a:srgbClr val="FFFFFF"/>
                </a:solidFill>
                <a:latin typeface="Arial"/>
                <a:ea typeface="Arial"/>
                <a:cs typeface="Arial"/>
                <a:sym typeface="Arial"/>
              </a:rPr>
              <a:t>Number of Instance</a:t>
            </a:r>
            <a:endParaRPr sz="1300">
              <a:solidFill>
                <a:srgbClr val="FFFFFF"/>
              </a:solidFill>
              <a:latin typeface="Arial"/>
              <a:ea typeface="Arial"/>
              <a:cs typeface="Arial"/>
              <a:sym typeface="Arial"/>
            </a:endParaRPr>
          </a:p>
          <a:p>
            <a:pPr indent="-311150" lvl="0" marL="457200" rtl="0" algn="l">
              <a:spcBef>
                <a:spcPts val="0"/>
              </a:spcBef>
              <a:spcAft>
                <a:spcPts val="0"/>
              </a:spcAft>
              <a:buClr>
                <a:srgbClr val="FFFFFF"/>
              </a:buClr>
              <a:buSzPts val="1300"/>
              <a:buFont typeface="Open Sans"/>
              <a:buChar char="➢"/>
            </a:pPr>
            <a:r>
              <a:t/>
            </a:r>
            <a:endParaRPr sz="1300">
              <a:solidFill>
                <a:srgbClr val="FFFFFF"/>
              </a:solidFill>
              <a:latin typeface="Open Sans"/>
              <a:ea typeface="Open Sans"/>
              <a:cs typeface="Open Sans"/>
              <a:sym typeface="Open Sans"/>
            </a:endParaRPr>
          </a:p>
        </p:txBody>
      </p:sp>
      <p:graphicFrame>
        <p:nvGraphicFramePr>
          <p:cNvPr id="77" name="Google Shape;77;p15"/>
          <p:cNvGraphicFramePr/>
          <p:nvPr/>
        </p:nvGraphicFramePr>
        <p:xfrm>
          <a:off x="952500" y="2059500"/>
          <a:ext cx="3000000" cy="3000000"/>
        </p:xfrm>
        <a:graphic>
          <a:graphicData uri="http://schemas.openxmlformats.org/drawingml/2006/table">
            <a:tbl>
              <a:tblPr>
                <a:noFill/>
                <a:tableStyleId>{8109B244-DD2D-4B57-8874-48F9529C878B}</a:tableStyleId>
              </a:tblPr>
              <a:tblGrid>
                <a:gridCol w="1299625"/>
                <a:gridCol w="5939375"/>
              </a:tblGrid>
              <a:tr h="381000">
                <a:tc>
                  <a:txBody>
                    <a:bodyPr/>
                    <a:lstStyle/>
                    <a:p>
                      <a:pPr indent="0" lvl="0" marL="0" rtl="0" algn="l">
                        <a:spcBef>
                          <a:spcPts val="0"/>
                        </a:spcBef>
                        <a:spcAft>
                          <a:spcPts val="0"/>
                        </a:spcAft>
                        <a:buNone/>
                      </a:pPr>
                      <a:r>
                        <a:rPr b="1" lang="en-GB">
                          <a:solidFill>
                            <a:srgbClr val="FFFFFF"/>
                          </a:solidFill>
                        </a:rPr>
                        <a:t>Fields</a:t>
                      </a:r>
                      <a:endParaRPr b="1">
                        <a:solidFill>
                          <a:srgbClr val="FFFFFF"/>
                        </a:solidFill>
                      </a:endParaRPr>
                    </a:p>
                  </a:txBody>
                  <a:tcPr marT="91425" marB="91425" marR="91425" marL="91425"/>
                </a:tc>
                <a:tc>
                  <a:txBody>
                    <a:bodyPr/>
                    <a:lstStyle/>
                    <a:p>
                      <a:pPr indent="0" lvl="0" marL="0" rtl="0" algn="l">
                        <a:spcBef>
                          <a:spcPts val="0"/>
                        </a:spcBef>
                        <a:spcAft>
                          <a:spcPts val="0"/>
                        </a:spcAft>
                        <a:buNone/>
                      </a:pPr>
                      <a:r>
                        <a:rPr b="1" lang="en-GB">
                          <a:solidFill>
                            <a:srgbClr val="FFFFFF"/>
                          </a:solidFill>
                        </a:rPr>
                        <a:t>Description</a:t>
                      </a:r>
                      <a:endParaRPr b="1">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GB">
                          <a:solidFill>
                            <a:srgbClr val="FFFFFF"/>
                          </a:solidFill>
                        </a:rPr>
                        <a:t>Hotel</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Hotel (H1 = Resort Hotel or H2 = City Hotel)</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GB">
                          <a:solidFill>
                            <a:srgbClr val="FFFFFF"/>
                          </a:solidFill>
                        </a:rPr>
                        <a:t>i</a:t>
                      </a:r>
                      <a:r>
                        <a:rPr lang="en-GB">
                          <a:solidFill>
                            <a:srgbClr val="FFFFFF"/>
                          </a:solidFill>
                        </a:rPr>
                        <a:t>s _canceled</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Value indicating if the booking was canceled (1) or not (0)</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GB">
                          <a:solidFill>
                            <a:srgbClr val="FFFFFF"/>
                          </a:solidFill>
                        </a:rPr>
                        <a:t>…….</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a:t>
                      </a:r>
                      <a:endParaRPr>
                        <a:solidFill>
                          <a:srgbClr val="FFFFFF"/>
                        </a:solidFill>
                      </a:endParaRPr>
                    </a:p>
                  </a:txBody>
                  <a:tcPr marT="91425" marB="91425" marR="91425" marL="91425"/>
                </a:tc>
              </a:tr>
              <a:tr h="381000">
                <a:tc>
                  <a:txBody>
                    <a:bodyPr/>
                    <a:lstStyle/>
                    <a:p>
                      <a:pPr indent="0" lvl="0" marL="0" rtl="0" algn="l">
                        <a:spcBef>
                          <a:spcPts val="0"/>
                        </a:spcBef>
                        <a:spcAft>
                          <a:spcPts val="0"/>
                        </a:spcAft>
                        <a:buNone/>
                      </a:pPr>
                      <a:r>
                        <a:rPr lang="en-GB">
                          <a:solidFill>
                            <a:srgbClr val="FFFFFF"/>
                          </a:solidFill>
                        </a:rPr>
                        <a:t>reservation_status_date</a:t>
                      </a:r>
                      <a:endParaRPr>
                        <a:solidFill>
                          <a:srgbClr val="FFFFFF"/>
                        </a:solidFill>
                      </a:endParaRPr>
                    </a:p>
                  </a:txBody>
                  <a:tcPr marT="91425" marB="91425" marR="91425" marL="91425"/>
                </a:tc>
                <a:tc>
                  <a:txBody>
                    <a:bodyPr/>
                    <a:lstStyle/>
                    <a:p>
                      <a:pPr indent="0" lvl="0" marL="0" rtl="0" algn="l">
                        <a:spcBef>
                          <a:spcPts val="0"/>
                        </a:spcBef>
                        <a:spcAft>
                          <a:spcPts val="0"/>
                        </a:spcAft>
                        <a:buNone/>
                      </a:pPr>
                      <a:r>
                        <a:rPr lang="en-GB">
                          <a:solidFill>
                            <a:srgbClr val="FFFFFF"/>
                          </a:solidFill>
                        </a:rPr>
                        <a:t>Date at which the last status was set.</a:t>
                      </a:r>
                      <a:endParaRPr>
                        <a:solidFill>
                          <a:srgbClr val="FFFFFF"/>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1" type="body"/>
          </p:nvPr>
        </p:nvSpPr>
        <p:spPr>
          <a:xfrm>
            <a:off x="472550" y="1204400"/>
            <a:ext cx="8368200" cy="387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GB"/>
              <a:t>Objective:-</a:t>
            </a:r>
            <a:r>
              <a:rPr lang="en-GB"/>
              <a:t> </a:t>
            </a:r>
            <a:r>
              <a:rPr lang="en-GB" sz="1400"/>
              <a:t>Have you ever wondered when the best time of year to book a hotel room is? Or the optimal length of stay in order to get the best daily rate? What if you wanted to predict whether or not a hotel was likely to receive a disproportionately high number of special requests?</a:t>
            </a:r>
            <a:endParaRPr sz="1400"/>
          </a:p>
          <a:p>
            <a:pPr indent="0" lvl="0" marL="0" rtl="0" algn="l">
              <a:spcBef>
                <a:spcPts val="1600"/>
              </a:spcBef>
              <a:spcAft>
                <a:spcPts val="0"/>
              </a:spcAft>
              <a:buNone/>
            </a:pPr>
            <a:r>
              <a:t/>
            </a:r>
            <a:endParaRPr sz="1400"/>
          </a:p>
          <a:p>
            <a:pPr indent="-355600" lvl="0" marL="457200" rtl="0" algn="l">
              <a:spcBef>
                <a:spcPts val="1600"/>
              </a:spcBef>
              <a:spcAft>
                <a:spcPts val="0"/>
              </a:spcAft>
              <a:buClr>
                <a:srgbClr val="FFFFFF"/>
              </a:buClr>
              <a:buSzPts val="2000"/>
              <a:buFont typeface="Open Sans"/>
              <a:buAutoNum type="arabicPeriod"/>
            </a:pPr>
            <a:r>
              <a:rPr b="1" lang="en-GB">
                <a:solidFill>
                  <a:srgbClr val="FFFFFF"/>
                </a:solidFill>
                <a:latin typeface="Open Sans"/>
                <a:ea typeface="Open Sans"/>
                <a:cs typeface="Open Sans"/>
                <a:sym typeface="Open Sans"/>
              </a:rPr>
              <a:t>Process:- </a:t>
            </a:r>
            <a:endParaRPr b="1">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GB" sz="1400">
                <a:solidFill>
                  <a:srgbClr val="FFFFFF"/>
                </a:solidFill>
                <a:latin typeface="Open Sans"/>
                <a:ea typeface="Open Sans"/>
                <a:cs typeface="Open Sans"/>
                <a:sym typeface="Open Sans"/>
              </a:rPr>
              <a:t>Import libraries, Read data, Check dataset info, understanding of data.</a:t>
            </a:r>
            <a:endParaRPr sz="1400">
              <a:solidFill>
                <a:srgbClr val="FFFFFF"/>
              </a:solidFill>
              <a:latin typeface="Open Sans"/>
              <a:ea typeface="Open Sans"/>
              <a:cs typeface="Open Sans"/>
              <a:sym typeface="Open Sans"/>
            </a:endParaRPr>
          </a:p>
          <a:p>
            <a:pPr indent="-317500" lvl="0" marL="457200" rtl="0" algn="l">
              <a:spcBef>
                <a:spcPts val="0"/>
              </a:spcBef>
              <a:spcAft>
                <a:spcPts val="0"/>
              </a:spcAft>
              <a:buClr>
                <a:srgbClr val="FFFFFF"/>
              </a:buClr>
              <a:buSzPts val="1400"/>
              <a:buFont typeface="Open Sans"/>
              <a:buChar char="➔"/>
            </a:pPr>
            <a:r>
              <a:rPr lang="en-GB" sz="1400">
                <a:solidFill>
                  <a:srgbClr val="FFFFFF"/>
                </a:solidFill>
                <a:latin typeface="Open Sans"/>
                <a:ea typeface="Open Sans"/>
                <a:cs typeface="Open Sans"/>
                <a:sym typeface="Open Sans"/>
              </a:rPr>
              <a:t>Check value counts, Perform data visualization, Find missing values,Replace with mean,Feature selection, Perform Data exploration</a:t>
            </a:r>
            <a:endParaRPr sz="1400">
              <a:solidFill>
                <a:srgbClr val="FFFFFF"/>
              </a:solidFill>
              <a:latin typeface="Open Sans"/>
              <a:ea typeface="Open Sans"/>
              <a:cs typeface="Open Sans"/>
              <a:sym typeface="Open Sans"/>
            </a:endParaRPr>
          </a:p>
          <a:p>
            <a:pPr indent="0" lvl="0" marL="0" rtl="0" algn="l">
              <a:spcBef>
                <a:spcPts val="1600"/>
              </a:spcBef>
              <a:spcAft>
                <a:spcPts val="0"/>
              </a:spcAft>
              <a:buNone/>
            </a:pPr>
            <a:r>
              <a:t/>
            </a:r>
            <a:endParaRPr sz="1400">
              <a:solidFill>
                <a:srgbClr val="FFFFFF"/>
              </a:solidFill>
              <a:latin typeface="Open Sans"/>
              <a:ea typeface="Open Sans"/>
              <a:cs typeface="Open Sans"/>
              <a:sym typeface="Open Sans"/>
            </a:endParaRPr>
          </a:p>
          <a:p>
            <a:pPr indent="-342900" lvl="0" marL="457200" rtl="0" algn="l">
              <a:spcBef>
                <a:spcPts val="1600"/>
              </a:spcBef>
              <a:spcAft>
                <a:spcPts val="0"/>
              </a:spcAft>
              <a:buClr>
                <a:srgbClr val="FFFFFF"/>
              </a:buClr>
              <a:buSzPts val="1800"/>
              <a:buFont typeface="Open Sans"/>
              <a:buAutoNum type="arabicPeriod"/>
            </a:pPr>
            <a:r>
              <a:rPr b="1" lang="en-GB">
                <a:solidFill>
                  <a:srgbClr val="FFFFFF"/>
                </a:solidFill>
                <a:latin typeface="Open Sans"/>
                <a:ea typeface="Open Sans"/>
                <a:cs typeface="Open Sans"/>
                <a:sym typeface="Open Sans"/>
              </a:rPr>
              <a:t>Findings:- </a:t>
            </a:r>
            <a:r>
              <a:rPr lang="en-GB">
                <a:solidFill>
                  <a:srgbClr val="FFFFFF"/>
                </a:solidFill>
                <a:latin typeface="Open Sans"/>
                <a:ea typeface="Open Sans"/>
                <a:cs typeface="Open Sans"/>
                <a:sym typeface="Open Sans"/>
              </a:rPr>
              <a:t> </a:t>
            </a:r>
            <a:r>
              <a:rPr lang="en-GB" sz="1400">
                <a:solidFill>
                  <a:srgbClr val="FFFFFF"/>
                </a:solidFill>
                <a:latin typeface="Open Sans"/>
                <a:ea typeface="Open Sans"/>
                <a:cs typeface="Open Sans"/>
                <a:sym typeface="Open Sans"/>
              </a:rPr>
              <a:t>This will help in doing booking of the hotel, and analyse hotel manually booked on the time best of the year.</a:t>
            </a:r>
            <a:endParaRPr sz="14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300">
                <a:solidFill>
                  <a:srgbClr val="FFFFFF"/>
                </a:solidFill>
                <a:latin typeface="Economica"/>
                <a:ea typeface="Economica"/>
                <a:cs typeface="Economica"/>
                <a:sym typeface="Economica"/>
              </a:rPr>
              <a:t>Texture feature extraction from image , twice wavelet transform</a:t>
            </a:r>
            <a:endParaRPr sz="4200">
              <a:solidFill>
                <a:srgbClr val="FFFFFF"/>
              </a:solidFill>
            </a:endParaRPr>
          </a:p>
        </p:txBody>
      </p:sp>
      <p:sp>
        <p:nvSpPr>
          <p:cNvPr id="88" name="Google Shape;88;p17"/>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Project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1900"/>
              <a:t>Introduction of feature texture extraction from image -through wavelet </a:t>
            </a:r>
            <a:endParaRPr sz="1900"/>
          </a:p>
        </p:txBody>
      </p:sp>
      <p:sp>
        <p:nvSpPr>
          <p:cNvPr id="94" name="Google Shape;94;p18"/>
          <p:cNvSpPr txBox="1"/>
          <p:nvPr>
            <p:ph idx="1" type="body"/>
          </p:nvPr>
        </p:nvSpPr>
        <p:spPr>
          <a:xfrm>
            <a:off x="387900" y="1489825"/>
            <a:ext cx="8368200" cy="3465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In this project we are going to extract the texture feature of the image using wavelet transform and gray level co-occurrence matrix.</a:t>
            </a:r>
            <a:endParaRPr sz="1700"/>
          </a:p>
          <a:p>
            <a:pPr indent="-336550" lvl="0" marL="457200" rtl="0" algn="l">
              <a:spcBef>
                <a:spcPts val="0"/>
              </a:spcBef>
              <a:spcAft>
                <a:spcPts val="0"/>
              </a:spcAft>
              <a:buSzPts val="1700"/>
              <a:buChar char="●"/>
            </a:pPr>
            <a:r>
              <a:rPr lang="en-GB" sz="1700"/>
              <a:t>Basically texture </a:t>
            </a:r>
            <a:r>
              <a:rPr lang="en-GB" sz="1700">
                <a:solidFill>
                  <a:srgbClr val="FFFFFF"/>
                </a:solidFill>
                <a:latin typeface="Arial"/>
                <a:ea typeface="Arial"/>
                <a:cs typeface="Arial"/>
                <a:sym typeface="Arial"/>
              </a:rPr>
              <a:t>can be defined as a function of spatial variation of the brightness intensity of the pixels.</a:t>
            </a:r>
            <a:endParaRPr sz="1700">
              <a:solidFill>
                <a:srgbClr val="FFFFFF"/>
              </a:solidFill>
              <a:latin typeface="Arial"/>
              <a:ea typeface="Arial"/>
              <a:cs typeface="Arial"/>
              <a:sym typeface="Arial"/>
            </a:endParaRPr>
          </a:p>
          <a:p>
            <a:pPr indent="-336550" lvl="0" marL="457200" rtl="0" algn="l">
              <a:spcBef>
                <a:spcPts val="0"/>
              </a:spcBef>
              <a:spcAft>
                <a:spcPts val="0"/>
              </a:spcAft>
              <a:buClr>
                <a:srgbClr val="FFFFFF"/>
              </a:buClr>
              <a:buSzPts val="1700"/>
              <a:buFont typeface="Arial"/>
              <a:buChar char="●"/>
            </a:pPr>
            <a:r>
              <a:rPr lang="en-GB" sz="1700">
                <a:solidFill>
                  <a:srgbClr val="FFFFFF"/>
                </a:solidFill>
                <a:latin typeface="Arial"/>
                <a:ea typeface="Arial"/>
                <a:cs typeface="Arial"/>
                <a:sym typeface="Arial"/>
              </a:rPr>
              <a:t>The texture represents the variations of each level, which measures characteristics such as smoothness, smoothness, coarseness and regularity of each surface in different order directions.</a:t>
            </a:r>
            <a:endParaRPr sz="1700">
              <a:solidFill>
                <a:srgbClr val="FFFFFF"/>
              </a:solidFill>
              <a:latin typeface="Arial"/>
              <a:ea typeface="Arial"/>
              <a:cs typeface="Arial"/>
              <a:sym typeface="Arial"/>
            </a:endParaRPr>
          </a:p>
          <a:p>
            <a:pPr indent="-355600" lvl="0" marL="457200" rtl="0" algn="l">
              <a:spcBef>
                <a:spcPts val="0"/>
              </a:spcBef>
              <a:spcAft>
                <a:spcPts val="0"/>
              </a:spcAft>
              <a:buClr>
                <a:srgbClr val="FFFFFF"/>
              </a:buClr>
              <a:buSzPts val="2000"/>
              <a:buFont typeface="Arial"/>
              <a:buChar char="●"/>
            </a:pPr>
            <a:r>
              <a:rPr lang="en-GB" sz="1700">
                <a:solidFill>
                  <a:srgbClr val="FFFFFF"/>
                </a:solidFill>
                <a:latin typeface="Arial"/>
                <a:ea typeface="Arial"/>
                <a:cs typeface="Arial"/>
                <a:sym typeface="Arial"/>
              </a:rPr>
              <a:t>To describe the texture of the region three approaches are used in image processing; these are statistical, structural and spectral.</a:t>
            </a:r>
            <a:endParaRPr sz="1700">
              <a:solidFill>
                <a:srgbClr val="FFFFFF"/>
              </a:solidFill>
              <a:latin typeface="Arial"/>
              <a:ea typeface="Arial"/>
              <a:cs typeface="Arial"/>
              <a:sym typeface="Arial"/>
            </a:endParaRPr>
          </a:p>
          <a:p>
            <a:pPr indent="-336550" lvl="0" marL="457200" rtl="0" algn="l">
              <a:spcBef>
                <a:spcPts val="0"/>
              </a:spcBef>
              <a:spcAft>
                <a:spcPts val="0"/>
              </a:spcAft>
              <a:buClr>
                <a:srgbClr val="FFFFFF"/>
              </a:buClr>
              <a:buSzPts val="1700"/>
              <a:buFont typeface="Arial"/>
              <a:buChar char="●"/>
            </a:pPr>
            <a:r>
              <a:rPr lang="en-GB" sz="1700">
                <a:solidFill>
                  <a:srgbClr val="FFFFFF"/>
                </a:solidFill>
                <a:latin typeface="Arial"/>
                <a:ea typeface="Arial"/>
                <a:cs typeface="Arial"/>
                <a:sym typeface="Arial"/>
              </a:rPr>
              <a:t>The common second order statistic is the gray level co- occurrence matrix.</a:t>
            </a:r>
            <a:endParaRPr sz="14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300"/>
              <a:t>Purpose</a:t>
            </a:r>
            <a:endParaRPr sz="2300"/>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GB" sz="1700"/>
              <a:t>Texture analysis is used in a very broad range of fields and applications</a:t>
            </a:r>
            <a:endParaRPr sz="1700"/>
          </a:p>
          <a:p>
            <a:pPr indent="-336550" lvl="0" marL="457200" rtl="0" algn="l">
              <a:lnSpc>
                <a:spcPct val="150000"/>
              </a:lnSpc>
              <a:spcBef>
                <a:spcPts val="0"/>
              </a:spcBef>
              <a:spcAft>
                <a:spcPts val="0"/>
              </a:spcAft>
              <a:buSzPts val="1700"/>
              <a:buChar char="●"/>
            </a:pPr>
            <a:r>
              <a:rPr lang="en-GB" sz="1700"/>
              <a:t>From texture classification (e.g., for remote sensing) to segmentation (e.g., in biomedical imaging), passing through image synthesis or pattern recognition (e.g., for image inpainting). </a:t>
            </a:r>
            <a:endParaRPr sz="1700"/>
          </a:p>
          <a:p>
            <a:pPr indent="-336550" lvl="0" marL="457200" rtl="0" algn="l">
              <a:lnSpc>
                <a:spcPct val="150000"/>
              </a:lnSpc>
              <a:spcBef>
                <a:spcPts val="0"/>
              </a:spcBef>
              <a:spcAft>
                <a:spcPts val="0"/>
              </a:spcAft>
              <a:buSzPts val="1700"/>
              <a:buChar char="●"/>
            </a:pPr>
            <a:r>
              <a:rPr lang="en-GB" sz="1700"/>
              <a:t>For each of these image processing procedures, first, it is necessary to extract—from raw images—meaningful features that describe the texture properties.</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1754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300"/>
              <a:t>Example</a:t>
            </a:r>
            <a:endParaRPr sz="2300"/>
          </a:p>
        </p:txBody>
      </p:sp>
      <p:sp>
        <p:nvSpPr>
          <p:cNvPr id="106" name="Google Shape;106;p20"/>
          <p:cNvSpPr txBox="1"/>
          <p:nvPr>
            <p:ph idx="1" type="body"/>
          </p:nvPr>
        </p:nvSpPr>
        <p:spPr>
          <a:xfrm>
            <a:off x="387900" y="975000"/>
            <a:ext cx="8368200" cy="3871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1050">
                <a:solidFill>
                  <a:srgbClr val="C586C0"/>
                </a:solidFill>
                <a:latin typeface="Courier New"/>
                <a:ea typeface="Courier New"/>
                <a:cs typeface="Courier New"/>
                <a:sym typeface="Courier New"/>
              </a:rPr>
              <a:t>import</a:t>
            </a:r>
            <a:r>
              <a:rPr b="1" lang="en-GB" sz="1050">
                <a:solidFill>
                  <a:srgbClr val="D4D4D4"/>
                </a:solidFill>
                <a:latin typeface="Courier New"/>
                <a:ea typeface="Courier New"/>
                <a:cs typeface="Courier New"/>
                <a:sym typeface="Courier New"/>
              </a:rPr>
              <a:t> numpy </a:t>
            </a:r>
            <a:r>
              <a:rPr b="1" lang="en-GB" sz="1050">
                <a:solidFill>
                  <a:srgbClr val="C586C0"/>
                </a:solidFill>
                <a:latin typeface="Courier New"/>
                <a:ea typeface="Courier New"/>
                <a:cs typeface="Courier New"/>
                <a:sym typeface="Courier New"/>
              </a:rPr>
              <a:t>as</a:t>
            </a:r>
            <a:r>
              <a:rPr b="1" lang="en-GB" sz="1050">
                <a:solidFill>
                  <a:srgbClr val="D4D4D4"/>
                </a:solidFill>
                <a:latin typeface="Courier New"/>
                <a:ea typeface="Courier New"/>
                <a:cs typeface="Courier New"/>
                <a:sym typeface="Courier New"/>
              </a:rPr>
              <a:t> np</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C586C0"/>
                </a:solidFill>
                <a:latin typeface="Courier New"/>
                <a:ea typeface="Courier New"/>
                <a:cs typeface="Courier New"/>
                <a:sym typeface="Courier New"/>
              </a:rPr>
              <a:t>from</a:t>
            </a:r>
            <a:r>
              <a:rPr b="1" lang="en-GB" sz="1050">
                <a:solidFill>
                  <a:srgbClr val="D4D4D4"/>
                </a:solidFill>
                <a:latin typeface="Courier New"/>
                <a:ea typeface="Courier New"/>
                <a:cs typeface="Courier New"/>
                <a:sym typeface="Courier New"/>
              </a:rPr>
              <a:t>  skimage.feature </a:t>
            </a:r>
            <a:r>
              <a:rPr b="1" lang="en-GB" sz="1050">
                <a:solidFill>
                  <a:srgbClr val="C586C0"/>
                </a:solidFill>
                <a:latin typeface="Courier New"/>
                <a:ea typeface="Courier New"/>
                <a:cs typeface="Courier New"/>
                <a:sym typeface="Courier New"/>
              </a:rPr>
              <a:t>import</a:t>
            </a:r>
            <a:r>
              <a:rPr b="1" lang="en-GB" sz="1050">
                <a:solidFill>
                  <a:srgbClr val="D4D4D4"/>
                </a:solidFill>
                <a:latin typeface="Courier New"/>
                <a:ea typeface="Courier New"/>
                <a:cs typeface="Courier New"/>
                <a:sym typeface="Courier New"/>
              </a:rPr>
              <a:t> greycomatrix, greycoprops</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C586C0"/>
                </a:solidFill>
                <a:latin typeface="Courier New"/>
                <a:ea typeface="Courier New"/>
                <a:cs typeface="Courier New"/>
                <a:sym typeface="Courier New"/>
              </a:rPr>
              <a:t>from</a:t>
            </a:r>
            <a:r>
              <a:rPr b="1" lang="en-GB" sz="1050">
                <a:solidFill>
                  <a:srgbClr val="D4D4D4"/>
                </a:solidFill>
                <a:latin typeface="Courier New"/>
                <a:ea typeface="Courier New"/>
                <a:cs typeface="Courier New"/>
                <a:sym typeface="Courier New"/>
              </a:rPr>
              <a:t> skimage </a:t>
            </a:r>
            <a:r>
              <a:rPr b="1" lang="en-GB" sz="1050">
                <a:solidFill>
                  <a:srgbClr val="C586C0"/>
                </a:solidFill>
                <a:latin typeface="Courier New"/>
                <a:ea typeface="Courier New"/>
                <a:cs typeface="Courier New"/>
                <a:sym typeface="Courier New"/>
              </a:rPr>
              <a:t>import</a:t>
            </a:r>
            <a:r>
              <a:rPr b="1" lang="en-GB" sz="1050">
                <a:solidFill>
                  <a:srgbClr val="D4D4D4"/>
                </a:solidFill>
                <a:latin typeface="Courier New"/>
                <a:ea typeface="Courier New"/>
                <a:cs typeface="Courier New"/>
                <a:sym typeface="Courier New"/>
              </a:rPr>
              <a:t> io,color, img_as_ubyte</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569CD6"/>
                </a:solidFill>
                <a:latin typeface="Courier New"/>
                <a:ea typeface="Courier New"/>
                <a:cs typeface="Courier New"/>
                <a:sym typeface="Courier New"/>
              </a:rPr>
              <a:t>def</a:t>
            </a:r>
            <a:r>
              <a:rPr b="1" lang="en-GB" sz="1050">
                <a:solidFill>
                  <a:srgbClr val="D4D4D4"/>
                </a:solidFill>
                <a:latin typeface="Courier New"/>
                <a:ea typeface="Courier New"/>
                <a:cs typeface="Courier New"/>
                <a:sym typeface="Courier New"/>
              </a:rPr>
              <a:t> </a:t>
            </a:r>
            <a:r>
              <a:rPr b="1" lang="en-GB" sz="1050">
                <a:solidFill>
                  <a:srgbClr val="DCDCAA"/>
                </a:solidFill>
                <a:latin typeface="Courier New"/>
                <a:ea typeface="Courier New"/>
                <a:cs typeface="Courier New"/>
                <a:sym typeface="Courier New"/>
              </a:rPr>
              <a:t>contrast_feature</a:t>
            </a:r>
            <a:r>
              <a:rPr b="1" lang="en-GB" sz="1050">
                <a:solidFill>
                  <a:srgbClr val="D4D4D4"/>
                </a:solidFill>
                <a:latin typeface="Courier New"/>
                <a:ea typeface="Courier New"/>
                <a:cs typeface="Courier New"/>
                <a:sym typeface="Courier New"/>
              </a:rPr>
              <a:t>(</a:t>
            </a:r>
            <a:r>
              <a:rPr b="1" lang="en-GB" sz="1050">
                <a:solidFill>
                  <a:srgbClr val="9CDCFE"/>
                </a:solidFill>
                <a:latin typeface="Courier New"/>
                <a:ea typeface="Courier New"/>
                <a:cs typeface="Courier New"/>
                <a:sym typeface="Courier New"/>
              </a:rPr>
              <a:t>x</a:t>
            </a:r>
            <a:r>
              <a:rPr b="1" lang="en-GB"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D4D4D4"/>
                </a:solidFill>
                <a:latin typeface="Courier New"/>
                <a:ea typeface="Courier New"/>
                <a:cs typeface="Courier New"/>
                <a:sym typeface="Courier New"/>
              </a:rPr>
              <a:t>    contrast=greycoprops(x,</a:t>
            </a:r>
            <a:r>
              <a:rPr b="1" lang="en-GB" sz="1050">
                <a:solidFill>
                  <a:srgbClr val="CE9178"/>
                </a:solidFill>
                <a:latin typeface="Courier New"/>
                <a:ea typeface="Courier New"/>
                <a:cs typeface="Courier New"/>
                <a:sym typeface="Courier New"/>
              </a:rPr>
              <a:t>'contrast'</a:t>
            </a:r>
            <a:r>
              <a:rPr b="1" lang="en-GB"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D4D4D4"/>
                </a:solidFill>
                <a:latin typeface="Courier New"/>
                <a:ea typeface="Courier New"/>
                <a:cs typeface="Courier New"/>
                <a:sym typeface="Courier New"/>
              </a:rPr>
              <a:t>    </a:t>
            </a:r>
            <a:r>
              <a:rPr b="1" lang="en-GB" sz="1050">
                <a:solidFill>
                  <a:srgbClr val="C586C0"/>
                </a:solidFill>
                <a:latin typeface="Courier New"/>
                <a:ea typeface="Courier New"/>
                <a:cs typeface="Courier New"/>
                <a:sym typeface="Courier New"/>
              </a:rPr>
              <a:t>return</a:t>
            </a:r>
            <a:r>
              <a:rPr b="1" lang="en-GB" sz="1050">
                <a:solidFill>
                  <a:srgbClr val="D4D4D4"/>
                </a:solidFill>
                <a:latin typeface="Courier New"/>
                <a:ea typeface="Courier New"/>
                <a:cs typeface="Courier New"/>
                <a:sym typeface="Courier New"/>
              </a:rPr>
              <a:t> </a:t>
            </a:r>
            <a:r>
              <a:rPr b="1" lang="en-GB" sz="1050">
                <a:solidFill>
                  <a:srgbClr val="CE9178"/>
                </a:solidFill>
                <a:latin typeface="Courier New"/>
                <a:ea typeface="Courier New"/>
                <a:cs typeface="Courier New"/>
                <a:sym typeface="Courier New"/>
              </a:rPr>
              <a:t>"Contrast ="</a:t>
            </a:r>
            <a:r>
              <a:rPr b="1" lang="en-GB" sz="1050">
                <a:solidFill>
                  <a:srgbClr val="D4D4D4"/>
                </a:solidFill>
                <a:latin typeface="Courier New"/>
                <a:ea typeface="Courier New"/>
                <a:cs typeface="Courier New"/>
                <a:sym typeface="Courier New"/>
              </a:rPr>
              <a:t>,contrast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6A9955"/>
                </a:solidFill>
                <a:latin typeface="Courier New"/>
                <a:ea typeface="Courier New"/>
                <a:cs typeface="Courier New"/>
                <a:sym typeface="Courier New"/>
              </a:rPr>
              <a:t># Load image=</a:t>
            </a:r>
            <a:endParaRPr b="1"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D4D4D4"/>
                </a:solidFill>
                <a:latin typeface="Courier New"/>
                <a:ea typeface="Courier New"/>
                <a:cs typeface="Courier New"/>
                <a:sym typeface="Courier New"/>
              </a:rPr>
              <a:t>img=io.imread(</a:t>
            </a:r>
            <a:r>
              <a:rPr b="1" lang="en-GB" sz="1050">
                <a:solidFill>
                  <a:srgbClr val="CE9178"/>
                </a:solidFill>
                <a:latin typeface="Courier New"/>
                <a:ea typeface="Courier New"/>
                <a:cs typeface="Courier New"/>
                <a:sym typeface="Courier New"/>
              </a:rPr>
              <a:t>'C:/ProgramData/imgg.png'</a:t>
            </a:r>
            <a:r>
              <a:rPr b="1" lang="en-GB"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D4D4D4"/>
                </a:solidFill>
                <a:latin typeface="Courier New"/>
                <a:ea typeface="Courier New"/>
                <a:cs typeface="Courier New"/>
                <a:sym typeface="Courier New"/>
              </a:rPr>
              <a:t>gray = color.rgb2gray(img)</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D4D4D4"/>
                </a:solidFill>
                <a:latin typeface="Courier New"/>
                <a:ea typeface="Courier New"/>
                <a:cs typeface="Courier New"/>
                <a:sym typeface="Courier New"/>
              </a:rPr>
              <a:t>image = img_as_ubyte(gray)</a:t>
            </a:r>
            <a:endParaRPr b="1"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D4D4D4"/>
                </a:solidFill>
                <a:latin typeface="Courier New"/>
                <a:ea typeface="Courier New"/>
                <a:cs typeface="Courier New"/>
                <a:sym typeface="Courier New"/>
              </a:rPr>
              <a:t>max_value = img.max()</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D4D4D4"/>
                </a:solidFill>
                <a:latin typeface="Courier New"/>
                <a:ea typeface="Courier New"/>
                <a:cs typeface="Courier New"/>
                <a:sym typeface="Courier New"/>
              </a:rPr>
              <a:t>matrix_coocurrence = greycomatrix(image, [</a:t>
            </a:r>
            <a:r>
              <a:rPr b="1" lang="en-GB" sz="1050">
                <a:solidFill>
                  <a:srgbClr val="B5CEA8"/>
                </a:solidFill>
                <a:latin typeface="Courier New"/>
                <a:ea typeface="Courier New"/>
                <a:cs typeface="Courier New"/>
                <a:sym typeface="Courier New"/>
              </a:rPr>
              <a:t>1</a:t>
            </a:r>
            <a:r>
              <a:rPr b="1" lang="en-GB" sz="1050">
                <a:solidFill>
                  <a:srgbClr val="D4D4D4"/>
                </a:solidFill>
                <a:latin typeface="Courier New"/>
                <a:ea typeface="Courier New"/>
                <a:cs typeface="Courier New"/>
                <a:sym typeface="Courier New"/>
              </a:rPr>
              <a:t>], [</a:t>
            </a:r>
            <a:r>
              <a:rPr b="1" lang="en-GB" sz="1050">
                <a:solidFill>
                  <a:srgbClr val="B5CEA8"/>
                </a:solidFill>
                <a:latin typeface="Courier New"/>
                <a:ea typeface="Courier New"/>
                <a:cs typeface="Courier New"/>
                <a:sym typeface="Courier New"/>
              </a:rPr>
              <a:t>0</a:t>
            </a:r>
            <a:r>
              <a:rPr b="1" lang="en-GB" sz="1050">
                <a:solidFill>
                  <a:srgbClr val="D4D4D4"/>
                </a:solidFill>
                <a:latin typeface="Courier New"/>
                <a:ea typeface="Courier New"/>
                <a:cs typeface="Courier New"/>
                <a:sym typeface="Courier New"/>
              </a:rPr>
              <a:t>, np.pi/</a:t>
            </a:r>
            <a:r>
              <a:rPr b="1" lang="en-GB" sz="1050">
                <a:solidFill>
                  <a:srgbClr val="B5CEA8"/>
                </a:solidFill>
                <a:latin typeface="Courier New"/>
                <a:ea typeface="Courier New"/>
                <a:cs typeface="Courier New"/>
                <a:sym typeface="Courier New"/>
              </a:rPr>
              <a:t>4</a:t>
            </a:r>
            <a:r>
              <a:rPr b="1" lang="en-GB" sz="1050">
                <a:solidFill>
                  <a:srgbClr val="D4D4D4"/>
                </a:solidFill>
                <a:latin typeface="Courier New"/>
                <a:ea typeface="Courier New"/>
                <a:cs typeface="Courier New"/>
                <a:sym typeface="Courier New"/>
              </a:rPr>
              <a:t>, np.pi/</a:t>
            </a:r>
            <a:r>
              <a:rPr b="1" lang="en-GB" sz="1050">
                <a:solidFill>
                  <a:srgbClr val="B5CEA8"/>
                </a:solidFill>
                <a:latin typeface="Courier New"/>
                <a:ea typeface="Courier New"/>
                <a:cs typeface="Courier New"/>
                <a:sym typeface="Courier New"/>
              </a:rPr>
              <a:t>2</a:t>
            </a:r>
            <a:r>
              <a:rPr b="1" lang="en-GB" sz="1050">
                <a:solidFill>
                  <a:srgbClr val="D4D4D4"/>
                </a:solidFill>
                <a:latin typeface="Courier New"/>
                <a:ea typeface="Courier New"/>
                <a:cs typeface="Courier New"/>
                <a:sym typeface="Courier New"/>
              </a:rPr>
              <a:t>],                                             </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D4D4D4"/>
                </a:solidFill>
                <a:latin typeface="Courier New"/>
                <a:ea typeface="Courier New"/>
                <a:cs typeface="Courier New"/>
                <a:sym typeface="Courier New"/>
              </a:rPr>
              <a:t>         </a:t>
            </a:r>
            <a:r>
              <a:rPr b="1" lang="en-GB" sz="1050">
                <a:solidFill>
                  <a:srgbClr val="9CDCFE"/>
                </a:solidFill>
                <a:latin typeface="Courier New"/>
                <a:ea typeface="Courier New"/>
                <a:cs typeface="Courier New"/>
                <a:sym typeface="Courier New"/>
              </a:rPr>
              <a:t>levels</a:t>
            </a:r>
            <a:r>
              <a:rPr b="1" lang="en-GB" sz="1050">
                <a:solidFill>
                  <a:srgbClr val="D4D4D4"/>
                </a:solidFill>
                <a:latin typeface="Courier New"/>
                <a:ea typeface="Courier New"/>
                <a:cs typeface="Courier New"/>
                <a:sym typeface="Courier New"/>
              </a:rPr>
              <a:t>=max_value+</a:t>
            </a:r>
            <a:r>
              <a:rPr b="1" lang="en-GB" sz="1050">
                <a:solidFill>
                  <a:srgbClr val="B5CEA8"/>
                </a:solidFill>
                <a:latin typeface="Courier New"/>
                <a:ea typeface="Courier New"/>
                <a:cs typeface="Courier New"/>
                <a:sym typeface="Courier New"/>
              </a:rPr>
              <a:t>1</a:t>
            </a:r>
            <a:r>
              <a:rPr b="1" lang="en-GB" sz="1050">
                <a:solidFill>
                  <a:srgbClr val="D4D4D4"/>
                </a:solidFill>
                <a:latin typeface="Courier New"/>
                <a:ea typeface="Courier New"/>
                <a:cs typeface="Courier New"/>
                <a:sym typeface="Courier New"/>
              </a:rPr>
              <a:t>, </a:t>
            </a:r>
            <a:r>
              <a:rPr b="1" lang="en-GB" sz="1050">
                <a:solidFill>
                  <a:srgbClr val="9CDCFE"/>
                </a:solidFill>
                <a:latin typeface="Courier New"/>
                <a:ea typeface="Courier New"/>
                <a:cs typeface="Courier New"/>
                <a:sym typeface="Courier New"/>
              </a:rPr>
              <a:t>normed</a:t>
            </a:r>
            <a:r>
              <a:rPr b="1" lang="en-GB" sz="1050">
                <a:solidFill>
                  <a:srgbClr val="D4D4D4"/>
                </a:solidFill>
                <a:latin typeface="Courier New"/>
                <a:ea typeface="Courier New"/>
                <a:cs typeface="Courier New"/>
                <a:sym typeface="Courier New"/>
              </a:rPr>
              <a:t>=</a:t>
            </a:r>
            <a:r>
              <a:rPr b="1" lang="en-GB" sz="1050">
                <a:solidFill>
                  <a:srgbClr val="569CD6"/>
                </a:solidFill>
                <a:latin typeface="Courier New"/>
                <a:ea typeface="Courier New"/>
                <a:cs typeface="Courier New"/>
                <a:sym typeface="Courier New"/>
              </a:rPr>
              <a:t>False</a:t>
            </a:r>
            <a:r>
              <a:rPr b="1" lang="en-GB" sz="1050">
                <a:solidFill>
                  <a:srgbClr val="D4D4D4"/>
                </a:solidFill>
                <a:latin typeface="Courier New"/>
                <a:ea typeface="Courier New"/>
                <a:cs typeface="Courier New"/>
                <a:sym typeface="Courier New"/>
              </a:rPr>
              <a:t>, </a:t>
            </a:r>
            <a:r>
              <a:rPr b="1" lang="en-GB" sz="1050">
                <a:solidFill>
                  <a:srgbClr val="9CDCFE"/>
                </a:solidFill>
                <a:latin typeface="Courier New"/>
                <a:ea typeface="Courier New"/>
                <a:cs typeface="Courier New"/>
                <a:sym typeface="Courier New"/>
              </a:rPr>
              <a:t>symmetric</a:t>
            </a:r>
            <a:r>
              <a:rPr b="1" lang="en-GB" sz="1050">
                <a:solidFill>
                  <a:srgbClr val="D4D4D4"/>
                </a:solidFill>
                <a:latin typeface="Courier New"/>
                <a:ea typeface="Courier New"/>
                <a:cs typeface="Courier New"/>
                <a:sym typeface="Courier New"/>
              </a:rPr>
              <a:t>=</a:t>
            </a:r>
            <a:r>
              <a:rPr b="1" lang="en-GB" sz="1050">
                <a:solidFill>
                  <a:srgbClr val="569CD6"/>
                </a:solidFill>
                <a:latin typeface="Courier New"/>
                <a:ea typeface="Courier New"/>
                <a:cs typeface="Courier New"/>
                <a:sym typeface="Courier New"/>
              </a:rPr>
              <a:t>False</a:t>
            </a:r>
            <a:r>
              <a:rPr b="1" lang="en-GB" sz="1050">
                <a:solidFill>
                  <a:srgbClr val="D4D4D4"/>
                </a:solidFill>
                <a:latin typeface="Courier New"/>
                <a:ea typeface="Courier New"/>
                <a:cs typeface="Courier New"/>
                <a:sym typeface="Courier New"/>
              </a:rPr>
              <a:t>)</a:t>
            </a:r>
            <a:endParaRPr b="1"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b="1"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b="1" lang="en-GB" sz="1050">
                <a:solidFill>
                  <a:srgbClr val="DCDCAA"/>
                </a:solidFill>
                <a:latin typeface="Courier New"/>
                <a:ea typeface="Courier New"/>
                <a:cs typeface="Courier New"/>
                <a:sym typeface="Courier New"/>
              </a:rPr>
              <a:t>print</a:t>
            </a:r>
            <a:r>
              <a:rPr b="1" lang="en-GB" sz="1050">
                <a:solidFill>
                  <a:srgbClr val="D4D4D4"/>
                </a:solidFill>
                <a:latin typeface="Courier New"/>
                <a:ea typeface="Courier New"/>
                <a:cs typeface="Courier New"/>
                <a:sym typeface="Courier New"/>
              </a:rPr>
              <a:t>(contrast_feature(matrix_coocurrence))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2300"/>
              <a:t>Introduction of twice wavelet transform</a:t>
            </a:r>
            <a:endParaRPr sz="2300"/>
          </a:p>
        </p:txBody>
      </p:sp>
      <p:sp>
        <p:nvSpPr>
          <p:cNvPr id="112" name="Google Shape;112;p21"/>
          <p:cNvSpPr txBox="1"/>
          <p:nvPr>
            <p:ph idx="1" type="body"/>
          </p:nvPr>
        </p:nvSpPr>
        <p:spPr>
          <a:xfrm>
            <a:off x="387900" y="1489825"/>
            <a:ext cx="8368200" cy="3380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Char char="●"/>
            </a:pPr>
            <a:r>
              <a:rPr lang="en-GB" sz="1700">
                <a:solidFill>
                  <a:srgbClr val="FFFFFF"/>
                </a:solidFill>
                <a:latin typeface="Arial"/>
                <a:ea typeface="Arial"/>
                <a:cs typeface="Arial"/>
                <a:sym typeface="Arial"/>
              </a:rPr>
              <a:t>When we want to do analysis, de-noise, and compression of signals and images then wavelet transform become very popular for doing all this things.</a:t>
            </a:r>
            <a:endParaRPr sz="1700">
              <a:solidFill>
                <a:srgbClr val="FFFFFF"/>
              </a:solidFill>
              <a:latin typeface="Arial"/>
              <a:ea typeface="Arial"/>
              <a:cs typeface="Arial"/>
              <a:sym typeface="Arial"/>
            </a:endParaRPr>
          </a:p>
          <a:p>
            <a:pPr indent="-361950" lvl="0" marL="457200" rtl="0" algn="l">
              <a:spcBef>
                <a:spcPts val="0"/>
              </a:spcBef>
              <a:spcAft>
                <a:spcPts val="0"/>
              </a:spcAft>
              <a:buClr>
                <a:srgbClr val="FFFFFF"/>
              </a:buClr>
              <a:buSzPts val="2100"/>
              <a:buChar char="●"/>
            </a:pPr>
            <a:r>
              <a:rPr lang="en-GB" sz="1700">
                <a:solidFill>
                  <a:srgbClr val="FFFFFF"/>
                </a:solidFill>
                <a:latin typeface="Arial"/>
                <a:ea typeface="Arial"/>
                <a:cs typeface="Arial"/>
                <a:sym typeface="Arial"/>
              </a:rPr>
              <a:t>In this the image is actually decomposed into four sub-bands and critically sub-sampled by applying DWT.</a:t>
            </a:r>
            <a:endParaRPr sz="2100">
              <a:solidFill>
                <a:srgbClr val="FFFFFF"/>
              </a:solidFill>
            </a:endParaRPr>
          </a:p>
        </p:txBody>
      </p:sp>
      <p:pic>
        <p:nvPicPr>
          <p:cNvPr id="113" name="Google Shape;113;p21"/>
          <p:cNvPicPr preferRelativeResize="0"/>
          <p:nvPr/>
        </p:nvPicPr>
        <p:blipFill rotWithShape="1">
          <a:blip r:embed="rId3">
            <a:alphaModFix/>
          </a:blip>
          <a:srcRect b="20356" l="16346" r="59455" t="0"/>
          <a:stretch/>
        </p:blipFill>
        <p:spPr>
          <a:xfrm>
            <a:off x="4072450" y="2700875"/>
            <a:ext cx="1727900" cy="1712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