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DD2867-CE48-4546-8D8A-6161BD8E9A13}">
  <a:tblStyle styleId="{53DD2867-CE48-4546-8D8A-6161BD8E9A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font" Target="fonts/Roboto-boldItalic.fntdata"/><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43999a4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43999a4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43999a4f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243999a4f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43999a4f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43999a4f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43999a4f_2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43999a4f_2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43999a4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43999a4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43999a4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43999a4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43999a4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43999a4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43999a4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43999a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43999a4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43999a4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43999a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43999a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43999a4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43999a4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43999a4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43999a4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subTitle"/>
          </p:nvPr>
        </p:nvSpPr>
        <p:spPr>
          <a:xfrm>
            <a:off x="311700" y="992250"/>
            <a:ext cx="8520600" cy="31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solidFill>
                  <a:srgbClr val="FFFFFF"/>
                </a:solidFill>
              </a:rPr>
              <a:t>Data Science Projects</a:t>
            </a:r>
            <a:endParaRPr sz="4200">
              <a:solidFill>
                <a:srgbClr val="FFFFFF"/>
              </a:solidFill>
            </a:endParaRPr>
          </a:p>
          <a:p>
            <a:pPr indent="0" lvl="0" marL="0" rtl="0" algn="ctr">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Karina Rathore</a:t>
            </a:r>
            <a:endParaRPr/>
          </a:p>
          <a:p>
            <a:pPr indent="0" lvl="0" marL="0" rtl="0" algn="ctr">
              <a:spcBef>
                <a:spcPts val="0"/>
              </a:spcBef>
              <a:spcAft>
                <a:spcPts val="0"/>
              </a:spcAft>
              <a:buNone/>
            </a:pPr>
            <a:r>
              <a:rPr lang="en-GB"/>
              <a:t>0801CS183D08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211950"/>
            <a:ext cx="8520600" cy="4861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Roboto"/>
              <a:buChar char="●"/>
            </a:pPr>
            <a:r>
              <a:rPr lang="en-GB" sz="1700">
                <a:solidFill>
                  <a:srgbClr val="FFFFFF"/>
                </a:solidFill>
                <a:latin typeface="Arial"/>
                <a:ea typeface="Arial"/>
                <a:cs typeface="Arial"/>
                <a:sym typeface="Arial"/>
              </a:rPr>
              <a:t>These sub-bands  labeled LH1, HL1 and HH1 represent the finest scale wavelet coefficients i.e., detail images while the sub-bands LL1 corresponds to coarse level coefficients i.e., approximation image.</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To obtain the next coarse level of wavelet coeﬃcients, the sub-band LL1 alone is further decomposed and critically sampled. This results in a two-level wavelet decomposition.</a:t>
            </a:r>
            <a:endParaRPr sz="17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1700">
                <a:solidFill>
                  <a:srgbClr val="FFFFFF"/>
                </a:solidFill>
                <a:latin typeface="Arial"/>
                <a:ea typeface="Arial"/>
                <a:cs typeface="Arial"/>
                <a:sym typeface="Arial"/>
              </a:rPr>
              <a:t>Similarly, to obtain further decomposition, LL2 will be used. This process continues until some ﬁnal scale is reached.</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t/>
            </a:r>
            <a:endParaRPr sz="1700">
              <a:solidFill>
                <a:srgbClr val="FFFFFF"/>
              </a:solidFill>
              <a:latin typeface="Arial"/>
              <a:ea typeface="Arial"/>
              <a:cs typeface="Arial"/>
              <a:sym typeface="Arial"/>
            </a:endParaRPr>
          </a:p>
        </p:txBody>
      </p:sp>
      <p:pic>
        <p:nvPicPr>
          <p:cNvPr id="118" name="Google Shape;118;p22"/>
          <p:cNvPicPr preferRelativeResize="0"/>
          <p:nvPr/>
        </p:nvPicPr>
        <p:blipFill rotWithShape="1">
          <a:blip r:embed="rId3">
            <a:alphaModFix/>
          </a:blip>
          <a:srcRect b="19575" l="46475" r="28684" t="0"/>
          <a:stretch/>
        </p:blipFill>
        <p:spPr>
          <a:xfrm>
            <a:off x="1769525" y="2900850"/>
            <a:ext cx="26670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32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000">
                <a:latin typeface="Arial"/>
                <a:ea typeface="Arial"/>
                <a:cs typeface="Arial"/>
                <a:sym typeface="Arial"/>
              </a:rPr>
              <a:t>Purpose</a:t>
            </a:r>
            <a:endParaRPr b="1" sz="2000">
              <a:latin typeface="Arial"/>
              <a:ea typeface="Arial"/>
              <a:cs typeface="Arial"/>
              <a:sym typeface="Arial"/>
            </a:endParaRPr>
          </a:p>
        </p:txBody>
      </p:sp>
      <p:sp>
        <p:nvSpPr>
          <p:cNvPr id="124" name="Google Shape;124;p23"/>
          <p:cNvSpPr txBox="1"/>
          <p:nvPr>
            <p:ph idx="1" type="body"/>
          </p:nvPr>
        </p:nvSpPr>
        <p:spPr>
          <a:xfrm>
            <a:off x="311700" y="636025"/>
            <a:ext cx="8520600" cy="394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lang="en-GB">
                <a:solidFill>
                  <a:srgbClr val="FFFFFF"/>
                </a:solidFill>
                <a:latin typeface="Roboto"/>
                <a:ea typeface="Roboto"/>
                <a:cs typeface="Roboto"/>
                <a:sym typeface="Roboto"/>
              </a:rPr>
              <a:t>Wavelets allow complex information such as music, speech, images and patterns to be decomposed into elementary forms at different positions and scales and subsequently reconstructed with high precision.</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GB">
                <a:solidFill>
                  <a:srgbClr val="FFFFFF"/>
                </a:solidFill>
                <a:latin typeface="Roboto"/>
                <a:ea typeface="Roboto"/>
                <a:cs typeface="Roboto"/>
                <a:sym typeface="Roboto"/>
              </a:rPr>
              <a:t>Wavelet transform allows the components of a stationary signal to be analyzed as well as non-stationary signals. </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GB">
                <a:solidFill>
                  <a:srgbClr val="FFFFFF"/>
                </a:solidFill>
                <a:latin typeface="Roboto"/>
                <a:ea typeface="Roboto"/>
                <a:cs typeface="Roboto"/>
                <a:sym typeface="Roboto"/>
              </a:rPr>
              <a:t>It can provide time and frequency information simultaneously and wavelets can be adjusted and adapted easily</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GB">
                <a:solidFill>
                  <a:srgbClr val="FFFFFF"/>
                </a:solidFill>
                <a:latin typeface="Roboto"/>
                <a:ea typeface="Roboto"/>
                <a:cs typeface="Roboto"/>
                <a:sym typeface="Roboto"/>
              </a:rPr>
              <a:t>Wavelet analysis is able to solve difficult problems in mathematics, physics, and engineering, with modern applications as diverse as wave propagation, data compression, signal processing, image processing, pattern recognition, computer graphics, the detection of aircraft and submarines and other medical image technology. </a:t>
            </a:r>
            <a:endParaRPr>
              <a:solidFill>
                <a:srgbClr val="FFFFFF"/>
              </a:solidFill>
              <a:latin typeface="Roboto"/>
              <a:ea typeface="Roboto"/>
              <a:cs typeface="Roboto"/>
              <a:sym typeface="Roboto"/>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13050"/>
            <a:ext cx="8520600" cy="43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latin typeface="Arial"/>
                <a:ea typeface="Arial"/>
                <a:cs typeface="Arial"/>
                <a:sym typeface="Arial"/>
              </a:rPr>
              <a:t>Example</a:t>
            </a:r>
            <a:endParaRPr sz="1800">
              <a:latin typeface="Arial"/>
              <a:ea typeface="Arial"/>
              <a:cs typeface="Arial"/>
              <a:sym typeface="Arial"/>
            </a:endParaRPr>
          </a:p>
        </p:txBody>
      </p:sp>
      <p:sp>
        <p:nvSpPr>
          <p:cNvPr id="130" name="Google Shape;130;p24"/>
          <p:cNvSpPr txBox="1"/>
          <p:nvPr>
            <p:ph idx="1" type="body"/>
          </p:nvPr>
        </p:nvSpPr>
        <p:spPr>
          <a:xfrm>
            <a:off x="311700" y="551050"/>
            <a:ext cx="8520600" cy="4028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matplotlib.pyplot </a:t>
            </a:r>
            <a:r>
              <a:rPr lang="en-GB" sz="1050">
                <a:solidFill>
                  <a:srgbClr val="C586C0"/>
                </a:solidFill>
                <a:latin typeface="Courier New"/>
                <a:ea typeface="Courier New"/>
                <a:cs typeface="Courier New"/>
                <a:sym typeface="Courier New"/>
              </a:rPr>
              <a:t>as</a:t>
            </a:r>
            <a:r>
              <a:rPr lang="en-GB" sz="1050">
                <a:solidFill>
                  <a:srgbClr val="D4D4D4"/>
                </a:solidFill>
                <a:latin typeface="Courier New"/>
                <a:ea typeface="Courier New"/>
                <a:cs typeface="Courier New"/>
                <a:sym typeface="Courier New"/>
              </a:rPr>
              <a:t> plt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pywt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pywt.data</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matplotlib.image </a:t>
            </a:r>
            <a:r>
              <a:rPr lang="en-GB" sz="1050">
                <a:solidFill>
                  <a:srgbClr val="C586C0"/>
                </a:solidFill>
                <a:latin typeface="Courier New"/>
                <a:ea typeface="Courier New"/>
                <a:cs typeface="Courier New"/>
                <a:sym typeface="Courier New"/>
              </a:rPr>
              <a:t>as</a:t>
            </a:r>
            <a:r>
              <a:rPr lang="en-GB" sz="1050">
                <a:solidFill>
                  <a:srgbClr val="D4D4D4"/>
                </a:solidFill>
                <a:latin typeface="Courier New"/>
                <a:ea typeface="Courier New"/>
                <a:cs typeface="Courier New"/>
                <a:sym typeface="Courier New"/>
              </a:rPr>
              <a:t> mpimg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img=mpimg.imread(</a:t>
            </a:r>
            <a:r>
              <a:rPr lang="en-GB" sz="1050">
                <a:solidFill>
                  <a:srgbClr val="CE9178"/>
                </a:solidFill>
                <a:latin typeface="Courier New"/>
                <a:ea typeface="Courier New"/>
                <a:cs typeface="Courier New"/>
                <a:sym typeface="Courier New"/>
              </a:rPr>
              <a:t>'C:/ProgramData/imgg.jpeg'</a:t>
            </a:r>
            <a:r>
              <a:rPr lang="en-GB"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titles = [</a:t>
            </a:r>
            <a:r>
              <a:rPr lang="en-GB" sz="1050">
                <a:solidFill>
                  <a:srgbClr val="CE9178"/>
                </a:solidFill>
                <a:latin typeface="Courier New"/>
                <a:ea typeface="Courier New"/>
                <a:cs typeface="Courier New"/>
                <a:sym typeface="Courier New"/>
              </a:rPr>
              <a:t>'Approximation'</a:t>
            </a: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 Horizontal detail'</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'Vertical detail'</a:t>
            </a: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'Diagonal detail'</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coeffs2 = pywt.dwt2(img, </a:t>
            </a:r>
            <a:r>
              <a:rPr lang="en-GB" sz="1050">
                <a:solidFill>
                  <a:srgbClr val="CE9178"/>
                </a:solidFill>
                <a:latin typeface="Courier New"/>
                <a:ea typeface="Courier New"/>
                <a:cs typeface="Courier New"/>
                <a:sym typeface="Courier New"/>
              </a:rPr>
              <a:t>'bior1.3'</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LL, (LH, HL, HH) = coeffs2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fig = plt.figure(</a:t>
            </a:r>
            <a:r>
              <a:rPr lang="en-GB" sz="1050">
                <a:solidFill>
                  <a:srgbClr val="9CDCFE"/>
                </a:solidFill>
                <a:latin typeface="Courier New"/>
                <a:ea typeface="Courier New"/>
                <a:cs typeface="Courier New"/>
                <a:sym typeface="Courier New"/>
              </a:rPr>
              <a:t>figsize</a:t>
            </a:r>
            <a:r>
              <a:rPr lang="en-GB" sz="1050">
                <a:solidFill>
                  <a:srgbClr val="D4D4D4"/>
                </a:solidFill>
                <a:latin typeface="Courier New"/>
                <a:ea typeface="Courier New"/>
                <a:cs typeface="Courier New"/>
                <a:sym typeface="Courier New"/>
              </a:rPr>
              <a:t>=(</a:t>
            </a:r>
            <a:r>
              <a:rPr lang="en-GB" sz="1050">
                <a:solidFill>
                  <a:srgbClr val="B5CEA8"/>
                </a:solidFill>
                <a:latin typeface="Courier New"/>
                <a:ea typeface="Courier New"/>
                <a:cs typeface="Courier New"/>
                <a:sym typeface="Courier New"/>
              </a:rPr>
              <a:t>12</a:t>
            </a:r>
            <a:r>
              <a:rPr lang="en-GB" sz="1050">
                <a:solidFill>
                  <a:srgbClr val="D4D4D4"/>
                </a:solidFill>
                <a:latin typeface="Courier New"/>
                <a:ea typeface="Courier New"/>
                <a:cs typeface="Courier New"/>
                <a:sym typeface="Courier New"/>
              </a:rPr>
              <a:t>, </a:t>
            </a:r>
            <a:r>
              <a:rPr lang="en-GB" sz="1050">
                <a:solidFill>
                  <a:srgbClr val="B5CEA8"/>
                </a:solidFill>
                <a:latin typeface="Courier New"/>
                <a:ea typeface="Courier New"/>
                <a:cs typeface="Courier New"/>
                <a:sym typeface="Courier New"/>
              </a:rPr>
              <a:t>3</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586C0"/>
                </a:solidFill>
                <a:latin typeface="Courier New"/>
                <a:ea typeface="Courier New"/>
                <a:cs typeface="Courier New"/>
                <a:sym typeface="Courier New"/>
              </a:rPr>
              <a:t>for</a:t>
            </a:r>
            <a:r>
              <a:rPr lang="en-GB" sz="1050">
                <a:solidFill>
                  <a:srgbClr val="D4D4D4"/>
                </a:solidFill>
                <a:latin typeface="Courier New"/>
                <a:ea typeface="Courier New"/>
                <a:cs typeface="Courier New"/>
                <a:sym typeface="Courier New"/>
              </a:rPr>
              <a:t> i, a </a:t>
            </a:r>
            <a:r>
              <a:rPr lang="en-GB" sz="1050">
                <a:solidFill>
                  <a:srgbClr val="C586C0"/>
                </a:solidFill>
                <a:latin typeface="Courier New"/>
                <a:ea typeface="Courier New"/>
                <a:cs typeface="Courier New"/>
                <a:sym typeface="Courier New"/>
              </a:rPr>
              <a:t>in</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enumerate</a:t>
            </a:r>
            <a:r>
              <a:rPr lang="en-GB" sz="1050">
                <a:solidFill>
                  <a:srgbClr val="D4D4D4"/>
                </a:solidFill>
                <a:latin typeface="Courier New"/>
                <a:ea typeface="Courier New"/>
                <a:cs typeface="Courier New"/>
                <a:sym typeface="Courier New"/>
              </a:rPr>
              <a:t>([LL, LH, HL, HH]):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ax = fig.add_subplot(</a:t>
            </a:r>
            <a:r>
              <a:rPr lang="en-GB" sz="1050">
                <a:solidFill>
                  <a:srgbClr val="B5CEA8"/>
                </a:solidFill>
                <a:latin typeface="Courier New"/>
                <a:ea typeface="Courier New"/>
                <a:cs typeface="Courier New"/>
                <a:sym typeface="Courier New"/>
              </a:rPr>
              <a:t>1</a:t>
            </a:r>
            <a:r>
              <a:rPr lang="en-GB" sz="1050">
                <a:solidFill>
                  <a:srgbClr val="D4D4D4"/>
                </a:solidFill>
                <a:latin typeface="Courier New"/>
                <a:ea typeface="Courier New"/>
                <a:cs typeface="Courier New"/>
                <a:sym typeface="Courier New"/>
              </a:rPr>
              <a:t>, </a:t>
            </a:r>
            <a:r>
              <a:rPr lang="en-GB" sz="1050">
                <a:solidFill>
                  <a:srgbClr val="B5CEA8"/>
                </a:solidFill>
                <a:latin typeface="Courier New"/>
                <a:ea typeface="Courier New"/>
                <a:cs typeface="Courier New"/>
                <a:sym typeface="Courier New"/>
              </a:rPr>
              <a:t>4</a:t>
            </a:r>
            <a:r>
              <a:rPr lang="en-GB" sz="1050">
                <a:solidFill>
                  <a:srgbClr val="D4D4D4"/>
                </a:solidFill>
                <a:latin typeface="Courier New"/>
                <a:ea typeface="Courier New"/>
                <a:cs typeface="Courier New"/>
                <a:sym typeface="Courier New"/>
              </a:rPr>
              <a:t>, i + </a:t>
            </a:r>
            <a:r>
              <a:rPr lang="en-GB" sz="1050">
                <a:solidFill>
                  <a:srgbClr val="B5CEA8"/>
                </a:solidFill>
                <a:latin typeface="Courier New"/>
                <a:ea typeface="Courier New"/>
                <a:cs typeface="Courier New"/>
                <a:sym typeface="Courier New"/>
              </a:rPr>
              <a:t>1</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ax.imshow(a, </a:t>
            </a:r>
            <a:r>
              <a:rPr lang="en-GB" sz="1050">
                <a:solidFill>
                  <a:srgbClr val="9CDCFE"/>
                </a:solidFill>
                <a:latin typeface="Courier New"/>
                <a:ea typeface="Courier New"/>
                <a:cs typeface="Courier New"/>
                <a:sym typeface="Courier New"/>
              </a:rPr>
              <a:t>interpolation</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"nearest"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cmap</a:t>
            </a:r>
            <a:r>
              <a:rPr lang="en-GB" sz="1050">
                <a:solidFill>
                  <a:srgbClr val="D4D4D4"/>
                </a:solidFill>
                <a:latin typeface="Courier New"/>
                <a:ea typeface="Courier New"/>
                <a:cs typeface="Courier New"/>
                <a:sym typeface="Courier New"/>
              </a:rPr>
              <a:t>=plt.cm.gray)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ax.set_title(titles[i], </a:t>
            </a:r>
            <a:r>
              <a:rPr lang="en-GB" sz="1050">
                <a:solidFill>
                  <a:srgbClr val="9CDCFE"/>
                </a:solidFill>
                <a:latin typeface="Courier New"/>
                <a:ea typeface="Courier New"/>
                <a:cs typeface="Courier New"/>
                <a:sym typeface="Courier New"/>
              </a:rPr>
              <a:t>fontsize</a:t>
            </a:r>
            <a:r>
              <a:rPr lang="en-GB" sz="1050">
                <a:solidFill>
                  <a:srgbClr val="D4D4D4"/>
                </a:solidFill>
                <a:latin typeface="Courier New"/>
                <a:ea typeface="Courier New"/>
                <a:cs typeface="Courier New"/>
                <a:sym typeface="Courier New"/>
              </a:rPr>
              <a:t>=</a:t>
            </a:r>
            <a:r>
              <a:rPr lang="en-GB" sz="1050">
                <a:solidFill>
                  <a:srgbClr val="B5CEA8"/>
                </a:solidFill>
                <a:latin typeface="Courier New"/>
                <a:ea typeface="Courier New"/>
                <a:cs typeface="Courier New"/>
                <a:sym typeface="Courier New"/>
              </a:rPr>
              <a:t>10</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ax.set_xticks([])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    ax.set_yticks([])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fig.tight_layout()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latin typeface="Courier New"/>
                <a:ea typeface="Courier New"/>
                <a:cs typeface="Courier New"/>
                <a:sym typeface="Courier New"/>
              </a:rPr>
              <a:t>plt.show()</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4500"/>
              <a:t>Thank You</a:t>
            </a:r>
            <a:endParaRPr sz="4500"/>
          </a:p>
          <a:p>
            <a:pPr indent="0" lvl="0" marL="0" rtl="0" algn="l">
              <a:spcBef>
                <a:spcPts val="0"/>
              </a:spcBef>
              <a:spcAft>
                <a:spcPts val="0"/>
              </a:spcAft>
              <a:buNone/>
            </a:pPr>
            <a:r>
              <a:t/>
            </a:r>
            <a:endParaRPr/>
          </a:p>
          <a:p>
            <a:pPr indent="0" lvl="0" marL="0" rtl="0" algn="l">
              <a:spcBef>
                <a:spcPts val="0"/>
              </a:spcBef>
              <a:spcAft>
                <a:spcPts val="0"/>
              </a:spcAft>
              <a:buNone/>
            </a:pPr>
            <a:r>
              <a:rPr b="1" lang="en-GB" sz="2500"/>
              <a:t>Thankyou</a:t>
            </a:r>
            <a:endParaRPr b="1"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300"/>
              <a:t>Online Retail System</a:t>
            </a:r>
            <a:endParaRPr sz="4300"/>
          </a:p>
        </p:txBody>
      </p:sp>
      <p:sp>
        <p:nvSpPr>
          <p:cNvPr id="69" name="Google Shape;69;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Project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68975"/>
            <a:ext cx="8520600" cy="3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200"/>
              <a:t>Dataset Description</a:t>
            </a:r>
            <a:endParaRPr sz="2200"/>
          </a:p>
        </p:txBody>
      </p:sp>
      <p:sp>
        <p:nvSpPr>
          <p:cNvPr id="75" name="Google Shape;75;p15"/>
          <p:cNvSpPr txBox="1"/>
          <p:nvPr>
            <p:ph idx="1" type="body"/>
          </p:nvPr>
        </p:nvSpPr>
        <p:spPr>
          <a:xfrm>
            <a:off x="311700" y="489225"/>
            <a:ext cx="8520600" cy="440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300"/>
              <a:t>The dataset contain information about transaction history, it includes following fields:-</a:t>
            </a:r>
            <a:endParaRPr sz="1300"/>
          </a:p>
          <a:p>
            <a:pPr indent="0" lvl="0" marL="457200" rtl="0" algn="l">
              <a:spcBef>
                <a:spcPts val="1600"/>
              </a:spcBef>
              <a:spcAft>
                <a:spcPts val="1600"/>
              </a:spcAft>
              <a:buNone/>
            </a:pPr>
            <a:r>
              <a:t/>
            </a:r>
            <a:endParaRPr sz="1300"/>
          </a:p>
        </p:txBody>
      </p:sp>
      <p:graphicFrame>
        <p:nvGraphicFramePr>
          <p:cNvPr id="76" name="Google Shape;76;p15"/>
          <p:cNvGraphicFramePr/>
          <p:nvPr/>
        </p:nvGraphicFramePr>
        <p:xfrm>
          <a:off x="952500" y="857250"/>
          <a:ext cx="3000000" cy="3000000"/>
        </p:xfrm>
        <a:graphic>
          <a:graphicData uri="http://schemas.openxmlformats.org/drawingml/2006/table">
            <a:tbl>
              <a:tblPr>
                <a:noFill/>
                <a:tableStyleId>{53DD2867-CE48-4546-8D8A-6161BD8E9A13}</a:tableStyleId>
              </a:tblPr>
              <a:tblGrid>
                <a:gridCol w="1663175"/>
                <a:gridCol w="6160425"/>
              </a:tblGrid>
              <a:tr h="348100">
                <a:tc>
                  <a:txBody>
                    <a:bodyPr/>
                    <a:lstStyle/>
                    <a:p>
                      <a:pPr indent="0" lvl="0" marL="0" rtl="0" algn="l">
                        <a:spcBef>
                          <a:spcPts val="0"/>
                        </a:spcBef>
                        <a:spcAft>
                          <a:spcPts val="0"/>
                        </a:spcAft>
                        <a:buClr>
                          <a:schemeClr val="dk1"/>
                        </a:buClr>
                        <a:buSzPts val="1100"/>
                        <a:buFont typeface="Arial"/>
                        <a:buNone/>
                      </a:pPr>
                      <a:r>
                        <a:rPr b="1" lang="en-GB" sz="1100">
                          <a:solidFill>
                            <a:schemeClr val="dk1"/>
                          </a:solidFill>
                        </a:rPr>
                        <a:t>Fields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GB" sz="1100">
                          <a:solidFill>
                            <a:schemeClr val="dk1"/>
                          </a:solidFill>
                        </a:rPr>
                        <a:t>Description</a:t>
                      </a:r>
                      <a:endParaRPr/>
                    </a:p>
                  </a:txBody>
                  <a:tcPr marT="91425" marB="91425" marR="91425" marL="91425"/>
                </a:tc>
              </a:tr>
              <a:tr h="348100">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InvoiceNo</a:t>
                      </a:r>
                      <a:endParaRPr/>
                    </a:p>
                  </a:txBody>
                  <a:tcPr marT="91425" marB="91425" marR="91425" marL="91425"/>
                </a:tc>
                <a:tc>
                  <a:txBody>
                    <a:bodyPr/>
                    <a:lstStyle/>
                    <a:p>
                      <a:pPr indent="0" lvl="0" marL="0" rtl="0" algn="l">
                        <a:spcBef>
                          <a:spcPts val="0"/>
                        </a:spcBef>
                        <a:spcAft>
                          <a:spcPts val="0"/>
                        </a:spcAft>
                        <a:buNone/>
                      </a:pPr>
                      <a:r>
                        <a:rPr lang="en-GB" sz="1100">
                          <a:solidFill>
                            <a:schemeClr val="dk1"/>
                          </a:solidFill>
                        </a:rPr>
                        <a:t>Invoice number. Nominal, a 6-digit integral number uniquely assigned to each transaction.</a:t>
                      </a:r>
                      <a:endParaRPr/>
                    </a:p>
                  </a:txBody>
                  <a:tcPr marT="91425" marB="91425" marR="91425" marL="91425"/>
                </a:tc>
              </a:tr>
              <a:tr h="516550">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StockCode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rPr>
                        <a:t>Product (item) code. Nominal, a 5-digit integral number uniquely assigned to each distinct product.</a:t>
                      </a:r>
                      <a:endParaRPr/>
                    </a:p>
                  </a:txBody>
                  <a:tcPr marT="91425" marB="91425" marR="91425" marL="91425">
                    <a:lnB cap="flat" cmpd="sng" w="9525">
                      <a:solidFill>
                        <a:srgbClr val="9E9E9E"/>
                      </a:solidFill>
                      <a:prstDash val="solid"/>
                      <a:round/>
                      <a:headEnd len="sm" w="sm" type="none"/>
                      <a:tailEnd len="sm" w="sm" type="none"/>
                    </a:lnB>
                  </a:tcPr>
                </a:tc>
              </a:tr>
              <a:tr h="348100">
                <a:tc>
                  <a:txBody>
                    <a:bodyPr/>
                    <a:lstStyle/>
                    <a:p>
                      <a:pPr indent="0" lvl="0" marL="0" rtl="0" algn="l">
                        <a:spcBef>
                          <a:spcPts val="0"/>
                        </a:spcBef>
                        <a:spcAft>
                          <a:spcPts val="0"/>
                        </a:spcAft>
                        <a:buNone/>
                      </a:pPr>
                      <a:r>
                        <a:rPr lang="en-GB" sz="1100">
                          <a:solidFill>
                            <a:srgbClr val="FFFFFF"/>
                          </a:solidFill>
                        </a:rPr>
                        <a:t>Description</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rgbClr val="FFFFFF"/>
                          </a:solidFill>
                        </a:rPr>
                        <a:t>Product (item) name. Nominal.</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8100">
                <a:tc>
                  <a:txBody>
                    <a:bodyPr/>
                    <a:lstStyle/>
                    <a:p>
                      <a:pPr indent="0" lvl="0" marL="0" rtl="0" algn="l">
                        <a:spcBef>
                          <a:spcPts val="0"/>
                        </a:spcBef>
                        <a:spcAft>
                          <a:spcPts val="0"/>
                        </a:spcAft>
                        <a:buNone/>
                      </a:pPr>
                      <a:r>
                        <a:rPr lang="en-GB" sz="1100">
                          <a:solidFill>
                            <a:srgbClr val="FFFFFF"/>
                          </a:solidFill>
                        </a:rPr>
                        <a:t>Quantity</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rgbClr val="FFFFFF"/>
                          </a:solidFill>
                        </a:rPr>
                        <a:t>The quantities of each product (item) per transaction. Numeric.</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8100">
                <a:tc>
                  <a:txBody>
                    <a:bodyPr/>
                    <a:lstStyle/>
                    <a:p>
                      <a:pPr indent="0" lvl="0" marL="0" rtl="0" algn="l">
                        <a:spcBef>
                          <a:spcPts val="0"/>
                        </a:spcBef>
                        <a:spcAft>
                          <a:spcPts val="0"/>
                        </a:spcAft>
                        <a:buNone/>
                      </a:pPr>
                      <a:r>
                        <a:rPr lang="en-GB" sz="1100">
                          <a:solidFill>
                            <a:srgbClr val="FFFFFF"/>
                          </a:solidFill>
                        </a:rPr>
                        <a:t>InvoiceDate</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rgbClr val="FFFFFF"/>
                          </a:solidFill>
                        </a:rPr>
                        <a:t>Invoice Date and time. Numeric, the day and time when each transaction was generated.</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6275">
                <a:tc>
                  <a:txBody>
                    <a:bodyPr/>
                    <a:lstStyle/>
                    <a:p>
                      <a:pPr indent="0" lvl="0" marL="0" rtl="0" algn="l">
                        <a:spcBef>
                          <a:spcPts val="0"/>
                        </a:spcBef>
                        <a:spcAft>
                          <a:spcPts val="0"/>
                        </a:spcAft>
                        <a:buClr>
                          <a:schemeClr val="dk1"/>
                        </a:buClr>
                        <a:buSzPts val="1100"/>
                        <a:buFont typeface="Arial"/>
                        <a:buNone/>
                      </a:pPr>
                      <a:r>
                        <a:rPr lang="en-GB" sz="1100">
                          <a:solidFill>
                            <a:srgbClr val="FFFFFF"/>
                          </a:solidFill>
                        </a:rPr>
                        <a:t>UnitPrice</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lang="en-GB" sz="1100">
                          <a:solidFill>
                            <a:srgbClr val="FFFFFF"/>
                          </a:solidFill>
                        </a:rPr>
                        <a:t>Unit price. Numeric, Product price per unit in sterling.</a:t>
                      </a:r>
                      <a:endParaRPr sz="1100">
                        <a:solidFill>
                          <a:srgbClr val="FFFFFF"/>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53450">
                <a:tc>
                  <a:txBody>
                    <a:bodyPr/>
                    <a:lstStyle/>
                    <a:p>
                      <a:pPr indent="0" lvl="0" marL="0" rtl="0" algn="l">
                        <a:spcBef>
                          <a:spcPts val="0"/>
                        </a:spcBef>
                        <a:spcAft>
                          <a:spcPts val="0"/>
                        </a:spcAft>
                        <a:buNone/>
                      </a:pPr>
                      <a:r>
                        <a:rPr lang="en-GB" sz="1100">
                          <a:solidFill>
                            <a:srgbClr val="FFFFFF"/>
                          </a:solidFill>
                        </a:rPr>
                        <a:t>CustomerID</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GB" sz="1100">
                          <a:solidFill>
                            <a:schemeClr val="dk1"/>
                          </a:solidFill>
                        </a:rPr>
                        <a:t>CustomerID: Customer number. Nominal, a 5-digit integral number uniquely assigned to each customer.</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8100">
                <a:tc>
                  <a:txBody>
                    <a:bodyPr/>
                    <a:lstStyle/>
                    <a:p>
                      <a:pPr indent="0" lvl="0" marL="0" rtl="0" algn="l">
                        <a:spcBef>
                          <a:spcPts val="0"/>
                        </a:spcBef>
                        <a:spcAft>
                          <a:spcPts val="0"/>
                        </a:spcAft>
                        <a:buNone/>
                      </a:pPr>
                      <a:r>
                        <a:rPr lang="en-GB" sz="1100">
                          <a:solidFill>
                            <a:srgbClr val="FFFFFF"/>
                          </a:solidFill>
                        </a:rPr>
                        <a:t>Country</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rgbClr val="FFFFFF"/>
                          </a:solidFill>
                        </a:rPr>
                        <a:t>Country name. Nominal, the name of the country where each customer resides. </a:t>
                      </a:r>
                      <a:endParaRPr sz="11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311325"/>
            <a:ext cx="8520600" cy="463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p>
          <a:p>
            <a:pPr indent="-342900" lvl="0" marL="457200" rtl="0" algn="l">
              <a:spcBef>
                <a:spcPts val="1600"/>
              </a:spcBef>
              <a:spcAft>
                <a:spcPts val="0"/>
              </a:spcAft>
              <a:buSzPts val="1800"/>
              <a:buAutoNum type="arabicPeriod"/>
            </a:pPr>
            <a:r>
              <a:rPr b="1" lang="en-GB"/>
              <a:t>Objectives:-</a:t>
            </a:r>
            <a:r>
              <a:rPr lang="en-GB" sz="2200"/>
              <a:t> </a:t>
            </a:r>
            <a:r>
              <a:rPr lang="en-GB" sz="1400"/>
              <a:t>We are going to do Market Analysis on online retail dataset, it is technique used by retailers to uncover strength of association between pairs of products purchased together and identify patterns of co-occurrence.</a:t>
            </a:r>
            <a:endParaRPr sz="1400"/>
          </a:p>
          <a:p>
            <a:pPr indent="0" lvl="0" marL="457200" rtl="0" algn="l">
              <a:spcBef>
                <a:spcPts val="1600"/>
              </a:spcBef>
              <a:spcAft>
                <a:spcPts val="0"/>
              </a:spcAft>
              <a:buNone/>
            </a:pPr>
            <a:r>
              <a:t/>
            </a:r>
            <a:endParaRPr sz="1200"/>
          </a:p>
          <a:p>
            <a:pPr indent="-355600" lvl="0" marL="457200" rtl="0" algn="l">
              <a:spcBef>
                <a:spcPts val="1600"/>
              </a:spcBef>
              <a:spcAft>
                <a:spcPts val="0"/>
              </a:spcAft>
              <a:buSzPts val="2000"/>
              <a:buAutoNum type="arabicPeriod"/>
            </a:pPr>
            <a:r>
              <a:rPr b="1" lang="en-GB"/>
              <a:t>Process:- </a:t>
            </a:r>
            <a:endParaRPr b="1"/>
          </a:p>
          <a:p>
            <a:pPr indent="-317500" lvl="0" marL="457200" rtl="0" algn="l">
              <a:spcBef>
                <a:spcPts val="0"/>
              </a:spcBef>
              <a:spcAft>
                <a:spcPts val="0"/>
              </a:spcAft>
              <a:buSzPts val="1400"/>
              <a:buChar char="➔"/>
            </a:pPr>
            <a:r>
              <a:rPr lang="en-GB" sz="1400"/>
              <a:t>Import libraries, Read data, Check dataset info</a:t>
            </a:r>
            <a:endParaRPr sz="1400"/>
          </a:p>
          <a:p>
            <a:pPr indent="-317500" lvl="0" marL="457200" rtl="0" algn="l">
              <a:spcBef>
                <a:spcPts val="0"/>
              </a:spcBef>
              <a:spcAft>
                <a:spcPts val="0"/>
              </a:spcAft>
              <a:buSzPts val="1400"/>
              <a:buChar char="➔"/>
            </a:pPr>
            <a:r>
              <a:rPr lang="en-GB" sz="1400"/>
              <a:t>Check value counts, Perform data visualization, Find missing values,Replace with mean,Feature selection, Perform Data exploration</a:t>
            </a:r>
            <a:endParaRPr sz="1400"/>
          </a:p>
          <a:p>
            <a:pPr indent="0" lvl="0" marL="0" rtl="0" algn="l">
              <a:spcBef>
                <a:spcPts val="1600"/>
              </a:spcBef>
              <a:spcAft>
                <a:spcPts val="0"/>
              </a:spcAft>
              <a:buNone/>
            </a:pPr>
            <a:r>
              <a:t/>
            </a:r>
            <a:endParaRPr sz="1200"/>
          </a:p>
          <a:p>
            <a:pPr indent="-330200" lvl="0" marL="457200" rtl="0" algn="l">
              <a:spcBef>
                <a:spcPts val="1600"/>
              </a:spcBef>
              <a:spcAft>
                <a:spcPts val="0"/>
              </a:spcAft>
              <a:buSzPts val="1600"/>
              <a:buAutoNum type="arabicPeriod"/>
            </a:pPr>
            <a:r>
              <a:rPr b="1" lang="en-GB"/>
              <a:t>Outcomes:- </a:t>
            </a:r>
            <a:r>
              <a:rPr lang="en-GB" sz="1400"/>
              <a:t>By doing this,i</a:t>
            </a:r>
            <a:r>
              <a:rPr lang="en-GB" sz="1400"/>
              <a:t>t allows retailers to identify relationships between the items that people buy.</a:t>
            </a:r>
            <a:r>
              <a:rPr lang="en-GB"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1633950" y="721250"/>
            <a:ext cx="5783400" cy="19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700">
                <a:latin typeface="Economica"/>
                <a:ea typeface="Economica"/>
                <a:cs typeface="Economica"/>
                <a:sym typeface="Economica"/>
              </a:rPr>
              <a:t>Texture feature extraction from image , twice wavelet transform</a:t>
            </a:r>
            <a:endParaRPr sz="3700">
              <a:latin typeface="Economica"/>
              <a:ea typeface="Economica"/>
              <a:cs typeface="Economica"/>
              <a:sym typeface="Economica"/>
            </a:endParaRPr>
          </a:p>
        </p:txBody>
      </p:sp>
      <p:sp>
        <p:nvSpPr>
          <p:cNvPr id="87" name="Google Shape;87;p17"/>
          <p:cNvSpPr txBox="1"/>
          <p:nvPr>
            <p:ph idx="1" type="subTitle"/>
          </p:nvPr>
        </p:nvSpPr>
        <p:spPr>
          <a:xfrm>
            <a:off x="1680302" y="31256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Project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81500"/>
            <a:ext cx="8520600" cy="53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Open Sans"/>
                <a:ea typeface="Open Sans"/>
                <a:cs typeface="Open Sans"/>
                <a:sym typeface="Open Sans"/>
              </a:rPr>
              <a:t>Introduction </a:t>
            </a:r>
            <a:r>
              <a:rPr b="1" lang="en-GB" sz="1800">
                <a:solidFill>
                  <a:srgbClr val="FFFFFF"/>
                </a:solidFill>
                <a:latin typeface="Open Sans"/>
                <a:ea typeface="Open Sans"/>
                <a:cs typeface="Open Sans"/>
                <a:sym typeface="Open Sans"/>
              </a:rPr>
              <a:t>of feature texture extraction from image -through wavelet</a:t>
            </a:r>
            <a:endParaRPr b="1" sz="1800">
              <a:solidFill>
                <a:srgbClr val="FFFFFF"/>
              </a:solidFill>
              <a:latin typeface="Open Sans"/>
              <a:ea typeface="Open Sans"/>
              <a:cs typeface="Open Sans"/>
              <a:sym typeface="Open Sans"/>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Roboto"/>
              <a:buChar char="●"/>
            </a:pPr>
            <a:r>
              <a:rPr lang="en-GB" sz="1700">
                <a:solidFill>
                  <a:srgbClr val="FFFFFF"/>
                </a:solidFill>
                <a:latin typeface="Roboto"/>
                <a:ea typeface="Roboto"/>
                <a:cs typeface="Roboto"/>
                <a:sym typeface="Roboto"/>
              </a:rPr>
              <a:t>In this project we are going to extract the texture feature of the image using wavelet transform and gray level co-occurrence matrix.</a:t>
            </a:r>
            <a:endParaRPr sz="1700">
              <a:solidFill>
                <a:srgbClr val="FFFFFF"/>
              </a:solidFill>
              <a:latin typeface="Roboto"/>
              <a:ea typeface="Roboto"/>
              <a:cs typeface="Roboto"/>
              <a:sym typeface="Roboto"/>
            </a:endParaRPr>
          </a:p>
          <a:p>
            <a:pPr indent="-336550" lvl="0" marL="457200" rtl="0" algn="l">
              <a:lnSpc>
                <a:spcPct val="115000"/>
              </a:lnSpc>
              <a:spcBef>
                <a:spcPts val="0"/>
              </a:spcBef>
              <a:spcAft>
                <a:spcPts val="0"/>
              </a:spcAft>
              <a:buClr>
                <a:srgbClr val="FFFFFF"/>
              </a:buClr>
              <a:buSzPts val="1700"/>
              <a:buFont typeface="Roboto"/>
              <a:buChar char="●"/>
            </a:pPr>
            <a:r>
              <a:rPr lang="en-GB" sz="1700">
                <a:solidFill>
                  <a:srgbClr val="FFFFFF"/>
                </a:solidFill>
                <a:latin typeface="Roboto"/>
                <a:ea typeface="Roboto"/>
                <a:cs typeface="Roboto"/>
                <a:sym typeface="Roboto"/>
              </a:rPr>
              <a:t>Basically texture </a:t>
            </a:r>
            <a:r>
              <a:rPr lang="en-GB" sz="1700">
                <a:solidFill>
                  <a:srgbClr val="FFFFFF"/>
                </a:solidFill>
                <a:latin typeface="Arial"/>
                <a:ea typeface="Arial"/>
                <a:cs typeface="Arial"/>
                <a:sym typeface="Arial"/>
              </a:rPr>
              <a:t>can be defined as a function of spatial variation of the brightness intensity of the pixels.</a:t>
            </a:r>
            <a:endParaRPr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The texture represents the variations of each level, which measures characteristics such as smoothness, smoothness, coarseness and regularity of each surface in different order directions.</a:t>
            </a:r>
            <a:endParaRPr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To describe the texture of the region three approaches are used in image processing; these are statistical, structural and spectral.</a:t>
            </a:r>
            <a:endParaRPr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The common second order statistic is the gray level co- occurrence matrix.</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679100" y="664175"/>
            <a:ext cx="7257000" cy="4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300">
                <a:solidFill>
                  <a:srgbClr val="FFFFFF"/>
                </a:solidFill>
                <a:latin typeface="Arial"/>
                <a:ea typeface="Arial"/>
                <a:cs typeface="Arial"/>
                <a:sym typeface="Arial"/>
              </a:rPr>
              <a:t>Purpose</a:t>
            </a:r>
            <a:endParaRPr b="1" sz="2300">
              <a:solidFill>
                <a:srgbClr val="FFFFFF"/>
              </a:solidFill>
              <a:latin typeface="Arial"/>
              <a:ea typeface="Arial"/>
              <a:cs typeface="Arial"/>
              <a:sym typeface="Arial"/>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Roboto"/>
              <a:buChar char="●"/>
            </a:pPr>
            <a:r>
              <a:rPr lang="en-GB" sz="1700">
                <a:solidFill>
                  <a:srgbClr val="FFFFFF"/>
                </a:solidFill>
                <a:latin typeface="Roboto"/>
                <a:ea typeface="Roboto"/>
                <a:cs typeface="Roboto"/>
                <a:sym typeface="Roboto"/>
              </a:rPr>
              <a:t>Texture analysis is used in a very broad range of fields and applications</a:t>
            </a:r>
            <a:endParaRPr sz="1700">
              <a:solidFill>
                <a:srgbClr val="FFFFFF"/>
              </a:solidFill>
              <a:latin typeface="Roboto"/>
              <a:ea typeface="Roboto"/>
              <a:cs typeface="Roboto"/>
              <a:sym typeface="Roboto"/>
            </a:endParaRPr>
          </a:p>
          <a:p>
            <a:pPr indent="-336550" lvl="0" marL="457200" rtl="0" algn="l">
              <a:lnSpc>
                <a:spcPct val="150000"/>
              </a:lnSpc>
              <a:spcBef>
                <a:spcPts val="0"/>
              </a:spcBef>
              <a:spcAft>
                <a:spcPts val="0"/>
              </a:spcAft>
              <a:buClr>
                <a:srgbClr val="FFFFFF"/>
              </a:buClr>
              <a:buSzPts val="1700"/>
              <a:buFont typeface="Roboto"/>
              <a:buChar char="●"/>
            </a:pPr>
            <a:r>
              <a:rPr lang="en-GB" sz="1700">
                <a:solidFill>
                  <a:srgbClr val="FFFFFF"/>
                </a:solidFill>
                <a:latin typeface="Roboto"/>
                <a:ea typeface="Roboto"/>
                <a:cs typeface="Roboto"/>
                <a:sym typeface="Roboto"/>
              </a:rPr>
              <a:t>From texture classification (e.g., for remote sensing) to segmentation (e.g., in biomedical imaging), passing through image synthesis or pattern recognition</a:t>
            </a:r>
            <a:endParaRPr sz="1700">
              <a:solidFill>
                <a:srgbClr val="FFFFFF"/>
              </a:solidFill>
              <a:latin typeface="Roboto"/>
              <a:ea typeface="Roboto"/>
              <a:cs typeface="Roboto"/>
              <a:sym typeface="Roboto"/>
            </a:endParaRPr>
          </a:p>
          <a:p>
            <a:pPr indent="0" lvl="0" marL="457200" rtl="0" algn="l">
              <a:lnSpc>
                <a:spcPct val="150000"/>
              </a:lnSpc>
              <a:spcBef>
                <a:spcPts val="1600"/>
              </a:spcBef>
              <a:spcAft>
                <a:spcPts val="0"/>
              </a:spcAft>
              <a:buNone/>
            </a:pPr>
            <a:r>
              <a:rPr lang="en-GB" sz="1700">
                <a:solidFill>
                  <a:srgbClr val="FFFFFF"/>
                </a:solidFill>
                <a:latin typeface="Roboto"/>
                <a:ea typeface="Roboto"/>
                <a:cs typeface="Roboto"/>
                <a:sym typeface="Roboto"/>
              </a:rPr>
              <a:t> (e.g., for image inpainting). </a:t>
            </a:r>
            <a:endParaRPr sz="1700">
              <a:solidFill>
                <a:srgbClr val="FFFFFF"/>
              </a:solidFill>
              <a:latin typeface="Roboto"/>
              <a:ea typeface="Roboto"/>
              <a:cs typeface="Roboto"/>
              <a:sym typeface="Roboto"/>
            </a:endParaRPr>
          </a:p>
          <a:p>
            <a:pPr indent="-336550" lvl="0" marL="457200" rtl="0" algn="l">
              <a:lnSpc>
                <a:spcPct val="150000"/>
              </a:lnSpc>
              <a:spcBef>
                <a:spcPts val="1600"/>
              </a:spcBef>
              <a:spcAft>
                <a:spcPts val="0"/>
              </a:spcAft>
              <a:buClr>
                <a:srgbClr val="FFFFFF"/>
              </a:buClr>
              <a:buSzPts val="1700"/>
              <a:buFont typeface="Roboto"/>
              <a:buChar char="●"/>
            </a:pPr>
            <a:r>
              <a:rPr lang="en-GB" sz="1700">
                <a:solidFill>
                  <a:srgbClr val="FFFFFF"/>
                </a:solidFill>
                <a:latin typeface="Roboto"/>
                <a:ea typeface="Roboto"/>
                <a:cs typeface="Roboto"/>
                <a:sym typeface="Roboto"/>
              </a:rPr>
              <a:t>For each of these image processing procedures, first, it is necessary to extract—from raw images—meaningful features that describe the texture properties.</a:t>
            </a: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44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latin typeface="Arial"/>
                <a:ea typeface="Arial"/>
                <a:cs typeface="Arial"/>
                <a:sym typeface="Arial"/>
              </a:rPr>
              <a:t>Example</a:t>
            </a:r>
            <a:endParaRPr sz="1800">
              <a:solidFill>
                <a:srgbClr val="000000"/>
              </a:solidFill>
              <a:latin typeface="Arial"/>
              <a:ea typeface="Arial"/>
              <a:cs typeface="Arial"/>
              <a:sym typeface="Arial"/>
            </a:endParaRPr>
          </a:p>
        </p:txBody>
      </p:sp>
      <p:sp>
        <p:nvSpPr>
          <p:cNvPr id="105" name="Google Shape;105;p20"/>
          <p:cNvSpPr txBox="1"/>
          <p:nvPr>
            <p:ph idx="1" type="body"/>
          </p:nvPr>
        </p:nvSpPr>
        <p:spPr>
          <a:xfrm>
            <a:off x="311700" y="1045650"/>
            <a:ext cx="8520600" cy="3956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numpy </a:t>
            </a:r>
            <a:r>
              <a:rPr b="1" lang="en-GB" sz="1050">
                <a:solidFill>
                  <a:srgbClr val="C586C0"/>
                </a:solidFill>
                <a:latin typeface="Courier New"/>
                <a:ea typeface="Courier New"/>
                <a:cs typeface="Courier New"/>
                <a:sym typeface="Courier New"/>
              </a:rPr>
              <a:t>as</a:t>
            </a:r>
            <a:r>
              <a:rPr b="1" lang="en-GB" sz="1050">
                <a:solidFill>
                  <a:srgbClr val="D4D4D4"/>
                </a:solidFill>
                <a:latin typeface="Courier New"/>
                <a:ea typeface="Courier New"/>
                <a:cs typeface="Courier New"/>
                <a:sym typeface="Courier New"/>
              </a:rPr>
              <a:t> np</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C586C0"/>
                </a:solidFill>
                <a:latin typeface="Courier New"/>
                <a:ea typeface="Courier New"/>
                <a:cs typeface="Courier New"/>
                <a:sym typeface="Courier New"/>
              </a:rPr>
              <a:t>from</a:t>
            </a:r>
            <a:r>
              <a:rPr b="1" lang="en-GB" sz="1050">
                <a:solidFill>
                  <a:srgbClr val="D4D4D4"/>
                </a:solidFill>
                <a:latin typeface="Courier New"/>
                <a:ea typeface="Courier New"/>
                <a:cs typeface="Courier New"/>
                <a:sym typeface="Courier New"/>
              </a:rPr>
              <a:t>  skimage.feature </a:t>
            </a: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greycomatrix, greycoprops</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C586C0"/>
                </a:solidFill>
                <a:latin typeface="Courier New"/>
                <a:ea typeface="Courier New"/>
                <a:cs typeface="Courier New"/>
                <a:sym typeface="Courier New"/>
              </a:rPr>
              <a:t>from</a:t>
            </a:r>
            <a:r>
              <a:rPr b="1" lang="en-GB" sz="1050">
                <a:solidFill>
                  <a:srgbClr val="D4D4D4"/>
                </a:solidFill>
                <a:latin typeface="Courier New"/>
                <a:ea typeface="Courier New"/>
                <a:cs typeface="Courier New"/>
                <a:sym typeface="Courier New"/>
              </a:rPr>
              <a:t> skimage </a:t>
            </a: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io,color, img_as_ubyte</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569CD6"/>
                </a:solidFill>
                <a:latin typeface="Courier New"/>
                <a:ea typeface="Courier New"/>
                <a:cs typeface="Courier New"/>
                <a:sym typeface="Courier New"/>
              </a:rPr>
              <a:t>def</a:t>
            </a:r>
            <a:r>
              <a:rPr b="1" lang="en-GB" sz="1050">
                <a:solidFill>
                  <a:srgbClr val="D4D4D4"/>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contrast_feature</a:t>
            </a:r>
            <a:r>
              <a:rPr b="1" lang="en-GB" sz="1050">
                <a:solidFill>
                  <a:srgbClr val="D4D4D4"/>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x</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    contrast=greycoprops(x,</a:t>
            </a:r>
            <a:r>
              <a:rPr b="1" lang="en-GB" sz="1050">
                <a:solidFill>
                  <a:srgbClr val="CE9178"/>
                </a:solidFill>
                <a:latin typeface="Courier New"/>
                <a:ea typeface="Courier New"/>
                <a:cs typeface="Courier New"/>
                <a:sym typeface="Courier New"/>
              </a:rPr>
              <a:t>'contrast'</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return</a:t>
            </a:r>
            <a:r>
              <a:rPr b="1" lang="en-GB" sz="1050">
                <a:solidFill>
                  <a:srgbClr val="D4D4D4"/>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"Contrast ="</a:t>
            </a:r>
            <a:r>
              <a:rPr b="1" lang="en-GB" sz="1050">
                <a:solidFill>
                  <a:srgbClr val="D4D4D4"/>
                </a:solidFill>
                <a:latin typeface="Courier New"/>
                <a:ea typeface="Courier New"/>
                <a:cs typeface="Courier New"/>
                <a:sym typeface="Courier New"/>
              </a:rPr>
              <a:t>,contrast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6A9955"/>
                </a:solidFill>
                <a:latin typeface="Courier New"/>
                <a:ea typeface="Courier New"/>
                <a:cs typeface="Courier New"/>
                <a:sym typeface="Courier New"/>
              </a:rPr>
              <a:t># Load image=</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img=io.imread(</a:t>
            </a:r>
            <a:r>
              <a:rPr b="1" lang="en-GB" sz="1050">
                <a:solidFill>
                  <a:srgbClr val="CE9178"/>
                </a:solidFill>
                <a:latin typeface="Courier New"/>
                <a:ea typeface="Courier New"/>
                <a:cs typeface="Courier New"/>
                <a:sym typeface="Courier New"/>
              </a:rPr>
              <a:t>'C:/ProgramData/imgg.png'</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gray = color.rgb2gray(img)</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image = img_as_ubyte(gray)</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max_value = img.max()</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matrix_coocurrence = greycomatrix(image, [</a:t>
            </a:r>
            <a:r>
              <a:rPr b="1" lang="en-GB" sz="1050">
                <a:solidFill>
                  <a:srgbClr val="B5CEA8"/>
                </a:solidFill>
                <a:latin typeface="Courier New"/>
                <a:ea typeface="Courier New"/>
                <a:cs typeface="Courier New"/>
                <a:sym typeface="Courier New"/>
              </a:rPr>
              <a:t>1</a:t>
            </a:r>
            <a:r>
              <a:rPr b="1" lang="en-GB" sz="1050">
                <a:solidFill>
                  <a:srgbClr val="D4D4D4"/>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0</a:t>
            </a:r>
            <a:r>
              <a:rPr b="1" lang="en-GB" sz="1050">
                <a:solidFill>
                  <a:srgbClr val="D4D4D4"/>
                </a:solidFill>
                <a:latin typeface="Courier New"/>
                <a:ea typeface="Courier New"/>
                <a:cs typeface="Courier New"/>
                <a:sym typeface="Courier New"/>
              </a:rPr>
              <a:t>, np.pi/</a:t>
            </a:r>
            <a:r>
              <a:rPr b="1" lang="en-GB" sz="1050">
                <a:solidFill>
                  <a:srgbClr val="B5CEA8"/>
                </a:solidFill>
                <a:latin typeface="Courier New"/>
                <a:ea typeface="Courier New"/>
                <a:cs typeface="Courier New"/>
                <a:sym typeface="Courier New"/>
              </a:rPr>
              <a:t>4</a:t>
            </a:r>
            <a:r>
              <a:rPr b="1" lang="en-GB" sz="1050">
                <a:solidFill>
                  <a:srgbClr val="D4D4D4"/>
                </a:solidFill>
                <a:latin typeface="Courier New"/>
                <a:ea typeface="Courier New"/>
                <a:cs typeface="Courier New"/>
                <a:sym typeface="Courier New"/>
              </a:rPr>
              <a:t>, np.pi/</a:t>
            </a:r>
            <a:r>
              <a:rPr b="1" lang="en-GB" sz="1050">
                <a:solidFill>
                  <a:srgbClr val="B5CEA8"/>
                </a:solidFill>
                <a:latin typeface="Courier New"/>
                <a:ea typeface="Courier New"/>
                <a:cs typeface="Courier New"/>
                <a:sym typeface="Courier New"/>
              </a:rPr>
              <a:t>2</a:t>
            </a:r>
            <a:r>
              <a:rPr b="1" lang="en-GB"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levels</a:t>
            </a:r>
            <a:r>
              <a:rPr b="1" lang="en-GB" sz="1050">
                <a:solidFill>
                  <a:srgbClr val="D4D4D4"/>
                </a:solidFill>
                <a:latin typeface="Courier New"/>
                <a:ea typeface="Courier New"/>
                <a:cs typeface="Courier New"/>
                <a:sym typeface="Courier New"/>
              </a:rPr>
              <a:t>=max_value+</a:t>
            </a:r>
            <a:r>
              <a:rPr b="1" lang="en-GB" sz="1050">
                <a:solidFill>
                  <a:srgbClr val="B5CEA8"/>
                </a:solidFill>
                <a:latin typeface="Courier New"/>
                <a:ea typeface="Courier New"/>
                <a:cs typeface="Courier New"/>
                <a:sym typeface="Courier New"/>
              </a:rPr>
              <a:t>1</a:t>
            </a: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normed</a:t>
            </a:r>
            <a:r>
              <a:rPr b="1" lang="en-GB" sz="1050">
                <a:solidFill>
                  <a:srgbClr val="D4D4D4"/>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False</a:t>
            </a: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symmetric</a:t>
            </a:r>
            <a:r>
              <a:rPr b="1" lang="en-GB" sz="1050">
                <a:solidFill>
                  <a:srgbClr val="D4D4D4"/>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False</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n-GB" sz="1050">
                <a:solidFill>
                  <a:srgbClr val="DCDCAA"/>
                </a:solidFill>
                <a:latin typeface="Courier New"/>
                <a:ea typeface="Courier New"/>
                <a:cs typeface="Courier New"/>
                <a:sym typeface="Courier New"/>
              </a:rPr>
              <a:t>print</a:t>
            </a:r>
            <a:r>
              <a:rPr b="1" lang="en-GB" sz="1050">
                <a:solidFill>
                  <a:srgbClr val="D4D4D4"/>
                </a:solidFill>
                <a:latin typeface="Courier New"/>
                <a:ea typeface="Courier New"/>
                <a:cs typeface="Courier New"/>
                <a:sym typeface="Courier New"/>
              </a:rPr>
              <a:t>(contrast_feature(matrix_coocurrence))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Slab"/>
                <a:ea typeface="Roboto Slab"/>
                <a:cs typeface="Roboto Slab"/>
                <a:sym typeface="Roboto Slab"/>
              </a:rPr>
              <a:t>Introduction of twice wavelet transform</a:t>
            </a:r>
            <a:endParaRPr sz="3700">
              <a:solidFill>
                <a:srgbClr val="FFFFFF"/>
              </a:solidFill>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When we want to do analysis, de-noise, and compression of signals and images then wavelet transform become very popular for doing all this things.</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In this the image is actually decomposed into four sub-bands and critically sub-sampled by applying DWT.</a:t>
            </a:r>
            <a:endParaRPr>
              <a:solidFill>
                <a:srgbClr val="FFFFFF"/>
              </a:solidFill>
            </a:endParaRPr>
          </a:p>
        </p:txBody>
      </p:sp>
      <p:pic>
        <p:nvPicPr>
          <p:cNvPr id="112" name="Google Shape;112;p21"/>
          <p:cNvPicPr preferRelativeResize="0"/>
          <p:nvPr/>
        </p:nvPicPr>
        <p:blipFill rotWithShape="1">
          <a:blip r:embed="rId3">
            <a:alphaModFix/>
          </a:blip>
          <a:srcRect b="20356" l="16346" r="59455" t="0"/>
          <a:stretch/>
        </p:blipFill>
        <p:spPr>
          <a:xfrm>
            <a:off x="3984925" y="2571750"/>
            <a:ext cx="1727900" cy="171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