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84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936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26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1758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610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1050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321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5535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9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90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8860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293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69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43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5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44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40751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s://medium.com/@dilarauluturhan/javascript-api-application-programming-interface-ffd4cbb730d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22149" y="1471862"/>
            <a:ext cx="8001000" cy="1110917"/>
          </a:xfrm>
        </p:spPr>
        <p:txBody>
          <a:bodyPr>
            <a:normAutofit/>
          </a:bodyPr>
          <a:lstStyle/>
          <a:p>
            <a:r>
              <a:rPr lang="tr-TR" sz="6000" dirty="0" smtClean="0">
                <a:latin typeface="Times New Roman" panose="02020603050405020304" pitchFamily="18" charset="0"/>
                <a:cs typeface="Times New Roman" panose="02020603050405020304" pitchFamily="18" charset="0"/>
              </a:rPr>
              <a:t>http – </a:t>
            </a:r>
            <a:r>
              <a:rPr lang="tr-TR" sz="6000" dirty="0" err="1" smtClean="0">
                <a:latin typeface="Times New Roman" panose="02020603050405020304" pitchFamily="18" charset="0"/>
                <a:cs typeface="Times New Roman" panose="02020603050405020304" pitchFamily="18" charset="0"/>
              </a:rPr>
              <a:t>tcp</a:t>
            </a:r>
            <a:r>
              <a:rPr lang="tr-TR" sz="6000" dirty="0" smtClean="0">
                <a:latin typeface="Times New Roman" panose="02020603050405020304" pitchFamily="18" charset="0"/>
                <a:cs typeface="Times New Roman" panose="02020603050405020304" pitchFamily="18" charset="0"/>
              </a:rPr>
              <a:t>  NEDİR?</a:t>
            </a:r>
            <a:endParaRPr lang="tr-TR" sz="6000" dirty="0">
              <a:latin typeface="Times New Roman" panose="02020603050405020304" pitchFamily="18" charset="0"/>
              <a:cs typeface="Times New Roman" panose="02020603050405020304" pitchFamily="18" charset="0"/>
            </a:endParaRPr>
          </a:p>
        </p:txBody>
      </p:sp>
      <p:sp>
        <p:nvSpPr>
          <p:cNvPr id="5" name="Metin kutusu 4"/>
          <p:cNvSpPr txBox="1"/>
          <p:nvPr/>
        </p:nvSpPr>
        <p:spPr>
          <a:xfrm>
            <a:off x="684212" y="4331368"/>
            <a:ext cx="5454316" cy="1200329"/>
          </a:xfrm>
          <a:prstGeom prst="rect">
            <a:avLst/>
          </a:prstGeom>
          <a:noFill/>
        </p:spPr>
        <p:txBody>
          <a:bodyPr wrap="square" rtlCol="0">
            <a:spAutoFit/>
          </a:bodyPr>
          <a:lstStyle/>
          <a:p>
            <a:endParaRPr lang="tr-TR" sz="2400" dirty="0">
              <a:latin typeface="Times New Roman" panose="02020603050405020304" pitchFamily="18" charset="0"/>
              <a:cs typeface="Times New Roman" panose="02020603050405020304" pitchFamily="18" charset="0"/>
            </a:endParaRPr>
          </a:p>
          <a:p>
            <a:endParaRPr lang="tr-TR" sz="2400" dirty="0" smtClean="0">
              <a:latin typeface="Times New Roman" panose="02020603050405020304" pitchFamily="18" charset="0"/>
              <a:cs typeface="Times New Roman" panose="02020603050405020304" pitchFamily="18" charset="0"/>
            </a:endParaRPr>
          </a:p>
          <a:p>
            <a:r>
              <a:rPr lang="tr-TR" sz="2400" dirty="0" smtClean="0">
                <a:latin typeface="Times New Roman" panose="02020603050405020304" pitchFamily="18" charset="0"/>
                <a:cs typeface="Times New Roman" panose="02020603050405020304" pitchFamily="18" charset="0"/>
              </a:rPr>
              <a:t>- Gülşah Düzgün</a:t>
            </a:r>
            <a:endParaRPr lang="tr-TR" sz="2400"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498475" y="4346757"/>
            <a:ext cx="69058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tr-TR" altLang="tr-TR" sz="1800" b="0" i="0" u="none" strike="noStrike" cap="none" normalizeH="0" baseline="0" dirty="0" smtClean="0">
                <a:ln>
                  <a:noFill/>
                </a:ln>
                <a:solidFill>
                  <a:schemeClr val="tx1"/>
                </a:solidFill>
                <a:effectLst/>
                <a:latin typeface="Arial" panose="020B0604020202020204" pitchFamily="34" charset="0"/>
              </a:rPr>
              <a:t>  </a:t>
            </a:r>
            <a:r>
              <a:rPr kumimoji="0" lang="tr-TR" altLang="tr-TR" sz="3200" i="0" u="none" strike="noStrike" cap="none" normalizeH="0" baseline="0" dirty="0" smtClean="0">
                <a:ln>
                  <a:noFill/>
                </a:ln>
                <a:solidFill>
                  <a:srgbClr val="1F1F1F"/>
                </a:solidFill>
                <a:effectLst/>
                <a:latin typeface="Times New Roman" panose="02020603050405020304" pitchFamily="18" charset="0"/>
                <a:cs typeface="Times New Roman" panose="02020603050405020304" pitchFamily="18" charset="0"/>
              </a:rPr>
              <a:t> </a:t>
            </a:r>
            <a:r>
              <a:rPr lang="tr-TR" sz="3200" dirty="0">
                <a:latin typeface="Times New Roman" panose="02020603050405020304" pitchFamily="18" charset="0"/>
                <a:cs typeface="Times New Roman" panose="02020603050405020304" pitchFamily="18" charset="0"/>
              </a:rPr>
              <a:t>Advanced </a:t>
            </a:r>
            <a:r>
              <a:rPr lang="tr-TR" sz="3200" dirty="0" err="1">
                <a:latin typeface="Times New Roman" panose="02020603050405020304" pitchFamily="18" charset="0"/>
                <a:cs typeface="Times New Roman" panose="02020603050405020304" pitchFamily="18" charset="0"/>
              </a:rPr>
              <a:t>Fullstack</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Mastery</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Bootcamp</a:t>
            </a:r>
            <a:endParaRPr kumimoji="0" lang="tr-TR" altLang="tr-TR" sz="3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2" y="1684420"/>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6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HTTP Nedir?</a:t>
            </a:r>
            <a:endParaRPr lang="tr-TR" dirty="0"/>
          </a:p>
        </p:txBody>
      </p:sp>
      <p:sp>
        <p:nvSpPr>
          <p:cNvPr id="3" name="Metin Yer Tutucusu 2"/>
          <p:cNvSpPr>
            <a:spLocks noGrp="1"/>
          </p:cNvSpPr>
          <p:nvPr>
            <p:ph type="body" idx="1"/>
          </p:nvPr>
        </p:nvSpPr>
        <p:spPr>
          <a:xfrm>
            <a:off x="684211" y="2342147"/>
            <a:ext cx="10208377" cy="3652253"/>
          </a:xfrm>
        </p:spPr>
        <p:txBody>
          <a:bodyPr>
            <a:normAutofit/>
          </a:bodyPr>
          <a:lstStyle/>
          <a:p>
            <a:r>
              <a:rPr lang="tr-TR" sz="2400" b="1" i="1" dirty="0">
                <a:latin typeface="Times New Roman" panose="02020603050405020304" pitchFamily="18" charset="0"/>
                <a:cs typeface="Times New Roman" panose="02020603050405020304" pitchFamily="18" charset="0"/>
              </a:rPr>
              <a:t>HTTP, </a:t>
            </a:r>
            <a:r>
              <a:rPr lang="tr-TR" sz="2400" b="1" i="1" dirty="0" err="1">
                <a:latin typeface="Times New Roman" panose="02020603050405020304" pitchFamily="18" charset="0"/>
                <a:cs typeface="Times New Roman" panose="02020603050405020304" pitchFamily="18" charset="0"/>
              </a:rPr>
              <a:t>Hyper</a:t>
            </a:r>
            <a:r>
              <a:rPr lang="tr-TR" sz="2400" b="1" i="1" dirty="0">
                <a:latin typeface="Times New Roman" panose="02020603050405020304" pitchFamily="18" charset="0"/>
                <a:cs typeface="Times New Roman" panose="02020603050405020304" pitchFamily="18" charset="0"/>
              </a:rPr>
              <a:t> </a:t>
            </a:r>
            <a:r>
              <a:rPr lang="tr-TR" sz="2400" b="1" i="1" dirty="0" err="1">
                <a:latin typeface="Times New Roman" panose="02020603050405020304" pitchFamily="18" charset="0"/>
                <a:cs typeface="Times New Roman" panose="02020603050405020304" pitchFamily="18" charset="0"/>
              </a:rPr>
              <a:t>Text</a:t>
            </a:r>
            <a:r>
              <a:rPr lang="tr-TR" sz="2400" b="1" i="1" dirty="0">
                <a:latin typeface="Times New Roman" panose="02020603050405020304" pitchFamily="18" charset="0"/>
                <a:cs typeface="Times New Roman" panose="02020603050405020304" pitchFamily="18" charset="0"/>
              </a:rPr>
              <a:t> Transfer </a:t>
            </a:r>
            <a:r>
              <a:rPr lang="tr-TR" sz="2400" b="1" i="1" dirty="0" err="1">
                <a:latin typeface="Times New Roman" panose="02020603050405020304" pitchFamily="18" charset="0"/>
                <a:cs typeface="Times New Roman" panose="02020603050405020304" pitchFamily="18" charset="0"/>
              </a:rPr>
              <a:t>Protocol’ün</a:t>
            </a:r>
            <a:r>
              <a:rPr lang="tr-TR" sz="2400" b="1" i="1" dirty="0">
                <a:latin typeface="Times New Roman" panose="02020603050405020304" pitchFamily="18" charset="0"/>
                <a:cs typeface="Times New Roman" panose="02020603050405020304" pitchFamily="18" charset="0"/>
              </a:rPr>
              <a:t> kısaltmasıdır ve internet üzerinde bilgi iletmeyi sağlayan bir protokoldür. Bu protokol, bir web tarayıcısı ile bir web sunucusu arasındaki iletişimi sağlar. Daha açık bir ifadeyle istemci(</a:t>
            </a:r>
            <a:r>
              <a:rPr lang="tr-TR" sz="2400" b="1" i="1" dirty="0" err="1">
                <a:latin typeface="Times New Roman" panose="02020603050405020304" pitchFamily="18" charset="0"/>
                <a:cs typeface="Times New Roman" panose="02020603050405020304" pitchFamily="18" charset="0"/>
              </a:rPr>
              <a:t>client</a:t>
            </a:r>
            <a:r>
              <a:rPr lang="tr-TR" sz="2400" b="1" i="1" dirty="0">
                <a:latin typeface="Times New Roman" panose="02020603050405020304" pitchFamily="18" charset="0"/>
                <a:cs typeface="Times New Roman" panose="02020603050405020304" pitchFamily="18" charset="0"/>
              </a:rPr>
              <a:t>) ve sunucu(server) arasındaki veri transferini yönetir. Bu sayede tarayıcının web sitelerini görüntülemesini, dosyaları indirmesini veya dosya göndermesini sağlar.</a:t>
            </a:r>
            <a:endParaRPr lang="tr-TR" sz="2400" b="1" i="1" dirty="0"/>
          </a:p>
          <a:p>
            <a:endParaRPr lang="tr-TR" dirty="0"/>
          </a:p>
        </p:txBody>
      </p:sp>
    </p:spTree>
    <p:extLst>
      <p:ext uri="{BB962C8B-B14F-4D97-AF65-F5344CB8AC3E}">
        <p14:creationId xmlns:p14="http://schemas.microsoft.com/office/powerpoint/2010/main" val="292335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Yer Tutucusu 3"/>
          <p:cNvSpPr txBox="1">
            <a:spLocks/>
          </p:cNvSpPr>
          <p:nvPr/>
        </p:nvSpPr>
        <p:spPr>
          <a:xfrm>
            <a:off x="780465" y="1523999"/>
            <a:ext cx="10737766" cy="4862986"/>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tr-TR" sz="2400" dirty="0" smtClean="0">
                <a:latin typeface="Times New Roman" panose="02020603050405020304" pitchFamily="18" charset="0"/>
                <a:cs typeface="Times New Roman" panose="02020603050405020304" pitchFamily="18" charset="0"/>
              </a:rPr>
              <a:t>HTTP, tarayıcının web sunucularından HTML, CSS, </a:t>
            </a:r>
            <a:r>
              <a:rPr lang="tr-TR" sz="2400" dirty="0" err="1" smtClean="0">
                <a:latin typeface="Times New Roman" panose="02020603050405020304" pitchFamily="18" charset="0"/>
                <a:cs typeface="Times New Roman" panose="02020603050405020304" pitchFamily="18" charset="0"/>
              </a:rPr>
              <a:t>JavaScript</a:t>
            </a:r>
            <a:r>
              <a:rPr lang="tr-TR" sz="2400" dirty="0" smtClean="0">
                <a:latin typeface="Times New Roman" panose="02020603050405020304" pitchFamily="18" charset="0"/>
                <a:cs typeface="Times New Roman" panose="02020603050405020304" pitchFamily="18" charset="0"/>
              </a:rPr>
              <a:t> gibi dosyaları talep etmesini ve bu dosyaları alarak kullanıcının bilgisayarında görüntülemesini sağlar. Bu sayede kullanıcılar internet üzerinde gezinirken web sayfalarını görebilirler.</a:t>
            </a:r>
          </a:p>
          <a:p>
            <a:r>
              <a:rPr lang="tr-TR" sz="2400" dirty="0" smtClean="0">
                <a:latin typeface="Times New Roman" panose="02020603050405020304" pitchFamily="18" charset="0"/>
                <a:cs typeface="Times New Roman" panose="02020603050405020304" pitchFamily="18" charset="0"/>
              </a:rPr>
              <a:t>HTTP, dosya indirme ve yükleme işlemlerini de yönetir. Kullanıcılar, tarayıcı aracılığıyla HTTP protokolünü kullanarak dosya indirebilirler. Web sayfalarındaki form alanları aracılığıyla kullanıcılar HTTP protokolü sayesinde sunucuya bilgi gönderebilir. Form doldurma, çeşitli hizmetlere kayıt olma gibi işlemleri sağlar.</a:t>
            </a:r>
          </a:p>
          <a:p>
            <a:r>
              <a:rPr lang="tr-TR" sz="2400" dirty="0" smtClean="0">
                <a:latin typeface="Times New Roman" panose="02020603050405020304" pitchFamily="18" charset="0"/>
                <a:cs typeface="Times New Roman" panose="02020603050405020304" pitchFamily="18" charset="0"/>
              </a:rPr>
              <a:t>Web uygulamaları arasında veri paylaşımını sağlamak için kullanılan </a:t>
            </a:r>
            <a:r>
              <a:rPr lang="tr-TR" sz="2400" u="sng" dirty="0" err="1" smtClean="0">
                <a:latin typeface="Times New Roman" panose="02020603050405020304" pitchFamily="18" charset="0"/>
                <a:cs typeface="Times New Roman" panose="02020603050405020304" pitchFamily="18" charset="0"/>
                <a:hlinkClick r:id="rId2"/>
              </a:rPr>
              <a:t>API’lar</a:t>
            </a:r>
            <a:r>
              <a:rPr lang="tr-TR" sz="2400" u="sng" dirty="0" smtClean="0">
                <a:latin typeface="Times New Roman" panose="02020603050405020304" pitchFamily="18" charset="0"/>
                <a:cs typeface="Times New Roman" panose="02020603050405020304" pitchFamily="18" charset="0"/>
                <a:hlinkClick r:id="rId2"/>
              </a:rPr>
              <a:t> (Application Programming </a:t>
            </a:r>
            <a:r>
              <a:rPr lang="tr-TR" sz="2400" u="sng" dirty="0" err="1" smtClean="0">
                <a:latin typeface="Times New Roman" panose="02020603050405020304" pitchFamily="18" charset="0"/>
                <a:cs typeface="Times New Roman" panose="02020603050405020304" pitchFamily="18" charset="0"/>
                <a:hlinkClick r:id="rId2"/>
              </a:rPr>
              <a:t>Interface</a:t>
            </a:r>
            <a:r>
              <a:rPr lang="tr-TR" sz="2400" u="sng" dirty="0" smtClean="0">
                <a:latin typeface="Times New Roman" panose="02020603050405020304" pitchFamily="18" charset="0"/>
                <a:cs typeface="Times New Roman" panose="02020603050405020304" pitchFamily="18" charset="0"/>
                <a:hlinkClick r:id="rId2"/>
              </a:rPr>
              <a:t>)</a:t>
            </a:r>
            <a:r>
              <a:rPr lang="tr-TR" sz="2400" dirty="0" smtClean="0">
                <a:latin typeface="Times New Roman" panose="02020603050405020304" pitchFamily="18" charset="0"/>
                <a:cs typeface="Times New Roman" panose="02020603050405020304" pitchFamily="18" charset="0"/>
              </a:rPr>
              <a:t> HTTP protokolünü temel alır. Bu sayede farklı uygulamalar arasında veri alışverişi protokol üzerinden gerçekleşir.</a:t>
            </a:r>
          </a:p>
          <a:p>
            <a:endParaRPr lang="tr-TR" dirty="0"/>
          </a:p>
        </p:txBody>
      </p:sp>
      <p:sp>
        <p:nvSpPr>
          <p:cNvPr id="3" name="Metin kutusu 2"/>
          <p:cNvSpPr txBox="1"/>
          <p:nvPr/>
        </p:nvSpPr>
        <p:spPr>
          <a:xfrm>
            <a:off x="962527" y="657726"/>
            <a:ext cx="5342020" cy="584775"/>
          </a:xfrm>
          <a:prstGeom prst="rect">
            <a:avLst/>
          </a:prstGeom>
          <a:noFill/>
        </p:spPr>
        <p:txBody>
          <a:bodyPr wrap="square" rtlCol="0">
            <a:spAutoFit/>
          </a:bodyPr>
          <a:lstStyle/>
          <a:p>
            <a:r>
              <a:rPr lang="tr-TR" sz="3200" b="1" dirty="0">
                <a:latin typeface="Times New Roman" panose="02020603050405020304" pitchFamily="18" charset="0"/>
                <a:cs typeface="Times New Roman" panose="02020603050405020304" pitchFamily="18" charset="0"/>
              </a:rPr>
              <a:t>HTTP Ne İşe Yarar?</a:t>
            </a:r>
          </a:p>
        </p:txBody>
      </p:sp>
    </p:spTree>
    <p:extLst>
      <p:ext uri="{BB962C8B-B14F-4D97-AF65-F5344CB8AC3E}">
        <p14:creationId xmlns:p14="http://schemas.microsoft.com/office/powerpoint/2010/main" val="217623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4213" y="1429084"/>
            <a:ext cx="8534401" cy="560137"/>
          </a:xfrm>
        </p:spPr>
        <p:txBody>
          <a:bodyPr>
            <a:normAutofit fontScale="90000"/>
          </a:bodyPr>
          <a:lstStyle/>
          <a:p>
            <a:r>
              <a:rPr lang="tr-TR" b="1" dirty="0">
                <a:latin typeface="Times New Roman" panose="02020603050405020304" pitchFamily="18" charset="0"/>
                <a:cs typeface="Times New Roman" panose="02020603050405020304" pitchFamily="18" charset="0"/>
              </a:rPr>
              <a:t>HTTPS Nedir?</a:t>
            </a:r>
            <a:r>
              <a:rPr lang="tr-TR" b="1" dirty="0"/>
              <a:t/>
            </a:r>
            <a:br>
              <a:rPr lang="tr-TR" b="1" dirty="0"/>
            </a:br>
            <a:endParaRPr lang="tr-TR" dirty="0"/>
          </a:p>
        </p:txBody>
      </p:sp>
      <p:sp>
        <p:nvSpPr>
          <p:cNvPr id="3" name="Metin Yer Tutucusu 2"/>
          <p:cNvSpPr>
            <a:spLocks noGrp="1"/>
          </p:cNvSpPr>
          <p:nvPr>
            <p:ph type="body" idx="1"/>
          </p:nvPr>
        </p:nvSpPr>
        <p:spPr>
          <a:xfrm>
            <a:off x="684213" y="1732547"/>
            <a:ext cx="10144208" cy="4261853"/>
          </a:xfrm>
        </p:spPr>
        <p:txBody>
          <a:bodyPr>
            <a:normAutofit/>
          </a:bodyPr>
          <a:lstStyle/>
          <a:p>
            <a:r>
              <a:rPr lang="tr-TR" sz="2400" dirty="0">
                <a:latin typeface="Times New Roman" panose="02020603050405020304" pitchFamily="18" charset="0"/>
                <a:cs typeface="Times New Roman" panose="02020603050405020304" pitchFamily="18" charset="0"/>
              </a:rPr>
              <a:t>HTTPS (</a:t>
            </a:r>
            <a:r>
              <a:rPr lang="tr-TR" sz="2400" dirty="0" err="1">
                <a:latin typeface="Times New Roman" panose="02020603050405020304" pitchFamily="18" charset="0"/>
                <a:cs typeface="Times New Roman" panose="02020603050405020304" pitchFamily="18" charset="0"/>
              </a:rPr>
              <a:t>Hyper</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Text</a:t>
            </a:r>
            <a:r>
              <a:rPr lang="tr-TR" sz="2400" dirty="0">
                <a:latin typeface="Times New Roman" panose="02020603050405020304" pitchFamily="18" charset="0"/>
                <a:cs typeface="Times New Roman" panose="02020603050405020304" pitchFamily="18" charset="0"/>
              </a:rPr>
              <a:t> Transfer Protocol </a:t>
            </a:r>
            <a:r>
              <a:rPr lang="tr-TR" sz="2400" dirty="0" err="1">
                <a:latin typeface="Times New Roman" panose="02020603050405020304" pitchFamily="18" charset="0"/>
                <a:cs typeface="Times New Roman" panose="02020603050405020304" pitchFamily="18" charset="0"/>
              </a:rPr>
              <a:t>Secure</a:t>
            </a:r>
            <a:r>
              <a:rPr lang="tr-TR" sz="2400" dirty="0">
                <a:latin typeface="Times New Roman" panose="02020603050405020304" pitchFamily="18" charset="0"/>
                <a:cs typeface="Times New Roman" panose="02020603050405020304" pitchFamily="18" charset="0"/>
              </a:rPr>
              <a:t>), tarayıcı ile sunucu arasında güvenli şekilde veri iletmeyi sağlayan bir protokoldür. HTTPS, </a:t>
            </a:r>
            <a:r>
              <a:rPr lang="tr-TR" sz="2400" dirty="0" err="1">
                <a:latin typeface="Times New Roman" panose="02020603050405020304" pitchFamily="18" charset="0"/>
                <a:cs typeface="Times New Roman" panose="02020603050405020304" pitchFamily="18" charset="0"/>
              </a:rPr>
              <a:t>HTTP’nin</a:t>
            </a:r>
            <a:r>
              <a:rPr lang="tr-TR" sz="2400" dirty="0">
                <a:latin typeface="Times New Roman" panose="02020603050405020304" pitchFamily="18" charset="0"/>
                <a:cs typeface="Times New Roman" panose="02020603050405020304" pitchFamily="18" charset="0"/>
              </a:rPr>
              <a:t> güvenli versiyonudur ve verilerin şifrelenerek iletilmesini sağlar. Bu şifreleme sayesinde kullanıcıların web üzerinde iletilen verilere daha güvenli bir şekilde erişmelerini ve bu verilerin üçüncü taraflar tarafından anlaşılmasını zorlaştırır.</a:t>
            </a:r>
          </a:p>
          <a:p>
            <a:r>
              <a:rPr lang="tr-TR" sz="2400" dirty="0">
                <a:latin typeface="Times New Roman" panose="02020603050405020304" pitchFamily="18" charset="0"/>
                <a:cs typeface="Times New Roman" panose="02020603050405020304" pitchFamily="18" charset="0"/>
              </a:rPr>
              <a:t>HTTPS, genellikle SSL (</a:t>
            </a:r>
            <a:r>
              <a:rPr lang="tr-TR" sz="2400" dirty="0" err="1">
                <a:latin typeface="Times New Roman" panose="02020603050405020304" pitchFamily="18" charset="0"/>
                <a:cs typeface="Times New Roman" panose="02020603050405020304" pitchFamily="18" charset="0"/>
              </a:rPr>
              <a:t>Secure</a:t>
            </a:r>
            <a:r>
              <a:rPr lang="tr-TR" sz="2400" dirty="0">
                <a:latin typeface="Times New Roman" panose="02020603050405020304" pitchFamily="18" charset="0"/>
                <a:cs typeface="Times New Roman" panose="02020603050405020304" pitchFamily="18" charset="0"/>
              </a:rPr>
              <a:t> Sockets </a:t>
            </a:r>
            <a:r>
              <a:rPr lang="tr-TR" sz="2400" dirty="0" err="1">
                <a:latin typeface="Times New Roman" panose="02020603050405020304" pitchFamily="18" charset="0"/>
                <a:cs typeface="Times New Roman" panose="02020603050405020304" pitchFamily="18" charset="0"/>
              </a:rPr>
              <a:t>Layer</a:t>
            </a:r>
            <a:r>
              <a:rPr lang="tr-TR" sz="2400" dirty="0">
                <a:latin typeface="Times New Roman" panose="02020603050405020304" pitchFamily="18" charset="0"/>
                <a:cs typeface="Times New Roman" panose="02020603050405020304" pitchFamily="18" charset="0"/>
              </a:rPr>
              <a:t>) protokolünü kullanarak veri şifrelemesi yapar. Bu şifreleme sayesinde tarayıcı ile sunucu arasındaki iletişim sırasında gönderilen verilere zararlı kişilerin veya yazılımların erişmesi engellenmiş olur. HTTPS kullanımı e-ticaret siteleri, banka siteleri ve diğer güvenlik önlemi alınması gereken platformlar için önemlidir.</a:t>
            </a:r>
          </a:p>
          <a:p>
            <a:endParaRPr lang="tr-TR" dirty="0"/>
          </a:p>
        </p:txBody>
      </p:sp>
    </p:spTree>
    <p:extLst>
      <p:ext uri="{BB962C8B-B14F-4D97-AF65-F5344CB8AC3E}">
        <p14:creationId xmlns:p14="http://schemas.microsoft.com/office/powerpoint/2010/main" val="164930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4213" y="417096"/>
            <a:ext cx="10058400" cy="1255295"/>
          </a:xfrm>
        </p:spPr>
        <p:txBody>
          <a:bodyPr/>
          <a:lstStyle/>
          <a:p>
            <a:r>
              <a:rPr lang="tr-TR" b="1" dirty="0">
                <a:latin typeface="Times New Roman" panose="02020603050405020304" pitchFamily="18" charset="0"/>
                <a:cs typeface="Times New Roman" panose="02020603050405020304" pitchFamily="18" charset="0"/>
              </a:rPr>
              <a:t>HTTP Durum Kodları</a:t>
            </a:r>
            <a:r>
              <a:rPr lang="tr-TR" b="1" dirty="0"/>
              <a:t/>
            </a:r>
            <a:br>
              <a:rPr lang="tr-TR" b="1" dirty="0"/>
            </a:br>
            <a:endParaRPr lang="tr-TR" dirty="0"/>
          </a:p>
        </p:txBody>
      </p:sp>
      <p:sp>
        <p:nvSpPr>
          <p:cNvPr id="3" name="Metin Yer Tutucusu 2"/>
          <p:cNvSpPr>
            <a:spLocks noGrp="1"/>
          </p:cNvSpPr>
          <p:nvPr>
            <p:ph type="body" idx="1"/>
          </p:nvPr>
        </p:nvSpPr>
        <p:spPr>
          <a:xfrm>
            <a:off x="566320" y="80212"/>
            <a:ext cx="10176293" cy="3721768"/>
          </a:xfrm>
        </p:spPr>
        <p:txBody>
          <a:bodyPr>
            <a:normAutofit/>
          </a:bodyPr>
          <a:lstStyle/>
          <a:p>
            <a:r>
              <a:rPr lang="tr-TR" sz="2400" dirty="0">
                <a:latin typeface="Times New Roman" panose="02020603050405020304" pitchFamily="18" charset="0"/>
                <a:cs typeface="Times New Roman" panose="02020603050405020304" pitchFamily="18" charset="0"/>
              </a:rPr>
              <a:t>HTTP durum kodları, istemcinin gönderdiği bir isteğin sunucu tarafından nasıl sonuçlandığını belirten üç haneli sayısal kodlardır. Bu durum kodları, HTTP protokolü aracılığıyla gerçekleşen iletişimin sonucunu ifade eder. Her durum kodunun anlamı vardır. Bu kodlara ve anlamlarına bakalım:</a:t>
            </a:r>
          </a:p>
        </p:txBody>
      </p:sp>
      <p:pic>
        <p:nvPicPr>
          <p:cNvPr id="2050" name="Picture 2" descr="https://miro.medium.com/v2/resize:fit:875/1*QGECEi9cuEA-Pe01KRbN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20" y="3136231"/>
            <a:ext cx="857768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84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4213" y="685800"/>
            <a:ext cx="10058400" cy="1383632"/>
          </a:xfrm>
        </p:spPr>
        <p:txBody>
          <a:bodyPr/>
          <a:lstStyle/>
          <a:p>
            <a:r>
              <a:rPr lang="tr-TR" b="1" dirty="0">
                <a:latin typeface="Times New Roman" panose="02020603050405020304" pitchFamily="18" charset="0"/>
                <a:cs typeface="Times New Roman" panose="02020603050405020304" pitchFamily="18" charset="0"/>
              </a:rPr>
              <a:t>TCP Nedir?</a:t>
            </a:r>
            <a:r>
              <a:rPr lang="tr-TR" b="1" dirty="0"/>
              <a:t/>
            </a:r>
            <a:br>
              <a:rPr lang="tr-TR" b="1" dirty="0"/>
            </a:br>
            <a:endParaRPr lang="tr-TR" dirty="0"/>
          </a:p>
        </p:txBody>
      </p:sp>
      <p:sp>
        <p:nvSpPr>
          <p:cNvPr id="3" name="Metin Yer Tutucusu 2"/>
          <p:cNvSpPr>
            <a:spLocks noGrp="1"/>
          </p:cNvSpPr>
          <p:nvPr>
            <p:ph type="body" idx="1"/>
          </p:nvPr>
        </p:nvSpPr>
        <p:spPr>
          <a:xfrm>
            <a:off x="539832" y="1716505"/>
            <a:ext cx="11090693" cy="4523874"/>
          </a:xfrm>
        </p:spPr>
        <p:txBody>
          <a:bodyPr>
            <a:normAutofit/>
          </a:bodyPr>
          <a:lstStyle/>
          <a:p>
            <a:r>
              <a:rPr lang="tr-TR" sz="2800" dirty="0">
                <a:latin typeface="Times New Roman" panose="02020603050405020304" pitchFamily="18" charset="0"/>
                <a:cs typeface="Times New Roman" panose="02020603050405020304" pitchFamily="18" charset="0"/>
              </a:rPr>
              <a:t>A</a:t>
            </a:r>
            <a:r>
              <a:rPr lang="tr-TR" sz="2800" dirty="0" smtClean="0">
                <a:latin typeface="Times New Roman" panose="02020603050405020304" pitchFamily="18" charset="0"/>
                <a:cs typeface="Times New Roman" panose="02020603050405020304" pitchFamily="18" charset="0"/>
              </a:rPr>
              <a:t>çılımı </a:t>
            </a:r>
            <a:r>
              <a:rPr lang="tr-TR" sz="2800" dirty="0">
                <a:latin typeface="Times New Roman" panose="02020603050405020304" pitchFamily="18" charset="0"/>
                <a:cs typeface="Times New Roman" panose="02020603050405020304" pitchFamily="18" charset="0"/>
              </a:rPr>
              <a:t>“</a:t>
            </a:r>
            <a:r>
              <a:rPr lang="tr-TR" sz="2800" dirty="0" err="1">
                <a:latin typeface="Times New Roman" panose="02020603050405020304" pitchFamily="18" charset="0"/>
                <a:cs typeface="Times New Roman" panose="02020603050405020304" pitchFamily="18" charset="0"/>
              </a:rPr>
              <a:t>Transmission</a:t>
            </a:r>
            <a:r>
              <a:rPr lang="tr-TR" sz="2800" dirty="0">
                <a:latin typeface="Times New Roman" panose="02020603050405020304" pitchFamily="18" charset="0"/>
                <a:cs typeface="Times New Roman" panose="02020603050405020304" pitchFamily="18" charset="0"/>
              </a:rPr>
              <a:t> Control Protocol” olan TCP, cihazlar arasındaki veri transferinin herhangi bir veri kaybı olmadan yürütülmesini sağlar. TCP protokolü ile veri alışverişi yapılırken iki veya daha fazla cihaz arasında kimlik doğrulaması gerçekleşir. Veri, karşı tarafa birden fazla küçük paket halinde gönderilir ve kayıp yaşanmadan iletişim sağlanır.</a:t>
            </a:r>
          </a:p>
          <a:p>
            <a:r>
              <a:rPr lang="tr-TR" sz="2800" dirty="0">
                <a:latin typeface="Times New Roman" panose="02020603050405020304" pitchFamily="18" charset="0"/>
                <a:cs typeface="Times New Roman" panose="02020603050405020304" pitchFamily="18" charset="0"/>
              </a:rPr>
              <a:t>TCP protokolünün işleyişi üç farklı aşamadan oluşur. İlk aşamada; bir noktadan diğerine bağlantı isteği iletilir. İkinci aşamada ise, bağlantı onaylanır ve veri transferine başlanır. Üçüncü aşamada; veri transferinin tamamlandığı cihazlara iletilerek bağlantı sona erdirilir</a:t>
            </a:r>
            <a:r>
              <a:rPr lang="tr-TR" dirty="0"/>
              <a:t>. </a:t>
            </a:r>
          </a:p>
          <a:p>
            <a:endParaRPr lang="tr-TR" dirty="0"/>
          </a:p>
        </p:txBody>
      </p:sp>
    </p:spTree>
    <p:extLst>
      <p:ext uri="{BB962C8B-B14F-4D97-AF65-F5344CB8AC3E}">
        <p14:creationId xmlns:p14="http://schemas.microsoft.com/office/powerpoint/2010/main" val="917718043"/>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445</Words>
  <Application>Microsoft Office PowerPoint</Application>
  <PresentationFormat>Geniş ekran</PresentationFormat>
  <Paragraphs>19</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Century Gothic</vt:lpstr>
      <vt:lpstr>Times New Roman</vt:lpstr>
      <vt:lpstr>Wingdings 3</vt:lpstr>
      <vt:lpstr>Dilim</vt:lpstr>
      <vt:lpstr>http – tcp  NEDİR?</vt:lpstr>
      <vt:lpstr>HTTP Nedir?</vt:lpstr>
      <vt:lpstr>PowerPoint Sunusu</vt:lpstr>
      <vt:lpstr>HTTPS Nedir? </vt:lpstr>
      <vt:lpstr>HTTP Durum Kodları </vt:lpstr>
      <vt:lpstr>TCP Nedir?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 tcp  NEDİR?</dc:title>
  <dc:creator>Gülşah Düzgün</dc:creator>
  <cp:lastModifiedBy>Gülşah Düzgün</cp:lastModifiedBy>
  <cp:revision>9</cp:revision>
  <dcterms:created xsi:type="dcterms:W3CDTF">2024-07-05T15:26:52Z</dcterms:created>
  <dcterms:modified xsi:type="dcterms:W3CDTF">2024-07-06T05:57:30Z</dcterms:modified>
</cp:coreProperties>
</file>