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77" r:id="rId7"/>
    <p:sldId id="270" r:id="rId8"/>
    <p:sldId id="275" r:id="rId9"/>
    <p:sldId id="272" r:id="rId10"/>
    <p:sldId id="273" r:id="rId11"/>
    <p:sldId id="274" r:id="rId12"/>
    <p:sldId id="276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AD267-0F31-423F-A2C6-FD742FAAEE8A}" v="16" dt="2022-04-08T14:48:43.367"/>
    <p1510:client id="{404CB118-756D-47B7-8379-365BC8342D0C}" v="156" dt="2022-04-28T22:51:00.430"/>
    <p1510:client id="{752401DA-71DF-4E67-A23C-D221A16242B4}" v="40" dt="2022-05-24T08:26:32.065"/>
    <p1510:client id="{7C387011-FBE8-4456-91EE-4489D8811D2E}" v="27" dt="2022-05-24T07:49:25.828"/>
    <p1510:client id="{89E9135E-7672-42D6-8108-A3DFE4BFF0DB}" v="14" dt="2022-04-09T05:50:25.521"/>
    <p1510:client id="{AB1C46ED-649A-4CDE-B92C-83E29A6A4A8D}" v="582" dt="2022-04-28T22:10:00.107"/>
    <p1510:client id="{AEE4F86F-9B30-48C1-95EC-C40F06B699AC}" v="144" dt="2022-05-24T06:39:01.614"/>
    <p1510:client id="{DE52B631-308E-4345-9AAD-9C5DA6671B41}" v="332" dt="2022-04-08T19:01:24.189"/>
    <p1510:client id="{E22C8059-4B33-4050-8828-A07805CDA842}" v="25" dt="2022-04-28T20:18:14.115"/>
    <p1510:client id="{FA8A406A-8692-4C0A-AF68-26CCAB3555C8}" v="6" dt="2022-05-14T04:51:13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Multiple">
  <p:cSld name="BLANK_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103" name="Google Shape;103;p11"/>
            <p:cNvSpPr/>
            <p:nvPr/>
          </p:nvSpPr>
          <p:spPr>
            <a:xfrm>
              <a:off x="10778807" y="5635180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1269726" y="6007290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0354436" y="4562347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0136822" y="2660523"/>
              <a:ext cx="1463992" cy="1464055"/>
            </a:xfrm>
            <a:custGeom>
              <a:avLst/>
              <a:gdLst/>
              <a:ahLst/>
              <a:cxnLst/>
              <a:rect l="l" t="t" r="r" b="b"/>
              <a:pathLst>
                <a:path w="1463992" h="1464055" extrusionOk="0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690991" y="5697982"/>
              <a:ext cx="1464055" cy="1160017"/>
            </a:xfrm>
            <a:custGeom>
              <a:avLst/>
              <a:gdLst/>
              <a:ahLst/>
              <a:cxnLst/>
              <a:rect l="l" t="t" r="r" b="b"/>
              <a:pathLst>
                <a:path w="1464055" h="1160017" extrusionOk="0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690991" y="0"/>
              <a:ext cx="907160" cy="628141"/>
            </a:xfrm>
            <a:custGeom>
              <a:avLst/>
              <a:gdLst/>
              <a:ahLst/>
              <a:cxnLst/>
              <a:rect l="l" t="t" r="r" b="b"/>
              <a:pathLst>
                <a:path w="907160" h="628141" extrusionOk="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0993246" y="1977135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 extrusionOk="0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9723056" y="2038413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1317478" y="4575683"/>
              <a:ext cx="874521" cy="907097"/>
            </a:xfrm>
            <a:custGeom>
              <a:avLst/>
              <a:gdLst/>
              <a:ahLst/>
              <a:cxnLst/>
              <a:rect l="l" t="t" r="r" b="b"/>
              <a:pathLst>
                <a:path w="874521" h="907097" extrusionOk="0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894439" y="2176017"/>
              <a:ext cx="297560" cy="570293"/>
            </a:xfrm>
            <a:custGeom>
              <a:avLst/>
              <a:gdLst/>
              <a:ahLst/>
              <a:cxnLst/>
              <a:rect l="l" t="t" r="r" b="b"/>
              <a:pathLst>
                <a:path w="297560" h="570293" extrusionOk="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728263" y="955738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9051543" y="4234053"/>
              <a:ext cx="907098" cy="907097"/>
            </a:xfrm>
            <a:custGeom>
              <a:avLst/>
              <a:gdLst/>
              <a:ahLst/>
              <a:cxnLst/>
              <a:rect l="l" t="t" r="r" b="b"/>
              <a:pathLst>
                <a:path w="907098" h="907097" extrusionOk="0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139426" y="0"/>
              <a:ext cx="2052573" cy="2052573"/>
            </a:xfrm>
            <a:custGeom>
              <a:avLst/>
              <a:gdLst/>
              <a:ahLst/>
              <a:cxnLst/>
              <a:rect l="l" t="t" r="r" b="b"/>
              <a:pathLst>
                <a:path w="2052573" h="2052573" extrusionOk="0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1839575" y="3815651"/>
              <a:ext cx="352425" cy="372745"/>
            </a:xfrm>
            <a:custGeom>
              <a:avLst/>
              <a:gdLst/>
              <a:ahLst/>
              <a:cxnLst/>
              <a:rect l="l" t="t" r="r" b="b"/>
              <a:pathLst>
                <a:path w="352425" h="372745" extrusionOk="0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8979661" y="1889632"/>
              <a:ext cx="372681" cy="372681"/>
            </a:xfrm>
            <a:custGeom>
              <a:avLst/>
              <a:gdLst/>
              <a:ahLst/>
              <a:cxnLst/>
              <a:rect l="l" t="t" r="r" b="b"/>
              <a:pathLst>
                <a:path w="372681" h="372681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690991" y="2678810"/>
              <a:ext cx="907160" cy="907097"/>
            </a:xfrm>
            <a:custGeom>
              <a:avLst/>
              <a:gdLst/>
              <a:ahLst/>
              <a:cxnLst/>
              <a:rect l="l" t="t" r="r" b="b"/>
              <a:pathLst>
                <a:path w="907160" h="907097" extrusionOk="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690991" y="962215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Subtle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_1_1">
    <p:bg>
      <p:bgPr>
        <a:solidFill>
          <a:schemeClr val="accen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000000">
              <a:alpha val="72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14" name="Google Shape;14;p3"/>
            <p:cNvSpPr/>
            <p:nvPr/>
          </p:nvSpPr>
          <p:spPr>
            <a:xfrm>
              <a:off x="10778807" y="5635180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11269726" y="6007290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10354436" y="4562347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0136822" y="2660523"/>
              <a:ext cx="1463992" cy="1464055"/>
            </a:xfrm>
            <a:custGeom>
              <a:avLst/>
              <a:gdLst/>
              <a:ahLst/>
              <a:cxnLst/>
              <a:rect l="l" t="t" r="r" b="b"/>
              <a:pathLst>
                <a:path w="1463992" h="1464055" extrusionOk="0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8690991" y="5697982"/>
              <a:ext cx="1464055" cy="1160017"/>
            </a:xfrm>
            <a:custGeom>
              <a:avLst/>
              <a:gdLst/>
              <a:ahLst/>
              <a:cxnLst/>
              <a:rect l="l" t="t" r="r" b="b"/>
              <a:pathLst>
                <a:path w="1464055" h="1160017" extrusionOk="0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690991" y="0"/>
              <a:ext cx="907160" cy="628141"/>
            </a:xfrm>
            <a:custGeom>
              <a:avLst/>
              <a:gdLst/>
              <a:ahLst/>
              <a:cxnLst/>
              <a:rect l="l" t="t" r="r" b="b"/>
              <a:pathLst>
                <a:path w="907160" h="628141" extrusionOk="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993246" y="1977135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 extrusionOk="0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723056" y="2038413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317478" y="4575683"/>
              <a:ext cx="874521" cy="907097"/>
            </a:xfrm>
            <a:custGeom>
              <a:avLst/>
              <a:gdLst/>
              <a:ahLst/>
              <a:cxnLst/>
              <a:rect l="l" t="t" r="r" b="b"/>
              <a:pathLst>
                <a:path w="874521" h="907097" extrusionOk="0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894439" y="2176017"/>
              <a:ext cx="297560" cy="570293"/>
            </a:xfrm>
            <a:custGeom>
              <a:avLst/>
              <a:gdLst/>
              <a:ahLst/>
              <a:cxnLst/>
              <a:rect l="l" t="t" r="r" b="b"/>
              <a:pathLst>
                <a:path w="297560" h="570293" extrusionOk="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728263" y="955738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051543" y="4234053"/>
              <a:ext cx="907098" cy="907097"/>
            </a:xfrm>
            <a:custGeom>
              <a:avLst/>
              <a:gdLst/>
              <a:ahLst/>
              <a:cxnLst/>
              <a:rect l="l" t="t" r="r" b="b"/>
              <a:pathLst>
                <a:path w="907098" h="907097" extrusionOk="0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139426" y="0"/>
              <a:ext cx="2052573" cy="2052573"/>
            </a:xfrm>
            <a:custGeom>
              <a:avLst/>
              <a:gdLst/>
              <a:ahLst/>
              <a:cxnLst/>
              <a:rect l="l" t="t" r="r" b="b"/>
              <a:pathLst>
                <a:path w="2052573" h="2052573" extrusionOk="0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839575" y="3815651"/>
              <a:ext cx="352425" cy="372745"/>
            </a:xfrm>
            <a:custGeom>
              <a:avLst/>
              <a:gdLst/>
              <a:ahLst/>
              <a:cxnLst/>
              <a:rect l="l" t="t" r="r" b="b"/>
              <a:pathLst>
                <a:path w="352425" h="372745" extrusionOk="0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979661" y="1889632"/>
              <a:ext cx="372681" cy="372681"/>
            </a:xfrm>
            <a:custGeom>
              <a:avLst/>
              <a:gdLst/>
              <a:ahLst/>
              <a:cxnLst/>
              <a:rect l="l" t="t" r="r" b="b"/>
              <a:pathLst>
                <a:path w="372681" h="372681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690991" y="2678810"/>
              <a:ext cx="907160" cy="907097"/>
            </a:xfrm>
            <a:custGeom>
              <a:avLst/>
              <a:gdLst/>
              <a:ahLst/>
              <a:cxnLst/>
              <a:rect l="l" t="t" r="r" b="b"/>
              <a:pathLst>
                <a:path w="907160" h="907097" extrusionOk="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90991" y="962215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ctrTitle"/>
          </p:nvPr>
        </p:nvSpPr>
        <p:spPr>
          <a:xfrm>
            <a:off x="855300" y="1669463"/>
            <a:ext cx="7433400" cy="13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855300" y="3166240"/>
            <a:ext cx="7433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35" name="Google Shape;35;p4"/>
            <p:cNvSpPr/>
            <p:nvPr/>
          </p:nvSpPr>
          <p:spPr>
            <a:xfrm>
              <a:off x="10778807" y="5635180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1269726" y="6007290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0354436" y="4562347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0136822" y="2660523"/>
              <a:ext cx="1463992" cy="1464055"/>
            </a:xfrm>
            <a:custGeom>
              <a:avLst/>
              <a:gdLst/>
              <a:ahLst/>
              <a:cxnLst/>
              <a:rect l="l" t="t" r="r" b="b"/>
              <a:pathLst>
                <a:path w="1463992" h="1464055" extrusionOk="0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690991" y="5697982"/>
              <a:ext cx="1464055" cy="1160017"/>
            </a:xfrm>
            <a:custGeom>
              <a:avLst/>
              <a:gdLst/>
              <a:ahLst/>
              <a:cxnLst/>
              <a:rect l="l" t="t" r="r" b="b"/>
              <a:pathLst>
                <a:path w="1464055" h="1160017" extrusionOk="0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690991" y="0"/>
              <a:ext cx="907160" cy="628141"/>
            </a:xfrm>
            <a:custGeom>
              <a:avLst/>
              <a:gdLst/>
              <a:ahLst/>
              <a:cxnLst/>
              <a:rect l="l" t="t" r="r" b="b"/>
              <a:pathLst>
                <a:path w="907160" h="628141" extrusionOk="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0993246" y="1977135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 extrusionOk="0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9723056" y="2038413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1317478" y="4575683"/>
              <a:ext cx="874521" cy="907097"/>
            </a:xfrm>
            <a:custGeom>
              <a:avLst/>
              <a:gdLst/>
              <a:ahLst/>
              <a:cxnLst/>
              <a:rect l="l" t="t" r="r" b="b"/>
              <a:pathLst>
                <a:path w="874521" h="907097" extrusionOk="0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1894439" y="2176017"/>
              <a:ext cx="297560" cy="570293"/>
            </a:xfrm>
            <a:custGeom>
              <a:avLst/>
              <a:gdLst/>
              <a:ahLst/>
              <a:cxnLst/>
              <a:rect l="l" t="t" r="r" b="b"/>
              <a:pathLst>
                <a:path w="297560" h="570293" extrusionOk="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9728263" y="955738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9051543" y="4234053"/>
              <a:ext cx="907098" cy="907097"/>
            </a:xfrm>
            <a:custGeom>
              <a:avLst/>
              <a:gdLst/>
              <a:ahLst/>
              <a:cxnLst/>
              <a:rect l="l" t="t" r="r" b="b"/>
              <a:pathLst>
                <a:path w="907098" h="907097" extrusionOk="0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0139426" y="0"/>
              <a:ext cx="2052573" cy="2052573"/>
            </a:xfrm>
            <a:custGeom>
              <a:avLst/>
              <a:gdLst/>
              <a:ahLst/>
              <a:cxnLst/>
              <a:rect l="l" t="t" r="r" b="b"/>
              <a:pathLst>
                <a:path w="2052573" h="2052573" extrusionOk="0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1839575" y="3815651"/>
              <a:ext cx="352425" cy="372745"/>
            </a:xfrm>
            <a:custGeom>
              <a:avLst/>
              <a:gdLst/>
              <a:ahLst/>
              <a:cxnLst/>
              <a:rect l="l" t="t" r="r" b="b"/>
              <a:pathLst>
                <a:path w="352425" h="372745" extrusionOk="0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979661" y="1889632"/>
              <a:ext cx="372681" cy="372681"/>
            </a:xfrm>
            <a:custGeom>
              <a:avLst/>
              <a:gdLst/>
              <a:ahLst/>
              <a:cxnLst/>
              <a:rect l="l" t="t" r="r" b="b"/>
              <a:pathLst>
                <a:path w="372681" h="372681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90991" y="2678810"/>
              <a:ext cx="907160" cy="907097"/>
            </a:xfrm>
            <a:custGeom>
              <a:avLst/>
              <a:gdLst/>
              <a:ahLst/>
              <a:cxnLst/>
              <a:rect l="l" t="t" r="r" b="b"/>
              <a:pathLst>
                <a:path w="907160" h="907097" extrusionOk="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690991" y="962215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855300" y="1093650"/>
            <a:ext cx="6476100" cy="30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0850" rtl="0">
              <a:spcBef>
                <a:spcPts val="0"/>
              </a:spcBef>
              <a:spcAft>
                <a:spcPts val="0"/>
              </a:spcAft>
              <a:buSzPts val="3500"/>
              <a:buChar char="➔"/>
              <a:defRPr sz="3500"/>
            </a:lvl1pPr>
            <a:lvl2pPr marL="914400" lvl="1" indent="-450850" rtl="0">
              <a:spcBef>
                <a:spcPts val="800"/>
              </a:spcBef>
              <a:spcAft>
                <a:spcPts val="0"/>
              </a:spcAft>
              <a:buSzPts val="3500"/>
              <a:buChar char="⇾"/>
              <a:defRPr sz="3500"/>
            </a:lvl2pPr>
            <a:lvl3pPr marL="1371600" lvl="2" indent="-450850" rtl="0">
              <a:spcBef>
                <a:spcPts val="800"/>
              </a:spcBef>
              <a:spcAft>
                <a:spcPts val="0"/>
              </a:spcAft>
              <a:buSzPts val="3500"/>
              <a:buChar char="■"/>
              <a:defRPr sz="3500"/>
            </a:lvl3pPr>
            <a:lvl4pPr marL="1828800" lvl="3" indent="-450850" rtl="0">
              <a:spcBef>
                <a:spcPts val="800"/>
              </a:spcBef>
              <a:spcAft>
                <a:spcPts val="0"/>
              </a:spcAft>
              <a:buSzPts val="3500"/>
              <a:buChar char="●"/>
              <a:defRPr sz="3500"/>
            </a:lvl4pPr>
            <a:lvl5pPr marL="2286000" lvl="4" indent="-450850" rtl="0">
              <a:spcBef>
                <a:spcPts val="800"/>
              </a:spcBef>
              <a:spcAft>
                <a:spcPts val="0"/>
              </a:spcAft>
              <a:buSzPts val="3500"/>
              <a:buChar char="○"/>
              <a:defRPr sz="3500"/>
            </a:lvl5pPr>
            <a:lvl6pPr marL="2743200" lvl="5" indent="-450850" rtl="0">
              <a:spcBef>
                <a:spcPts val="800"/>
              </a:spcBef>
              <a:spcAft>
                <a:spcPts val="0"/>
              </a:spcAft>
              <a:buSzPts val="3500"/>
              <a:buChar char="■"/>
              <a:defRPr sz="3500"/>
            </a:lvl6pPr>
            <a:lvl7pPr marL="3200400" lvl="6" indent="-450850" rtl="0">
              <a:spcBef>
                <a:spcPts val="800"/>
              </a:spcBef>
              <a:spcAft>
                <a:spcPts val="0"/>
              </a:spcAft>
              <a:buSzPts val="3500"/>
              <a:buChar char="●"/>
              <a:defRPr sz="3500"/>
            </a:lvl7pPr>
            <a:lvl8pPr marL="3657600" lvl="7" indent="-450850" rtl="0">
              <a:spcBef>
                <a:spcPts val="800"/>
              </a:spcBef>
              <a:spcAft>
                <a:spcPts val="0"/>
              </a:spcAft>
              <a:buSzPts val="3500"/>
              <a:buChar char="○"/>
              <a:defRPr sz="3500"/>
            </a:lvl8pPr>
            <a:lvl9pPr marL="4114800" lvl="8" indent="-450850" rtl="0">
              <a:spcBef>
                <a:spcPts val="800"/>
              </a:spcBef>
              <a:spcAft>
                <a:spcPts val="800"/>
              </a:spcAft>
              <a:buSzPts val="3500"/>
              <a:buChar char="■"/>
              <a:defRPr sz="3500"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324225" y="855550"/>
            <a:ext cx="654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Spartan"/>
                <a:ea typeface="Spartan"/>
                <a:cs typeface="Spartan"/>
                <a:sym typeface="Spartan"/>
              </a:rPr>
              <a:t>“</a:t>
            </a:r>
            <a:endParaRPr sz="96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➔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855275" y="1755975"/>
            <a:ext cx="28593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⇾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115843" y="1755975"/>
            <a:ext cx="28593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⇾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855300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3414199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973097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79" name="Google Shape;79;p9"/>
            <p:cNvSpPr/>
            <p:nvPr/>
          </p:nvSpPr>
          <p:spPr>
            <a:xfrm>
              <a:off x="10778807" y="5635180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269726" y="6007290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354436" y="4562347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136822" y="2660523"/>
              <a:ext cx="1463992" cy="1464055"/>
            </a:xfrm>
            <a:custGeom>
              <a:avLst/>
              <a:gdLst/>
              <a:ahLst/>
              <a:cxnLst/>
              <a:rect l="l" t="t" r="r" b="b"/>
              <a:pathLst>
                <a:path w="1463992" h="1464055" extrusionOk="0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8690991" y="5697982"/>
              <a:ext cx="1464055" cy="1160017"/>
            </a:xfrm>
            <a:custGeom>
              <a:avLst/>
              <a:gdLst/>
              <a:ahLst/>
              <a:cxnLst/>
              <a:rect l="l" t="t" r="r" b="b"/>
              <a:pathLst>
                <a:path w="1464055" h="1160017" extrusionOk="0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8690991" y="0"/>
              <a:ext cx="907160" cy="628141"/>
            </a:xfrm>
            <a:custGeom>
              <a:avLst/>
              <a:gdLst/>
              <a:ahLst/>
              <a:cxnLst/>
              <a:rect l="l" t="t" r="r" b="b"/>
              <a:pathLst>
                <a:path w="907160" h="628141" extrusionOk="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0993246" y="1977135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 extrusionOk="0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9723056" y="2038413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1317478" y="4575683"/>
              <a:ext cx="874521" cy="907097"/>
            </a:xfrm>
            <a:custGeom>
              <a:avLst/>
              <a:gdLst/>
              <a:ahLst/>
              <a:cxnLst/>
              <a:rect l="l" t="t" r="r" b="b"/>
              <a:pathLst>
                <a:path w="874521" h="907097" extrusionOk="0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11894439" y="2176017"/>
              <a:ext cx="297560" cy="570293"/>
            </a:xfrm>
            <a:custGeom>
              <a:avLst/>
              <a:gdLst/>
              <a:ahLst/>
              <a:cxnLst/>
              <a:rect l="l" t="t" r="r" b="b"/>
              <a:pathLst>
                <a:path w="297560" h="570293" extrusionOk="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9728263" y="955738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9051543" y="4234053"/>
              <a:ext cx="907098" cy="907097"/>
            </a:xfrm>
            <a:custGeom>
              <a:avLst/>
              <a:gdLst/>
              <a:ahLst/>
              <a:cxnLst/>
              <a:rect l="l" t="t" r="r" b="b"/>
              <a:pathLst>
                <a:path w="907098" h="907097" extrusionOk="0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0139426" y="0"/>
              <a:ext cx="2052573" cy="2052573"/>
            </a:xfrm>
            <a:custGeom>
              <a:avLst/>
              <a:gdLst/>
              <a:ahLst/>
              <a:cxnLst/>
              <a:rect l="l" t="t" r="r" b="b"/>
              <a:pathLst>
                <a:path w="2052573" h="2052573" extrusionOk="0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1839575" y="3815651"/>
              <a:ext cx="352425" cy="372745"/>
            </a:xfrm>
            <a:custGeom>
              <a:avLst/>
              <a:gdLst/>
              <a:ahLst/>
              <a:cxnLst/>
              <a:rect l="l" t="t" r="r" b="b"/>
              <a:pathLst>
                <a:path w="352425" h="372745" extrusionOk="0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79661" y="1889632"/>
              <a:ext cx="372681" cy="372681"/>
            </a:xfrm>
            <a:custGeom>
              <a:avLst/>
              <a:gdLst/>
              <a:ahLst/>
              <a:cxnLst/>
              <a:rect l="l" t="t" r="r" b="b"/>
              <a:pathLst>
                <a:path w="372681" h="372681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690991" y="2678810"/>
              <a:ext cx="907160" cy="907097"/>
            </a:xfrm>
            <a:custGeom>
              <a:avLst/>
              <a:gdLst/>
              <a:ahLst/>
              <a:cxnLst/>
              <a:rect l="l" t="t" r="r" b="b"/>
              <a:pathLst>
                <a:path w="907160" h="907097" extrusionOk="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8690991" y="962215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➔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⇾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_lookup?title=Facial%20age%20estimation%20using%20BSIF%20and%20LBP&amp;author=S.%20E.%20Bekhouche&amp;author=A.%20Ouafi&amp;author=A.%20Taleb-Ahmed&amp;author=A.%20Hadid&amp;author=&amp;author=A.%20Benlamoudi&amp;publication_year=2014" TargetMode="External"/><Relationship Id="rId2" Type="http://schemas.openxmlformats.org/officeDocument/2006/relationships/hyperlink" Target="https://arxiv.org/abs/1601.01876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cholar.google.com/scholar_lookup?title=Age%20estimation%20based%20on%20AAM%20and%202D-DCT%20features%20of%20facial%20images&amp;author=A.%20G%C3%BCnay%20&amp;author=V.%20Vasif&amp;publication_year=2015" TargetMode="External"/><Relationship Id="rId4" Type="http://schemas.openxmlformats.org/officeDocument/2006/relationships/hyperlink" Target="https://doi.org/10.14569/ijacsa.2015.06021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4907-2C54-50F7-44E4-80B4969B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244" y="1232366"/>
            <a:ext cx="7433399" cy="11598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/>
              </a:rPr>
              <a:t/>
            </a: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</a:rPr>
              <a:t>GENDER AND AGE </a:t>
            </a:r>
            <a:r>
              <a:rPr lang="en-US" sz="2800" dirty="0" smtClean="0">
                <a:latin typeface="Times New Roman"/>
              </a:rPr>
              <a:t>DETECTION USING DEEP LEARNING</a:t>
            </a:r>
            <a:endParaRPr lang="en-US" sz="2800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CA59E-C0E5-46E9-69BF-B5AF93DA0631}"/>
              </a:ext>
            </a:extLst>
          </p:cNvPr>
          <p:cNvSpPr txBox="1"/>
          <p:nvPr/>
        </p:nvSpPr>
        <p:spPr>
          <a:xfrm>
            <a:off x="850390" y="3114191"/>
            <a:ext cx="274319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</a:rPr>
              <a:t>GULSHIR ANSARI (MU18BTCSE016</a:t>
            </a:r>
            <a:r>
              <a:rPr lang="en-US" dirty="0" smtClean="0">
                <a:latin typeface="Times New Roman"/>
              </a:rPr>
              <a:t>)</a:t>
            </a:r>
          </a:p>
          <a:p>
            <a:endParaRPr lang="en-US" dirty="0">
              <a:latin typeface="Times New Roman"/>
            </a:endParaRPr>
          </a:p>
          <a:p>
            <a:r>
              <a:rPr lang="en-US" dirty="0">
                <a:latin typeface="Times New Roman"/>
              </a:rPr>
              <a:t>SHAMSHER ALAM (MU18BTCSE011)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F1817-1AF6-0FAA-FB35-53DF6833BF75}"/>
              </a:ext>
            </a:extLst>
          </p:cNvPr>
          <p:cNvSpPr txBox="1"/>
          <p:nvPr/>
        </p:nvSpPr>
        <p:spPr>
          <a:xfrm>
            <a:off x="6563631" y="3565524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</a:rPr>
              <a:t>GUIDED BY</a:t>
            </a:r>
            <a:endParaRPr lang="en-US" dirty="0"/>
          </a:p>
          <a:p>
            <a:pPr algn="ctr"/>
            <a:r>
              <a:rPr lang="en-US" dirty="0">
                <a:latin typeface="Times New Roman"/>
              </a:rPr>
              <a:t>MR SATISH </a:t>
            </a:r>
            <a:r>
              <a:rPr lang="en-US" dirty="0" smtClean="0">
                <a:latin typeface="Times New Roman"/>
              </a:rPr>
              <a:t>KUMAR DUBEY</a:t>
            </a:r>
            <a:r>
              <a:rPr lang="en-US" dirty="0">
                <a:latin typeface="Times New Roman"/>
              </a:rPr>
              <a:t>.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ASSOCIATE PROF</a:t>
            </a:r>
            <a:endParaRPr lang="en-US" dirty="0"/>
          </a:p>
          <a:p>
            <a:pPr algn="ctr"/>
            <a:endParaRPr lang="en-US" dirty="0">
              <a:latin typeface="Times New Roman"/>
            </a:endParaRPr>
          </a:p>
        </p:txBody>
      </p:sp>
      <p:pic>
        <p:nvPicPr>
          <p:cNvPr id="8" name="Google Shape;135;p15" descr="Logo&#10;&#10;Description automatically generated">
            <a:extLst>
              <a:ext uri="{FF2B5EF4-FFF2-40B4-BE49-F238E27FC236}">
                <a16:creationId xmlns:a16="http://schemas.microsoft.com/office/drawing/2014/main" id="{2B8690A7-2447-2001-3BC4-30FF92F8E7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44253" y="117563"/>
            <a:ext cx="1403383" cy="13877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C05FE-0EE0-61AF-D634-7A1C6BB7ACE7}"/>
              </a:ext>
            </a:extLst>
          </p:cNvPr>
          <p:cNvSpPr txBox="1"/>
          <p:nvPr/>
        </p:nvSpPr>
        <p:spPr>
          <a:xfrm>
            <a:off x="2719" y="4352471"/>
            <a:ext cx="38136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</a:rPr>
              <a:t>DEPARTMENT OF COMPUTER SCIENCE &amp; ENGINEERING</a:t>
            </a:r>
            <a:endParaRPr lang="en-US" dirty="0"/>
          </a:p>
          <a:p>
            <a:pPr algn="ctr"/>
            <a:r>
              <a:rPr lang="en-US" dirty="0">
                <a:latin typeface="Times New Roman"/>
              </a:rPr>
              <a:t>8TH SEMESTER</a:t>
            </a:r>
          </a:p>
        </p:txBody>
      </p:sp>
    </p:spTree>
    <p:extLst>
      <p:ext uri="{BB962C8B-B14F-4D97-AF65-F5344CB8AC3E}">
        <p14:creationId xmlns:p14="http://schemas.microsoft.com/office/powerpoint/2010/main" val="35839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AADE-B242-CA77-1ED1-9EEB5733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4" y="628624"/>
            <a:ext cx="6249396" cy="740026"/>
          </a:xfrm>
        </p:spPr>
        <p:txBody>
          <a:bodyPr/>
          <a:lstStyle/>
          <a:p>
            <a:r>
              <a:rPr lang="en-US" sz="2800" b="1" dirty="0"/>
              <a:t>2</a:t>
            </a:r>
            <a:r>
              <a:rPr lang="en-US" sz="2400" b="1" dirty="0"/>
              <a:t>.</a:t>
            </a:r>
            <a:r>
              <a:rPr lang="en-US" sz="2800" b="1" dirty="0"/>
              <a:t>CONVOLUTIONAL NEURAL 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b="1" dirty="0"/>
              <a:t>NETWORKS(CNN)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1C87-8C5C-5CCA-75CC-0404BF928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Convolutional Neural Network is a deep neural network (DNN) widely used for the purposes of frame recognition and processing and NI.P. Also known as a </a:t>
            </a:r>
            <a:r>
              <a:rPr lang="en-US" dirty="0" err="1"/>
              <a:t>ConvNet</a:t>
            </a:r>
            <a:r>
              <a:rPr lang="en-US" dirty="0"/>
              <a:t>, a CNN has input and output layers, and multiple hidden layers, many of which are convolutional. In a way, CNNs are regularized multilayer </a:t>
            </a:r>
            <a:r>
              <a:rPr lang="en-US" dirty="0" err="1"/>
              <a:t>perceptrons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F834-5EB3-D0E4-2F97-CFC33B2CA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37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4C9D-414F-34C5-0DF7-3685F9D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3. TENSORFLOW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0D7F-AAE8-0661-2DB4-AAD809545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TensorFlow is an end-to-end open source platform for machine learning. TensorFlow is a rich system for managing all aspects of a machine learning system. TensorFlow allows developers to create dataflow graphs-structures that describe how data moves through a graph, or a series of processing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7EB5B-CC0C-275A-365D-7B3DAC55A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64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1C2-754E-FB37-BFBF-06029BD3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>
                <a:latin typeface="Gill Sans MT"/>
              </a:rPr>
              <a:t>SOFTWARE AND HARDWARE REQUIREMENT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ED203-2D31-C7C3-E271-24DC860E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454055"/>
            <a:ext cx="6260179" cy="3397494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IN" dirty="0"/>
              <a:t>Software:</a:t>
            </a:r>
            <a:endParaRPr lang="en-US" dirty="0"/>
          </a:p>
          <a:p>
            <a:pPr marL="12573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Ø"/>
            </a:pPr>
            <a:r>
              <a:rPr lang="en-IN" dirty="0"/>
              <a:t>Operating system : Window 10 etc.</a:t>
            </a: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IN" dirty="0"/>
              <a:t>Hardware:</a:t>
            </a:r>
            <a:endParaRPr lang="en-US" dirty="0"/>
          </a:p>
          <a:p>
            <a:pPr marL="12573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Ø"/>
            </a:pPr>
            <a:r>
              <a:rPr lang="en-IN" dirty="0"/>
              <a:t>4 GB / 8 GB Ram</a:t>
            </a:r>
            <a:endParaRPr lang="en-US" dirty="0"/>
          </a:p>
          <a:p>
            <a:pPr marL="12573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Ø"/>
            </a:pPr>
            <a:r>
              <a:rPr lang="en-IN" dirty="0"/>
              <a:t>Camera</a:t>
            </a:r>
            <a:endParaRPr lang="en-US" dirty="0"/>
          </a:p>
          <a:p>
            <a:pPr marL="12573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Ø"/>
            </a:pPr>
            <a:r>
              <a:rPr lang="en-IN" dirty="0"/>
              <a:t>Processor  Intel  CORE i3 And Above</a:t>
            </a:r>
            <a:endParaRPr lang="en-US" dirty="0"/>
          </a:p>
          <a:p>
            <a:pPr marL="12573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Ø"/>
            </a:pPr>
            <a:r>
              <a:rPr lang="en-IN" dirty="0"/>
              <a:t>Graphics Card 2GB </a:t>
            </a:r>
            <a:endParaRPr lang="en-US" dirty="0"/>
          </a:p>
          <a:p>
            <a:pPr marL="1257300" lvl="1" indent="-342900">
              <a:lnSpc>
                <a:spcPct val="120000"/>
              </a:lnSpc>
              <a:spcBef>
                <a:spcPts val="500"/>
              </a:spcBef>
              <a:buFont typeface="Wingdings"/>
              <a:buChar char="Ø"/>
            </a:pPr>
            <a:r>
              <a:rPr lang="en-IN" dirty="0"/>
              <a:t>Monitoring screen</a:t>
            </a: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endParaRPr lang="en-IN" dirty="0"/>
          </a:p>
          <a:p>
            <a:pPr>
              <a:lnSpc>
                <a:spcPct val="114999"/>
              </a:lnSpc>
              <a:buFont typeface="Wingdings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8418F-F7CE-19ED-64F7-DA8178F76D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12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550500" y="3324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</a:rPr>
              <a:t>Scope for Future Work</a:t>
            </a:r>
            <a:endParaRPr dirty="0">
              <a:latin typeface="Times New Roman"/>
            </a:endParaRPr>
          </a:p>
        </p:txBody>
      </p:sp>
      <p:sp>
        <p:nvSpPr>
          <p:cNvPr id="274" name="Google Shape;274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13</a:t>
            </a:fld>
            <a:endParaRPr dirty="0"/>
          </a:p>
        </p:txBody>
      </p:sp>
      <p:sp>
        <p:nvSpPr>
          <p:cNvPr id="275" name="Google Shape;275;p30"/>
          <p:cNvSpPr txBox="1"/>
          <p:nvPr/>
        </p:nvSpPr>
        <p:spPr>
          <a:xfrm>
            <a:off x="408950" y="1019625"/>
            <a:ext cx="8151385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 algn="just">
              <a:buSzPts val="1700"/>
              <a:buFont typeface="Wingdings"/>
              <a:buChar char="Ø"/>
            </a:pPr>
            <a:r>
              <a:rPr lang="en" sz="1700" dirty="0">
                <a:ea typeface="Montserrat Light"/>
                <a:sym typeface="Montserrat Light"/>
              </a:rPr>
              <a:t>For future works, we will consider a deeper CNN architecture and a more robust image processing algorithm for exact age estimation. Also, the apparent age estimation of human’s face will be interesting research to investigate in the future.</a:t>
            </a:r>
            <a:endParaRPr lang="en-US" sz="1700" dirty="0">
              <a:ea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1D3B-CFFD-C193-1F3D-04D8C25E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55" y="158279"/>
            <a:ext cx="6120000" cy="502800"/>
          </a:xfrm>
        </p:spPr>
        <p:txBody>
          <a:bodyPr/>
          <a:lstStyle/>
          <a:p>
            <a:r>
              <a:rPr lang="en-US" sz="2800" dirty="0">
                <a:latin typeface="Times New Roman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6A378-83D5-1EF6-ABC5-591DFDB4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211" y="749051"/>
            <a:ext cx="8224571" cy="4101471"/>
          </a:xfrm>
        </p:spPr>
        <p:txBody>
          <a:bodyPr/>
          <a:lstStyle/>
          <a:p>
            <a:pPr algn="just">
              <a:lnSpc>
                <a:spcPct val="114999"/>
              </a:lnSpc>
              <a:buFont typeface="Wingdings"/>
              <a:buChar char="Ø"/>
            </a:pPr>
            <a:r>
              <a:rPr lang="en-US" sz="1600" b="1" dirty="0"/>
              <a:t>A. </a:t>
            </a:r>
            <a:r>
              <a:rPr lang="en-US" sz="1600" b="1" dirty="0" err="1"/>
              <a:t>Krizhevsky</a:t>
            </a:r>
            <a:r>
              <a:rPr lang="en-US" sz="1600" b="1" dirty="0"/>
              <a:t>, I. </a:t>
            </a:r>
            <a:r>
              <a:rPr lang="en-US" sz="1600" b="1" dirty="0" err="1"/>
              <a:t>Sutskever</a:t>
            </a:r>
            <a:r>
              <a:rPr lang="en-US" sz="1600" b="1" dirty="0"/>
              <a:t>, and G. E. Hinton, “</a:t>
            </a:r>
            <a:r>
              <a:rPr lang="en-US" sz="1600" b="1" dirty="0" err="1"/>
              <a:t>Imagenet</a:t>
            </a:r>
            <a:r>
              <a:rPr lang="en-US" sz="1600" b="1" dirty="0"/>
              <a:t> classification with deep convolutional neural networks,” in Advances in neural information processing systems, 2012, pp. 1097–1105.</a:t>
            </a:r>
            <a:endParaRPr lang="en-US" b="1" dirty="0"/>
          </a:p>
          <a:p>
            <a:pPr algn="just">
              <a:lnSpc>
                <a:spcPct val="114999"/>
              </a:lnSpc>
              <a:buFont typeface="Wingdings"/>
              <a:buChar char="Ø"/>
            </a:pPr>
            <a:endParaRPr lang="en-US" sz="1600" b="1" dirty="0"/>
          </a:p>
          <a:p>
            <a:pPr algn="just">
              <a:lnSpc>
                <a:spcPct val="114999"/>
              </a:lnSpc>
              <a:buFont typeface="Wingdings"/>
              <a:buChar char="Ø"/>
            </a:pPr>
            <a:r>
              <a:rPr lang="en-US" sz="1600" b="1" dirty="0"/>
              <a:t>O. M. Parkhi, A. </a:t>
            </a:r>
            <a:r>
              <a:rPr lang="en-US" sz="1600" b="1" dirty="0" err="1"/>
              <a:t>Vedaldi</a:t>
            </a:r>
            <a:r>
              <a:rPr lang="en-US" sz="1600" b="1" dirty="0"/>
              <a:t>, and A. Zisserman, “Deep face recognition,” 2015.</a:t>
            </a:r>
            <a:endParaRPr lang="en-US" b="1" dirty="0"/>
          </a:p>
          <a:p>
            <a:pPr algn="just">
              <a:lnSpc>
                <a:spcPct val="114999"/>
              </a:lnSpc>
              <a:buFont typeface="Wingdings"/>
              <a:buChar char="Ø"/>
            </a:pPr>
            <a:endParaRPr lang="en-US" sz="1600" b="1" dirty="0"/>
          </a:p>
          <a:p>
            <a:pPr algn="just">
              <a:lnSpc>
                <a:spcPct val="114999"/>
              </a:lnSpc>
              <a:buFont typeface="Wingdings"/>
              <a:buChar char="Ø"/>
            </a:pPr>
            <a:r>
              <a:rPr lang="en-US" sz="1600" b="1" dirty="0"/>
              <a:t>S. E. Bekhouche, A. Ouafi, A. Taleb-Ahmed, A. Hadid, and A. </a:t>
            </a:r>
            <a:r>
              <a:rPr lang="en-US" sz="1600" b="1" err="1"/>
              <a:t>Benlamoudi</a:t>
            </a:r>
            <a:r>
              <a:rPr lang="en-US" sz="1600" b="1" dirty="0"/>
              <a:t>, “Facial age estimation using BSIF and LBP,” 2014, </a:t>
            </a:r>
            <a:r>
              <a:rPr lang="en-US" sz="1600" b="1" dirty="0">
                <a:hlinkClick r:id="rId2"/>
              </a:rPr>
              <a:t>https://arxiv.org/abs/1601.01876</a:t>
            </a:r>
            <a:r>
              <a:rPr lang="en-US" sz="1600" b="1" dirty="0"/>
              <a:t>.View at: </a:t>
            </a:r>
            <a:r>
              <a:rPr lang="en-US" sz="1600" b="1" u="sng" dirty="0">
                <a:hlinkClick r:id="rId3"/>
              </a:rPr>
              <a:t>Google Scholar</a:t>
            </a:r>
            <a:endParaRPr lang="en-US" b="1"/>
          </a:p>
          <a:p>
            <a:pPr algn="just">
              <a:lnSpc>
                <a:spcPct val="114999"/>
              </a:lnSpc>
              <a:buFont typeface="Wingdings"/>
              <a:buChar char="Ø"/>
            </a:pPr>
            <a:endParaRPr lang="en-US" sz="1600" b="1" dirty="0">
              <a:latin typeface="Times New Roman"/>
            </a:endParaRPr>
          </a:p>
          <a:p>
            <a:pPr algn="just">
              <a:lnSpc>
                <a:spcPct val="114999"/>
              </a:lnSpc>
              <a:buFont typeface="Wingdings"/>
              <a:buChar char="Ø"/>
            </a:pPr>
            <a:r>
              <a:rPr lang="en-US" sz="1600" b="1" dirty="0"/>
              <a:t>A. Günay and V. </a:t>
            </a:r>
            <a:r>
              <a:rPr lang="en-US" sz="1600" b="1" err="1"/>
              <a:t>Vasif</a:t>
            </a:r>
            <a:r>
              <a:rPr lang="en-US" sz="1600" b="1" dirty="0"/>
              <a:t>, “Age estimation based on AAM and 2D-DCT features of facial images,” </a:t>
            </a:r>
            <a:r>
              <a:rPr lang="en-US" sz="1600" b="1" i="1" dirty="0"/>
              <a:t>International Journal of Advanced Computer Science and Applications</a:t>
            </a:r>
            <a:r>
              <a:rPr lang="en-US" sz="1600" b="1" dirty="0"/>
              <a:t>, vol. 6, no. 2, pp. 113–119, 2015.View at: </a:t>
            </a:r>
            <a:r>
              <a:rPr lang="en-US" sz="1600" b="1" dirty="0">
                <a:hlinkClick r:id="rId4"/>
              </a:rPr>
              <a:t>Publisher Site</a:t>
            </a:r>
            <a:r>
              <a:rPr lang="en-US" sz="1600" b="1" dirty="0"/>
              <a:t> | </a:t>
            </a:r>
            <a:r>
              <a:rPr lang="en-US" sz="1600" b="1" dirty="0">
                <a:hlinkClick r:id="rId5"/>
              </a:rPr>
              <a:t>Google Scholar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  <a:p>
            <a:pPr algn="just">
              <a:lnSpc>
                <a:spcPct val="114999"/>
              </a:lnSpc>
              <a:buFont typeface="Wingdings"/>
              <a:buChar char="Ø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14999"/>
              </a:lnSpc>
              <a:buFont typeface="Wingdings"/>
              <a:buChar char="Ø"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0590-CCF2-14C3-3355-9A8F76A59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23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15</a:t>
            </a:fld>
            <a:endParaRPr dirty="0"/>
          </a:p>
        </p:txBody>
      </p:sp>
      <p:sp>
        <p:nvSpPr>
          <p:cNvPr id="281" name="Google Shape;281;p31"/>
          <p:cNvSpPr txBox="1"/>
          <p:nvPr/>
        </p:nvSpPr>
        <p:spPr>
          <a:xfrm>
            <a:off x="955700" y="1781625"/>
            <a:ext cx="61518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6300" b="1" dirty="0">
                <a:latin typeface="Caveat"/>
                <a:ea typeface="Caveat"/>
                <a:cs typeface="Caveat"/>
                <a:sym typeface="Caveat"/>
              </a:rPr>
              <a:t>  </a:t>
            </a:r>
            <a:r>
              <a:rPr lang="en" sz="6300" b="1" dirty="0">
                <a:latin typeface="Times New Roman"/>
                <a:ea typeface="Caveat"/>
                <a:cs typeface="Caveat"/>
                <a:sym typeface="Caveat"/>
              </a:rPr>
              <a:t>  </a:t>
            </a:r>
            <a:r>
              <a:rPr lang="en" sz="6300" b="1" dirty="0">
                <a:solidFill>
                  <a:srgbClr val="6D9EEB"/>
                </a:solidFill>
                <a:latin typeface="Times New Roman"/>
                <a:ea typeface="Caveat"/>
                <a:cs typeface="Caveat"/>
                <a:sym typeface="Caveat"/>
              </a:rPr>
              <a:t>THANK YOU</a:t>
            </a:r>
            <a:endParaRPr lang="en-US" sz="6300" b="1">
              <a:solidFill>
                <a:srgbClr val="6D9EEB"/>
              </a:solidFill>
              <a:latin typeface="Segoe UI"/>
              <a:ea typeface="Caveat"/>
              <a:cs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E113-2096-0B0A-35C0-C7258EDC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203636"/>
            <a:ext cx="6120000" cy="502800"/>
          </a:xfrm>
        </p:spPr>
        <p:txBody>
          <a:bodyPr/>
          <a:lstStyle/>
          <a:p>
            <a:r>
              <a:rPr lang="en-US" dirty="0">
                <a:latin typeface="Times New Roman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A616E-ECA9-7A57-EECF-9DE009FC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300" y="839766"/>
            <a:ext cx="6076868" cy="403369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Times New Roman"/>
              </a:rPr>
              <a:t>AIM OF THE PROJECT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>
                <a:latin typeface="Times New Roman"/>
              </a:rPr>
              <a:t>INTRODUCTION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PROJECT METHODOLOGY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FLOW </a:t>
            </a:r>
            <a:r>
              <a:rPr lang="en-US" dirty="0">
                <a:latin typeface="Times New Roman"/>
                <a:cs typeface="Times New Roman"/>
              </a:rPr>
              <a:t>CHART</a:t>
            </a:r>
            <a:endParaRPr lang="en-US" dirty="0">
              <a:latin typeface="Times New Roman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 smtClean="0">
                <a:latin typeface="Times New Roman"/>
              </a:rPr>
              <a:t>FEATURE</a:t>
            </a:r>
            <a:endParaRPr lang="en-US" dirty="0">
              <a:latin typeface="Times New Roman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>
                <a:latin typeface="Times New Roman"/>
              </a:rPr>
              <a:t>TECHNOLOGIES USED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>
                <a:latin typeface="Times New Roman"/>
              </a:rPr>
              <a:t>SOFTWARE/HARDWARE REQIRED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>
                <a:latin typeface="Times New Roman"/>
              </a:rPr>
              <a:t>FUTURE SCOPE OF OUR PROJECT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>
                <a:latin typeface="Times New Roman"/>
              </a:rPr>
              <a:t>REFRENCES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EDD4-62AE-297A-6133-C8237325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014" y="131064"/>
            <a:ext cx="6120000" cy="502800"/>
          </a:xfrm>
        </p:spPr>
        <p:txBody>
          <a:bodyPr/>
          <a:lstStyle/>
          <a:p>
            <a:r>
              <a:rPr lang="en-US" sz="2800" dirty="0"/>
              <a:t>AIM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A5563-C609-E07B-6B0F-56282E35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785337"/>
            <a:ext cx="7634928" cy="293125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/>
              <a:buChar char="Ø"/>
            </a:pPr>
            <a:r>
              <a:rPr lang="en-US" sz="1600" b="1" dirty="0"/>
              <a:t>To build a gender and age detector that can approximately guess the gender and age of the person (face) in a picture using </a:t>
            </a:r>
            <a:r>
              <a:rPr lang="en-US" sz="1600" b="1" dirty="0">
                <a:highlight>
                  <a:srgbClr val="00FF00"/>
                </a:highlight>
              </a:rPr>
              <a:t>Deep Learning</a:t>
            </a:r>
            <a:r>
              <a:rPr lang="en-US" sz="1600" b="1" dirty="0"/>
              <a:t> on the Audience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05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95086" y="167350"/>
            <a:ext cx="4622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 INTRODUCTION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2"/>
          </p:nvPr>
        </p:nvSpPr>
        <p:spPr>
          <a:xfrm>
            <a:off x="4115847" y="1755975"/>
            <a:ext cx="2859300" cy="234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2"/>
          </p:nvPr>
        </p:nvSpPr>
        <p:spPr>
          <a:xfrm>
            <a:off x="855300" y="4249625"/>
            <a:ext cx="7433400" cy="55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</a:t>
            </a:fld>
            <a:endParaRPr dirty="0"/>
          </a:p>
        </p:txBody>
      </p:sp>
      <p:sp>
        <p:nvSpPr>
          <p:cNvPr id="147" name="Google Shape;147;p16"/>
          <p:cNvSpPr txBox="1"/>
          <p:nvPr/>
        </p:nvSpPr>
        <p:spPr>
          <a:xfrm>
            <a:off x="410950" y="742248"/>
            <a:ext cx="78852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" sz="1800" dirty="0"/>
              <a:t>Age and gender, two of the key facial attributes, play a very foundational role in social interactions, making age and gender estimation from a single face frame is an important task in intelligent applications, such as access control, human-computer interaction, law enforcement, marketing intelligence and visual surveillance, etc.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" sz="1800" dirty="0"/>
              <a:t>In this project, a frame is taken as input and the algorithm will determine the age and gender of person(s) in the frame. We divide the age into 8 ranges</a:t>
            </a:r>
            <a:r>
              <a:rPr lang="en" sz="1800" dirty="0" smtClean="0"/>
              <a:t>[(</a:t>
            </a:r>
            <a:r>
              <a:rPr lang="en" sz="1800" dirty="0"/>
              <a:t>0-2), (4-6), (8-12), (15-20), (23-27), (28-32), (36-40), (44-52)] and the output age will fall into one of them. While, the gender will be either male or female.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550500" y="332450"/>
            <a:ext cx="7625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2800" dirty="0"/>
              <a:t>Methods for Age and Gender detection</a:t>
            </a:r>
            <a:endParaRPr lang="en-US" sz="2800"/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5</a:t>
            </a:fld>
            <a:endParaRPr dirty="0"/>
          </a:p>
        </p:txBody>
      </p:sp>
      <p:sp>
        <p:nvSpPr>
          <p:cNvPr id="245" name="Google Shape;245;p26"/>
          <p:cNvSpPr txBox="1"/>
          <p:nvPr/>
        </p:nvSpPr>
        <p:spPr>
          <a:xfrm>
            <a:off x="501600" y="1048500"/>
            <a:ext cx="67635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 algn="just">
              <a:buSzPts val="1600"/>
              <a:buFont typeface="Wingdings"/>
              <a:buChar char="Ø"/>
            </a:pPr>
            <a:r>
              <a:rPr lang="en" sz="1600" dirty="0">
                <a:ea typeface="Montserrat Light"/>
                <a:sym typeface="Montserrat Light"/>
              </a:rPr>
              <a:t>In this project we implemented a method using OpenCV to detect the Gender and Age of a person using their image. You can also live detect your Gender and Age using Web camera by running this code using Python IDLE.</a:t>
            </a:r>
            <a:endParaRPr lang="en" sz="1600" dirty="0">
              <a:latin typeface="Montserrat Light"/>
              <a:ea typeface="Montserrat Light"/>
              <a:cs typeface="Montserrat Light"/>
            </a:endParaRPr>
          </a:p>
          <a:p>
            <a:pPr marL="742950" lvl="0" indent="-285750" algn="just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endParaRPr sz="1600">
              <a:latin typeface="Montserrat Light"/>
              <a:ea typeface="Montserrat Light"/>
              <a:cs typeface="Montserrat Light"/>
            </a:endParaRPr>
          </a:p>
          <a:p>
            <a:pPr algn="just"/>
            <a:r>
              <a:rPr lang="en" sz="1600" dirty="0">
                <a:latin typeface="Montserrat Light"/>
                <a:ea typeface="Montserrat Light"/>
                <a:cs typeface="Montserrat Light"/>
                <a:sym typeface="Montserrat Light"/>
              </a:rPr>
              <a:t>   </a:t>
            </a:r>
            <a:r>
              <a:rPr lang="en" b="1" dirty="0">
                <a:sym typeface="Montserrat Light"/>
              </a:rPr>
              <a:t>Objectives :-</a:t>
            </a:r>
            <a:endParaRPr lang="en" sz="1600" dirty="0">
              <a:latin typeface="Montserrat Light"/>
              <a:ea typeface="Montserrat Light"/>
              <a:cs typeface="Montserrat Light"/>
            </a:endParaRPr>
          </a:p>
          <a:p>
            <a:pPr marL="285750" indent="-285750" algn="just">
              <a:buFont typeface="Wingdings"/>
              <a:buChar char="Ø"/>
            </a:pPr>
            <a:r>
              <a:rPr lang="en" sz="1600" dirty="0">
                <a:ea typeface="Montserrat Light"/>
                <a:sym typeface="Montserrat Light"/>
              </a:rPr>
              <a:t>Detect faces</a:t>
            </a:r>
            <a:endParaRPr dirty="0"/>
          </a:p>
          <a:p>
            <a:pPr marL="285750" indent="-285750" algn="just">
              <a:buFont typeface="Wingdings"/>
              <a:buChar char="Ø"/>
            </a:pPr>
            <a:r>
              <a:rPr lang="en" sz="1600" dirty="0">
                <a:ea typeface="Montserrat Light"/>
                <a:sym typeface="Montserrat Light"/>
              </a:rPr>
              <a:t>Classify into Male/Female</a:t>
            </a:r>
            <a:endParaRPr dirty="0"/>
          </a:p>
          <a:p>
            <a:pPr marL="285750" indent="-285750" algn="just">
              <a:buFont typeface="Wingdings"/>
              <a:buChar char="Ø"/>
            </a:pPr>
            <a:r>
              <a:rPr lang="en" sz="1600" dirty="0">
                <a:sym typeface="Montserrat Light"/>
              </a:rPr>
              <a:t>Classify into one of the 8 age ranges</a:t>
            </a:r>
            <a:endParaRPr dirty="0"/>
          </a:p>
          <a:p>
            <a:pPr marL="285750" indent="-285750" algn="just">
              <a:buFont typeface="Wingdings"/>
              <a:buChar char="Ø"/>
            </a:pPr>
            <a:r>
              <a:rPr lang="en" sz="1600" dirty="0">
                <a:sym typeface="Montserrat Light"/>
              </a:rPr>
              <a:t>Put the results on the image and display it</a:t>
            </a:r>
            <a:endParaRPr dirty="0"/>
          </a:p>
          <a:p>
            <a:pPr marL="285750" indent="-285750" algn="just">
              <a:buFont typeface="Wingdings"/>
              <a:buChar char="Ø"/>
            </a:pPr>
            <a:endParaRPr lang="en" sz="1600" dirty="0">
              <a:latin typeface="Montserrat Light"/>
              <a:ea typeface="Montserrat Light"/>
              <a:cs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6" y="1597659"/>
            <a:ext cx="7787918" cy="33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287ED-C548-8DDA-8A41-39EBB2680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F97E9E-BE60-5918-8264-3B673BD20290}"/>
              </a:ext>
            </a:extLst>
          </p:cNvPr>
          <p:cNvSpPr/>
          <p:nvPr/>
        </p:nvSpPr>
        <p:spPr>
          <a:xfrm>
            <a:off x="3392338" y="400051"/>
            <a:ext cx="1498839" cy="6685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/>
                <a:cs typeface="Arial"/>
              </a:rPr>
              <a:t>Start</a:t>
            </a:r>
            <a:endParaRPr lang="en-US" sz="2400">
              <a:latin typeface="Arial Black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8CB1400-9EEF-5375-4CFE-16A9A9A38F06}"/>
              </a:ext>
            </a:extLst>
          </p:cNvPr>
          <p:cNvSpPr/>
          <p:nvPr/>
        </p:nvSpPr>
        <p:spPr>
          <a:xfrm>
            <a:off x="4097848" y="1063551"/>
            <a:ext cx="97047" cy="3127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4D903-30F0-6557-CAB2-102CC8D5F74E}"/>
              </a:ext>
            </a:extLst>
          </p:cNvPr>
          <p:cNvSpPr/>
          <p:nvPr/>
        </p:nvSpPr>
        <p:spPr>
          <a:xfrm>
            <a:off x="3392338" y="1381305"/>
            <a:ext cx="1498838" cy="4960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/>
                <a:cs typeface="Arial"/>
              </a:rPr>
              <a:t>Image </a:t>
            </a:r>
          </a:p>
          <a:p>
            <a:pPr algn="ctr"/>
            <a:r>
              <a:rPr lang="en-US" dirty="0">
                <a:latin typeface="Arial Black"/>
                <a:cs typeface="Arial"/>
              </a:rPr>
              <a:t>Acquisition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F418067-55E3-2739-498C-4A8EA13F1C37}"/>
              </a:ext>
            </a:extLst>
          </p:cNvPr>
          <p:cNvSpPr/>
          <p:nvPr/>
        </p:nvSpPr>
        <p:spPr>
          <a:xfrm>
            <a:off x="4097848" y="1893843"/>
            <a:ext cx="97047" cy="3127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2F9A7-E876-D23D-BF4F-C6B6D8B2A56E}"/>
              </a:ext>
            </a:extLst>
          </p:cNvPr>
          <p:cNvSpPr/>
          <p:nvPr/>
        </p:nvSpPr>
        <p:spPr>
          <a:xfrm>
            <a:off x="3392338" y="2222380"/>
            <a:ext cx="1498838" cy="4960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rial Black"/>
                <a:cs typeface="Arial"/>
              </a:rPr>
              <a:t>Face </a:t>
            </a:r>
          </a:p>
          <a:p>
            <a:pPr algn="ctr"/>
            <a:r>
              <a:rPr lang="en-US" dirty="0">
                <a:latin typeface="Arial Black"/>
                <a:cs typeface="Arial"/>
              </a:rPr>
              <a:t>Detection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BE6675B-7AF2-51A8-6E67-B490688B39CD}"/>
              </a:ext>
            </a:extLst>
          </p:cNvPr>
          <p:cNvSpPr/>
          <p:nvPr/>
        </p:nvSpPr>
        <p:spPr>
          <a:xfrm>
            <a:off x="4097848" y="2734918"/>
            <a:ext cx="97047" cy="3127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347D282-7AD3-000D-8E0B-0A16C0E37036}"/>
              </a:ext>
            </a:extLst>
          </p:cNvPr>
          <p:cNvSpPr/>
          <p:nvPr/>
        </p:nvSpPr>
        <p:spPr>
          <a:xfrm>
            <a:off x="4097848" y="3489729"/>
            <a:ext cx="97047" cy="3127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6B1E783-1355-A188-FE6F-B30615F98751}"/>
              </a:ext>
            </a:extLst>
          </p:cNvPr>
          <p:cNvSpPr/>
          <p:nvPr/>
        </p:nvSpPr>
        <p:spPr>
          <a:xfrm>
            <a:off x="4097848" y="4298455"/>
            <a:ext cx="97047" cy="3127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D5335-1884-0C65-9A1B-CEB2692053EF}"/>
              </a:ext>
            </a:extLst>
          </p:cNvPr>
          <p:cNvSpPr/>
          <p:nvPr/>
        </p:nvSpPr>
        <p:spPr>
          <a:xfrm>
            <a:off x="3392337" y="3052672"/>
            <a:ext cx="1498838" cy="4960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rial Black"/>
                <a:cs typeface="Arial"/>
              </a:rPr>
              <a:t>Feature Extraction</a:t>
            </a:r>
            <a:endParaRPr lang="en-US" dirty="0">
              <a:latin typeface="Arial Black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DB8A6-2177-5996-FB68-ECA13134FCCE}"/>
              </a:ext>
            </a:extLst>
          </p:cNvPr>
          <p:cNvSpPr/>
          <p:nvPr/>
        </p:nvSpPr>
        <p:spPr>
          <a:xfrm>
            <a:off x="3392338" y="4616209"/>
            <a:ext cx="1498838" cy="4960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Arial"/>
              </a:rPr>
              <a:t>Final Output</a:t>
            </a:r>
          </a:p>
          <a:p>
            <a:pPr algn="ctr"/>
            <a:r>
              <a:rPr lang="en-US" b="1" dirty="0">
                <a:cs typeface="Arial"/>
              </a:rPr>
              <a:t>(Display)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9C6A3-BCA5-2222-AD34-64939DBA14D8}"/>
              </a:ext>
            </a:extLst>
          </p:cNvPr>
          <p:cNvSpPr/>
          <p:nvPr/>
        </p:nvSpPr>
        <p:spPr>
          <a:xfrm>
            <a:off x="3349205" y="3807483"/>
            <a:ext cx="1541970" cy="5391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latin typeface="Arial Black"/>
                <a:cs typeface="Arial"/>
              </a:rPr>
              <a:t>Support Vector</a:t>
            </a:r>
          </a:p>
          <a:p>
            <a:pPr algn="ctr"/>
            <a:r>
              <a:rPr lang="en-US" sz="1200" dirty="0">
                <a:latin typeface="Arial Black"/>
                <a:cs typeface="Arial"/>
              </a:rPr>
              <a:t>Machine</a:t>
            </a:r>
            <a:endParaRPr lang="en-US" sz="1200" dirty="0"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B88E8C-1B54-BB7A-5219-B97F0705AFB4}"/>
              </a:ext>
            </a:extLst>
          </p:cNvPr>
          <p:cNvSpPr/>
          <p:nvPr/>
        </p:nvSpPr>
        <p:spPr>
          <a:xfrm>
            <a:off x="5613639" y="3397728"/>
            <a:ext cx="1498838" cy="4960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Convolution Neural Network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5376D5-3884-E051-A300-26C1657623FB}"/>
              </a:ext>
            </a:extLst>
          </p:cNvPr>
          <p:cNvSpPr/>
          <p:nvPr/>
        </p:nvSpPr>
        <p:spPr>
          <a:xfrm>
            <a:off x="1030856" y="3807483"/>
            <a:ext cx="1498838" cy="4960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Trained Database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FE75A0-AAA3-D00B-65E3-80A3D63CDD15}"/>
              </a:ext>
            </a:extLst>
          </p:cNvPr>
          <p:cNvSpPr/>
          <p:nvPr/>
        </p:nvSpPr>
        <p:spPr>
          <a:xfrm rot="-5400000">
            <a:off x="2906324" y="3678432"/>
            <a:ext cx="97047" cy="79794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DA3D03EF-E451-E5C3-2702-36B3A88295F6}"/>
              </a:ext>
            </a:extLst>
          </p:cNvPr>
          <p:cNvSpPr/>
          <p:nvPr/>
        </p:nvSpPr>
        <p:spPr>
          <a:xfrm rot="5400000">
            <a:off x="5574971" y="2619949"/>
            <a:ext cx="107831" cy="1455709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9719224F-34F6-955B-431A-B4CB0D13F338}"/>
              </a:ext>
            </a:extLst>
          </p:cNvPr>
          <p:cNvSpPr/>
          <p:nvPr/>
        </p:nvSpPr>
        <p:spPr>
          <a:xfrm rot="10800000">
            <a:off x="4906424" y="4830468"/>
            <a:ext cx="1455707" cy="107832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428A7F73-7272-93EB-39EA-12135FE500E9}"/>
              </a:ext>
            </a:extLst>
          </p:cNvPr>
          <p:cNvSpPr/>
          <p:nvPr/>
        </p:nvSpPr>
        <p:spPr>
          <a:xfrm rot="16200000">
            <a:off x="5721470" y="4303503"/>
            <a:ext cx="1261612" cy="97047"/>
          </a:xfrm>
          <a:prstGeom prst="mathMin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772DCE-5577-A7ED-2442-BC8DAD85BE39}"/>
              </a:ext>
            </a:extLst>
          </p:cNvPr>
          <p:cNvSpPr txBox="1"/>
          <p:nvPr/>
        </p:nvSpPr>
        <p:spPr>
          <a:xfrm>
            <a:off x="3310926" y="7062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 Black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3076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98B0-E665-3351-D442-CB79EFB2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FEATURE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6A914-E1D5-4622-2ABE-D53A4A50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38" y="1033518"/>
            <a:ext cx="6066085" cy="3796466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endParaRPr lang="en-US" b="1" dirty="0"/>
          </a:p>
          <a:p>
            <a:pPr algn="just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 dirty="0"/>
              <a:t>AI based Age and Gender Detection.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 dirty="0"/>
              <a:t>Can be integrated with existing surveillance setup.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US" b="1" dirty="0"/>
              <a:t> Face Recognition API to identify the employee, contract, staff, worker etc.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r>
              <a:rPr lang="en-IN" b="1" dirty="0"/>
              <a:t> Real time Report </a:t>
            </a:r>
            <a:endParaRPr lang="en-US" b="1" dirty="0"/>
          </a:p>
          <a:p>
            <a:pPr algn="just">
              <a:lnSpc>
                <a:spcPct val="120000"/>
              </a:lnSpc>
              <a:spcBef>
                <a:spcPts val="1000"/>
              </a:spcBef>
              <a:buFont typeface="Wingdings"/>
              <a:buChar char="Ø"/>
            </a:pPr>
            <a:endParaRPr lang="en-IN" b="1" dirty="0"/>
          </a:p>
          <a:p>
            <a:pPr algn="just">
              <a:lnSpc>
                <a:spcPct val="114999"/>
              </a:lnSpc>
              <a:buFont typeface="Wingdings"/>
              <a:buChar char="Ø"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089AE-C19D-B6EB-7744-EE9561E9CB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48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67DE-1483-E23E-C59C-E40CDFEB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91398"/>
            <a:ext cx="6120000" cy="502800"/>
          </a:xfrm>
        </p:spPr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B4F05-7F01-D83D-ECC6-E5EBA828B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 algn="just">
              <a:lnSpc>
                <a:spcPct val="114999"/>
              </a:lnSpc>
              <a:buNone/>
            </a:pPr>
            <a:r>
              <a:rPr lang="en-US" dirty="0"/>
              <a:t>OpenCV is Open Source Computer vision. This library is capable of processing real-time frame and video while also boasting analytical capabilities OpenCV is used to display text on the picture using </a:t>
            </a:r>
            <a:r>
              <a:rPr lang="en-US" dirty="0" err="1"/>
              <a:t>putTexto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4F0F-C4FC-94FC-5C5F-649F9FE9B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7E209A-F28C-FA81-870E-11EAED6529D5}"/>
              </a:ext>
            </a:extLst>
          </p:cNvPr>
          <p:cNvSpPr txBox="1">
            <a:spLocks/>
          </p:cNvSpPr>
          <p:nvPr/>
        </p:nvSpPr>
        <p:spPr>
          <a:xfrm>
            <a:off x="856738" y="1104515"/>
            <a:ext cx="6120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 b="0" i="0" u="none" strike="noStrike" cap="none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9pPr>
          </a:lstStyle>
          <a:p>
            <a:pPr marL="742950" indent="-742950">
              <a:buAutoNum type="arabicPeriod"/>
            </a:pPr>
            <a:r>
              <a:rPr lang="en-US" sz="2800" b="1" dirty="0"/>
              <a:t>OpenCV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3816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chas template">
  <a:themeElements>
    <a:clrScheme name="Custom 347">
      <a:dk1>
        <a:srgbClr val="000000"/>
      </a:dk1>
      <a:lt1>
        <a:srgbClr val="FFFFFF"/>
      </a:lt1>
      <a:dk2>
        <a:srgbClr val="6C7583"/>
      </a:dk2>
      <a:lt2>
        <a:srgbClr val="E9E9F0"/>
      </a:lt2>
      <a:accent1>
        <a:srgbClr val="FCEE21"/>
      </a:accent1>
      <a:accent2>
        <a:srgbClr val="FFC821"/>
      </a:accent2>
      <a:accent3>
        <a:srgbClr val="C0C0DD"/>
      </a:accent3>
      <a:accent4>
        <a:srgbClr val="839DC3"/>
      </a:accent4>
      <a:accent5>
        <a:srgbClr val="156191"/>
      </a:accent5>
      <a:accent6>
        <a:srgbClr val="5EACA8"/>
      </a:accent6>
      <a:hlink>
        <a:srgbClr val="1561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619</Words>
  <Application>Microsoft Office PowerPoint</Application>
  <PresentationFormat>On-screen Show (16:9)</PresentationFormat>
  <Paragraphs>92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Caveat</vt:lpstr>
      <vt:lpstr>Gill Sans MT</vt:lpstr>
      <vt:lpstr>Montserrat Light</vt:lpstr>
      <vt:lpstr>Segoe UI</vt:lpstr>
      <vt:lpstr>Spartan</vt:lpstr>
      <vt:lpstr>Spartan Thin</vt:lpstr>
      <vt:lpstr>Times New Roman</vt:lpstr>
      <vt:lpstr>Wingdings</vt:lpstr>
      <vt:lpstr>Calchas template</vt:lpstr>
      <vt:lpstr> GENDER AND AGE DETECTION USING DEEP LEARNING</vt:lpstr>
      <vt:lpstr>CONTENT</vt:lpstr>
      <vt:lpstr>AIM OF THE PROJECT</vt:lpstr>
      <vt:lpstr> INTRODUCTION</vt:lpstr>
      <vt:lpstr>Methods for Age and Gender detection</vt:lpstr>
      <vt:lpstr>METHOD</vt:lpstr>
      <vt:lpstr>PowerPoint Presentation</vt:lpstr>
      <vt:lpstr>FEATURE </vt:lpstr>
      <vt:lpstr>TECHNOLOGIES USED</vt:lpstr>
      <vt:lpstr>2.CONVOLUTIONAL NEURAL  NETWORKS(CNN)</vt:lpstr>
      <vt:lpstr>3. TENSORFLOW</vt:lpstr>
      <vt:lpstr>SOFTWARE AND HARDWARE REQUIREMENT​</vt:lpstr>
      <vt:lpstr>Scope for 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ON ge</dc:title>
  <dc:creator>GULSHIR</dc:creator>
  <cp:lastModifiedBy>GULSHIR</cp:lastModifiedBy>
  <cp:revision>596</cp:revision>
  <dcterms:modified xsi:type="dcterms:W3CDTF">2022-06-15T06:03:33Z</dcterms:modified>
</cp:coreProperties>
</file>