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4" r:id="rId4"/>
    <p:sldId id="272" r:id="rId5"/>
    <p:sldId id="277" r:id="rId6"/>
    <p:sldId id="278" r:id="rId7"/>
    <p:sldId id="261" r:id="rId8"/>
    <p:sldId id="273" r:id="rId9"/>
    <p:sldId id="279" r:id="rId10"/>
    <p:sldId id="260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2"/>
    <a:srgbClr val="065CAB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1" r:id="rId7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32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1066471"/>
          </a:xfrm>
        </p:spPr>
        <p:txBody>
          <a:bodyPr/>
          <a:lstStyle/>
          <a:p>
            <a:r>
              <a:rPr lang="ru-RU" dirty="0" err="1"/>
              <a:t>Кочетова</a:t>
            </a:r>
            <a:r>
              <a:rPr lang="ru-RU" dirty="0"/>
              <a:t> </a:t>
            </a:r>
            <a:r>
              <a:rPr lang="ru-RU" dirty="0" err="1"/>
              <a:t>Гульсина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Рафиковна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4432809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Цели и задачи проекта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7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16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Для выполнения данной работы был использован </a:t>
            </a: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датасет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, предоставленный ЦДО МГТУ им. Баумана.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Датасет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 состоял из двух файлов </a:t>
            </a:r>
            <a:r>
              <a:rPr lang="en-US" sz="1600" b="1" dirty="0">
                <a:solidFill>
                  <a:schemeClr val="lt1"/>
                </a:solidFill>
                <a:latin typeface="+mn-lt"/>
              </a:rPr>
              <a:t>excel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, которые было необходимо объединить по типу </a:t>
            </a:r>
            <a:r>
              <a:rPr lang="en-US" sz="1600" b="1" dirty="0">
                <a:solidFill>
                  <a:schemeClr val="lt1"/>
                </a:solidFill>
                <a:latin typeface="+mn-lt"/>
              </a:rPr>
              <a:t>INNER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. После объединения </a:t>
            </a: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датасетов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 получен новый </a:t>
            </a:r>
            <a:r>
              <a:rPr lang="ru-RU" sz="1600" b="1" dirty="0" err="1">
                <a:solidFill>
                  <a:schemeClr val="lt1"/>
                </a:solidFill>
                <a:latin typeface="+mn-lt"/>
              </a:rPr>
              <a:t>датасет</a:t>
            </a:r>
            <a:r>
              <a:rPr lang="ru-RU" sz="1600" b="1" dirty="0">
                <a:solidFill>
                  <a:schemeClr val="lt1"/>
                </a:solidFill>
                <a:latin typeface="+mn-lt"/>
              </a:rPr>
              <a:t>, который и использовался в работе. 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1236017" y="2598119"/>
            <a:ext cx="6786435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Написать нейронную сеть, которая будет рекомендовать с</a:t>
            </a:r>
            <a:r>
              <a:rPr lang="ru-RU" sz="1800" u="none" strike="noStrike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оотношение матрица-наполнитель</a:t>
            </a:r>
            <a:endParaRPr lang="ru-RU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04995" y="3616890"/>
            <a:ext cx="63210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Написать приложение, которое будет выдавать прогноз полученный в задании 2 или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EFA258-EE61-4318-BD05-14AA5A467226}"/>
              </a:ext>
            </a:extLst>
          </p:cNvPr>
          <p:cNvSpPr txBox="1"/>
          <p:nvPr/>
        </p:nvSpPr>
        <p:spPr>
          <a:xfrm>
            <a:off x="1236017" y="1576664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Обучить алгоритм машинного обучения, который будет определять значения модули упругости при растяжении, Гпа и прочности при растяжении, МПа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86B47-680A-46C9-9099-D47FC4361EE5}"/>
              </a:ext>
            </a:extLst>
          </p:cNvPr>
          <p:cNvSpPr txBox="1"/>
          <p:nvPr/>
        </p:nvSpPr>
        <p:spPr>
          <a:xfrm>
            <a:off x="1305231" y="62639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https://github.com/GulsinaK/VKR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0E894B-E3D3-44C0-A69F-86354DE95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5C677-E883-4D27-B987-2D973286F62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8781" y="1770664"/>
            <a:ext cx="5537220" cy="493864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B34A65-6AB3-4682-87B8-A5A8C2AC20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Z-</a:t>
            </a:r>
            <a:r>
              <a:rPr lang="ru-RU" dirty="0"/>
              <a:t>оценки: 24 выброса</a:t>
            </a:r>
          </a:p>
          <a:p>
            <a:r>
              <a:rPr lang="ru-RU" dirty="0"/>
              <a:t>Метод </a:t>
            </a:r>
            <a:r>
              <a:rPr lang="ru-RU" dirty="0" err="1"/>
              <a:t>межквартильного</a:t>
            </a:r>
            <a:r>
              <a:rPr lang="ru-RU" dirty="0"/>
              <a:t> диапазона: 1 выброс. </a:t>
            </a:r>
          </a:p>
          <a:p>
            <a:endParaRPr lang="ru-RU" dirty="0"/>
          </a:p>
          <a:p>
            <a:r>
              <a:rPr lang="ru-RU" dirty="0"/>
              <a:t>Очищенный от выбросов </a:t>
            </a:r>
            <a:r>
              <a:rPr lang="ru-RU" dirty="0" err="1"/>
              <a:t>датасет</a:t>
            </a:r>
            <a:r>
              <a:rPr lang="ru-RU" dirty="0"/>
              <a:t> содержит 999 строк, 13 признаков.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D7E2FA-6CCD-4870-ADAC-8599BCA735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2">
                    <a:lumMod val="90000"/>
                    <a:lumOff val="10000"/>
                  </a:schemeClr>
                </a:solidFill>
              </a:rPr>
              <a:t>Подготовка данных: поиск пропущенных значений, поиск и очистка выбросов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1F60B2-29A8-47AA-971B-7E70184E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7" y="1770663"/>
            <a:ext cx="4058216" cy="4182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1416D-A591-4B6F-8E65-6BDB5397223D}"/>
              </a:ext>
            </a:extLst>
          </p:cNvPr>
          <p:cNvSpPr txBox="1"/>
          <p:nvPr/>
        </p:nvSpPr>
        <p:spPr>
          <a:xfrm>
            <a:off x="553365" y="5992837"/>
            <a:ext cx="539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Тепловая карта. Черный цвет – пропущенные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9800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Работа с выбросами. Примеры гистограммы и ящика с усами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07A36C-2BB9-469C-B630-A31D2818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4" y="4300672"/>
            <a:ext cx="3343068" cy="24086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6DB286-D92B-4B5A-8726-F63A086B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7" y="1634035"/>
            <a:ext cx="2818239" cy="2248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68210F-E289-4D62-B41F-A383DFA15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342" y="1634035"/>
            <a:ext cx="3062783" cy="24114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FB9639-9DA4-481F-861A-FA73391D6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696" y="4300672"/>
            <a:ext cx="3447039" cy="24182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FD0960-2AC8-4F8C-AEAD-81981EF55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714" y="1718583"/>
            <a:ext cx="2946060" cy="23269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C852AC-84F0-43D1-894D-3EEC3604D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246" y="4291058"/>
            <a:ext cx="3498996" cy="2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9BC635-3B55-47D6-9D5A-B9952B8AC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C9D4B5-AF04-4398-AA50-7B8BDFC8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66CC1-A75D-4D62-A801-D7C389A699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D2238-635F-4E67-B1A3-1756700914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R2 </a:t>
            </a:r>
            <a:r>
              <a:rPr lang="ru-RU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для параметра Модуль упругости при растяжении</a:t>
            </a:r>
          </a:p>
          <a:p>
            <a:r>
              <a:rPr lang="ru-RU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1. Линейная регрессия:</a:t>
            </a:r>
            <a:r>
              <a:rPr lang="en-US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linear_train</a:t>
            </a:r>
            <a:r>
              <a:rPr lang="en-US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linear_test</a:t>
            </a:r>
            <a:endParaRPr lang="en-US" sz="1800" dirty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R2        0.021467    -0.027603</a:t>
            </a:r>
          </a:p>
          <a:p>
            <a:r>
              <a:rPr lang="ru-RU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2. Метод К-ближайших соседей</a:t>
            </a:r>
          </a:p>
          <a:p>
            <a:r>
              <a:rPr lang="pt-BR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R2: -0.2823483783385832</a:t>
            </a:r>
            <a:endParaRPr lang="ru-RU" sz="18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212121"/>
                </a:solidFill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3. Случайный лес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R2-score 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случайного леса: -0.049</a:t>
            </a:r>
            <a:endParaRPr lang="ru-RU" sz="1800" dirty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4. Градиентный </a:t>
            </a:r>
            <a:r>
              <a:rPr lang="ru-RU" sz="1800" dirty="0" err="1"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бустинг</a:t>
            </a:r>
            <a:endParaRPr lang="ru-RU" sz="1800" dirty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R2-score SGD для модуля упругости при растяжении: -0.974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257E3A-66EC-487C-AD8D-9D34437234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для параметра Прочность при растяжении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Линейная регрессия: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linear_test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   0.023781      -0.011552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К-ближайших соседей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R2: -0.011552320567429275</a:t>
            </a:r>
          </a:p>
          <a:p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.Случайный лес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R2-score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случайного леса: -0.009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Градиентный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R2-score SGD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модуля прочность при растяжении: -0.038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B33CDC-FDCD-427A-A992-5746097B1EA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90000"/>
                    <a:lumOff val="10000"/>
                  </a:schemeClr>
                </a:solidFill>
              </a:rPr>
              <a:t>Методы, использованные в работе</a:t>
            </a:r>
          </a:p>
          <a:p>
            <a:endParaRPr lang="ru-RU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4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ru-RU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 = Sequential()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(Dense(128, activation='tanh', </a:t>
            </a: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[1],)))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(Dense(64, activation='tanh'))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(Dense(1, activation='sigmoid'))</a:t>
            </a:r>
          </a:p>
          <a:p>
            <a:pPr marL="76200" indent="0" algn="just">
              <a:buNone/>
            </a:pPr>
            <a:r>
              <a:rPr lang="en-US" sz="1500" b="0" i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Mean Squared Error: 4.899943090898793 Mean Absolute Error: 2.024359294279085 R-squared Score: -4.990564477075089</a:t>
            </a:r>
            <a:endParaRPr lang="ru-RU" sz="1500" b="0" i="0" dirty="0">
              <a:solidFill>
                <a:srgbClr val="0046A2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ru-RU" sz="1500" dirty="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 = Sequential()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(Dense(512, activation='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[1],)))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(Dense(256, activation='</a:t>
            </a: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(Dense(1, activation='sigmoid’))</a:t>
            </a:r>
            <a:endParaRPr lang="ru-RU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5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 Squared Error: 0.03028229869573374 Mean Absolute Error: 0.13569690740445164 R-squared Score: -0.0019887514237220127</a:t>
            </a:r>
            <a:endParaRPr 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ru-RU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 = Sequential()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(Dense(64, activation='tanh', </a:t>
            </a: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[1],)))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(Dense(128, activation='tanh'))</a:t>
            </a:r>
          </a:p>
          <a:p>
            <a:pPr marL="76200" indent="0">
              <a:buNone/>
            </a:pPr>
            <a:r>
              <a:rPr lang="en-US" sz="1500" b="0" dirty="0" err="1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sz="1500" b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(Dense(1, activation='sigmoid’))</a:t>
            </a:r>
            <a:endParaRPr lang="ru-RU" sz="1500" b="0" dirty="0">
              <a:solidFill>
                <a:srgbClr val="0046A2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500" b="0" i="0" dirty="0">
                <a:solidFill>
                  <a:srgbClr val="0046A2"/>
                </a:solidFill>
                <a:effectLst/>
                <a:latin typeface="Consolas" panose="020B0609020204030204" pitchFamily="49" charset="0"/>
              </a:rPr>
              <a:t>Mean Squared Error: 0.030128028473482248 Mean Absolute Error: 0.13534187770458747 R-squared Score: 0.0031157827111786274</a:t>
            </a:r>
            <a:endParaRPr lang="en-US" sz="1500" b="0" dirty="0">
              <a:solidFill>
                <a:srgbClr val="0046A2"/>
              </a:solidFill>
              <a:effectLst/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Нейросеть, рекомендующая соотношение Матрица-наполнитель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solidFill>
                    <a:schemeClr val="bg2">
                      <a:lumMod val="50000"/>
                    </a:schemeClr>
                  </a:solidFill>
                  <a:latin typeface="ALS Sector Bold" pitchFamily="2" charset="0"/>
                  <a:cs typeface="ALS Sector Bold" pitchFamily="2" charset="0"/>
                </a:rPr>
                <a:t>Практическая часть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 flipV="1">
            <a:off x="206357" y="1200150"/>
            <a:ext cx="11196533" cy="130609"/>
          </a:xfrm>
        </p:spPr>
        <p:txBody>
          <a:bodyPr>
            <a:normAutofit fontScale="25000" lnSpcReduction="20000"/>
          </a:bodyPr>
          <a:lstStyle/>
          <a:p>
            <a:endParaRPr lang="ru-RU" sz="2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DEEF3-7FB6-4903-9395-17B91C5D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95"/>
            <a:ext cx="10681114" cy="57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968D76-F153-4523-8263-CB66344B97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FF3870-328E-4F0D-AB86-4962F024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503</Words>
  <Application>Microsoft Office PowerPoint</Application>
  <PresentationFormat>Широкоэкранный</PresentationFormat>
  <Paragraphs>67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Open Sans</vt:lpstr>
      <vt:lpstr>ALS Sector Regular</vt:lpstr>
      <vt:lpstr>Arial</vt:lpstr>
      <vt:lpstr>ALS Sector Bold</vt:lpstr>
      <vt:lpstr>Times New Roman</vt:lpstr>
      <vt:lpstr>Noto Sans Symbols</vt:lpstr>
      <vt:lpstr>Roboto</vt:lpstr>
      <vt:lpstr>Consolas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Пользователь</cp:lastModifiedBy>
  <cp:revision>99</cp:revision>
  <dcterms:created xsi:type="dcterms:W3CDTF">2021-02-24T09:03:25Z</dcterms:created>
  <dcterms:modified xsi:type="dcterms:W3CDTF">2023-04-30T19:34:40Z</dcterms:modified>
</cp:coreProperties>
</file>