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im0y7BggWmoVa50UHsyClg01nY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48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642" name="Google Shape;642;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https://www.linuxtrainingacademy.com/linux-directory-structure-and-file-system-hierarchy/</a:t>
            </a:r>
            <a:endParaRPr/>
          </a:p>
        </p:txBody>
      </p:sp>
      <p:sp>
        <p:nvSpPr>
          <p:cNvPr id="643" name="Google Shape;643;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2" name="Google Shape;65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https://opensource.com/article/18/6/how-partition-disk-linux</a:t>
            </a:r>
            <a:endParaRPr/>
          </a:p>
        </p:txBody>
      </p:sp>
      <p:sp>
        <p:nvSpPr>
          <p:cNvPr id="653" name="Google Shape;653;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3ffeccf302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2" name="Google Shape;662;g13ffeccf302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https://opensource.com/article/18/6/how-partition-disk-linux</a:t>
            </a:r>
            <a:endParaRPr/>
          </a:p>
        </p:txBody>
      </p:sp>
      <p:sp>
        <p:nvSpPr>
          <p:cNvPr id="663" name="Google Shape;663;g13ffeccf302_0_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0" name="Google Shape;680;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8" name="Google Shape;688;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https://www.geeksforgeeks.org/difference-between-linux-and-windows/</a:t>
            </a:r>
            <a:endParaRPr/>
          </a:p>
        </p:txBody>
      </p:sp>
      <p:sp>
        <p:nvSpPr>
          <p:cNvPr id="689" name="Google Shape;689;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8" name="Google Shape;698;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https://www.vmware.com/topics/glossary/content/virtual-machine.html#:~:text=A%20Virtual%20Machine%20(VM)%20is,a%20physical%20%E2%80%9Chost%E2%80%9D%20machine.</a:t>
            </a:r>
            <a:endParaRPr/>
          </a:p>
        </p:txBody>
      </p:sp>
      <p:sp>
        <p:nvSpPr>
          <p:cNvPr id="699" name="Google Shape;699;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13ffeccf302_0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g13ffeccf302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70" name="Google Shape;57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https://www.tutorialspoint.com/operating_system/os_linux.htm</a:t>
            </a:r>
            <a:endParaRPr/>
          </a:p>
        </p:txBody>
      </p:sp>
      <p:sp>
        <p:nvSpPr>
          <p:cNvPr id="571" name="Google Shape;571;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9" name="Google Shape;47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3ffeccf302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80" name="Google Shape;580;g13ffeccf302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https://www.tutorialspoint.com/operating_system/os_linux.htm</a:t>
            </a:r>
            <a:endParaRPr/>
          </a:p>
        </p:txBody>
      </p:sp>
      <p:sp>
        <p:nvSpPr>
          <p:cNvPr id="581" name="Google Shape;581;g13ffeccf302_0_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4" name="Google Shape;52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https://en.wikipedia.org/wiki/Monolithic_kernel#/media/File:OS-structure2.svg</a:t>
            </a:r>
            <a:endParaRPr/>
          </a:p>
        </p:txBody>
      </p:sp>
      <p:sp>
        <p:nvSpPr>
          <p:cNvPr id="525" name="Google Shape;525;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34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Reference Links: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Centos: </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https://vitux.com/install-centos-with-virtualbox-on-windows/</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Ubuntu: </a:t>
            </a:r>
            <a:endParaRPr/>
          </a:p>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https://www.wikihow.com/Install-Ubuntu-on-VirtualBox</a:t>
            </a:r>
            <a:endParaRPr/>
          </a:p>
          <a:p>
            <a:pPr marL="0" lvl="0" indent="0" algn="l" rtl="0">
              <a:spcBef>
                <a:spcPts val="0"/>
              </a:spcBef>
              <a:spcAft>
                <a:spcPts val="0"/>
              </a:spcAft>
              <a:buNone/>
            </a:pPr>
            <a:endParaRPr/>
          </a:p>
        </p:txBody>
      </p:sp>
      <p:sp>
        <p:nvSpPr>
          <p:cNvPr id="624" name="Google Shape;624;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5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5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5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5" name="Google Shape;75;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6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6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1" name="Google Shape;81;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
        <p:cNvGrpSpPr/>
        <p:nvPr/>
      </p:nvGrpSpPr>
      <p:grpSpPr>
        <a:xfrm>
          <a:off x="0" y="0"/>
          <a:ext cx="0" cy="0"/>
          <a:chOff x="0" y="0"/>
          <a:chExt cx="0" cy="0"/>
        </a:xfrm>
      </p:grpSpPr>
      <p:sp>
        <p:nvSpPr>
          <p:cNvPr id="22" name="Google Shape;22;p5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
        <p:cNvGrpSpPr/>
        <p:nvPr/>
      </p:nvGrpSpPr>
      <p:grpSpPr>
        <a:xfrm>
          <a:off x="0" y="0"/>
          <a:ext cx="0" cy="0"/>
          <a:chOff x="0" y="0"/>
          <a:chExt cx="0" cy="0"/>
        </a:xfrm>
      </p:grpSpPr>
      <p:sp>
        <p:nvSpPr>
          <p:cNvPr id="28" name="Google Shape;28;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2"/>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5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3"/>
          <p:cNvSpPr>
            <a:spLocks noGrp="1"/>
          </p:cNvSpPr>
          <p:nvPr>
            <p:ph type="pic" idx="2"/>
          </p:nvPr>
        </p:nvSpPr>
        <p:spPr>
          <a:xfrm>
            <a:off x="1792288" y="612775"/>
            <a:ext cx="5486400" cy="4114800"/>
          </a:xfrm>
          <a:prstGeom prst="rect">
            <a:avLst/>
          </a:prstGeom>
          <a:noFill/>
          <a:ln>
            <a:noFill/>
          </a:ln>
        </p:spPr>
      </p:sp>
      <p:sp>
        <p:nvSpPr>
          <p:cNvPr id="36" name="Google Shape;36;p5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7" name="Google Shape;37;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5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5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3" name="Google Shape;43;p5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4" name="Google Shape;44;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5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9" name="Google Shape;59;p5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0" name="Google Shape;60;p5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5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5"/>
        <p:cNvGrpSpPr/>
        <p:nvPr/>
      </p:nvGrpSpPr>
      <p:grpSpPr>
        <a:xfrm>
          <a:off x="0" y="0"/>
          <a:ext cx="0" cy="0"/>
          <a:chOff x="0" y="0"/>
          <a:chExt cx="0" cy="0"/>
        </a:xfrm>
      </p:grpSpPr>
      <p:sp>
        <p:nvSpPr>
          <p:cNvPr id="66" name="Google Shape;66;p5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5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5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9" name="Google Shape;69;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4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strike="noStrike" cap="none">
                <a:solidFill>
                  <a:srgbClr val="898989"/>
                </a:solidFill>
                <a:latin typeface="Calibri"/>
                <a:ea typeface="Calibri"/>
                <a:cs typeface="Calibri"/>
                <a:sym typeface="Calibri"/>
              </a:rPr>
              <a:t>1</a:t>
            </a:fld>
            <a:endParaRPr/>
          </a:p>
        </p:txBody>
      </p:sp>
      <p:sp>
        <p:nvSpPr>
          <p:cNvPr id="89" name="Google Shape;89;p1"/>
          <p:cNvSpPr txBox="1">
            <a:spLocks noGrp="1"/>
          </p:cNvSpPr>
          <p:nvPr>
            <p:ph type="body" idx="1"/>
          </p:nvPr>
        </p:nvSpPr>
        <p:spPr>
          <a:xfrm>
            <a:off x="457200" y="1844675"/>
            <a:ext cx="8229600" cy="3168650"/>
          </a:xfrm>
          <a:prstGeom prst="rect">
            <a:avLst/>
          </a:prstGeom>
          <a:solidFill>
            <a:srgbClr val="EBF1DE"/>
          </a:solid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Orientation to Computing-I</a:t>
            </a:r>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endParaRPr sz="4000" b="1" i="0" u="none" strike="noStrike" cap="none">
              <a:solidFill>
                <a:schemeClr val="dk1"/>
              </a:solidFill>
              <a:latin typeface="Times New Roman"/>
              <a:ea typeface="Times New Roman"/>
              <a:cs typeface="Times New Roman"/>
              <a:sym typeface="Times New Roman"/>
            </a:endParaRPr>
          </a:p>
          <a:p>
            <a:pPr marL="342900" marR="0" lvl="0" indent="-342900" algn="ctr" rtl="0">
              <a:lnSpc>
                <a:spcPct val="100000"/>
              </a:lnSpc>
              <a:spcBef>
                <a:spcPts val="0"/>
              </a:spcBef>
              <a:spcAft>
                <a:spcPts val="0"/>
              </a:spcAft>
              <a:buClr>
                <a:schemeClr val="dk1"/>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L T P :2 0 0</a:t>
            </a:r>
            <a:endParaRPr/>
          </a:p>
        </p:txBody>
      </p:sp>
      <p:pic>
        <p:nvPicPr>
          <p:cNvPr id="90" name="Google Shape;90;p1" descr="India's Best Private University in Punjab - LPU"/>
          <p:cNvPicPr preferRelativeResize="0"/>
          <p:nvPr/>
        </p:nvPicPr>
        <p:blipFill rotWithShape="1">
          <a:blip r:embed="rId3">
            <a:alphaModFix/>
          </a:blip>
          <a:srcRect/>
          <a:stretch/>
        </p:blipFill>
        <p:spPr>
          <a:xfrm>
            <a:off x="5962650" y="0"/>
            <a:ext cx="2724150" cy="1676400"/>
          </a:xfrm>
          <a:prstGeom prst="rect">
            <a:avLst/>
          </a:prstGeom>
          <a:noFill/>
          <a:ln>
            <a:noFill/>
          </a:ln>
        </p:spPr>
      </p:pic>
      <p:sp>
        <p:nvSpPr>
          <p:cNvPr id="91" name="Google Shape;91;p1"/>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646" name="Google Shape;646;p5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10</a:t>
            </a:fld>
            <a:endParaRPr/>
          </a:p>
        </p:txBody>
      </p:sp>
      <p:pic>
        <p:nvPicPr>
          <p:cNvPr id="647" name="Google Shape;647;p53" descr="Linux Folders"/>
          <p:cNvPicPr preferRelativeResize="0">
            <a:picLocks noGrp="1"/>
          </p:cNvPicPr>
          <p:nvPr>
            <p:ph type="body" idx="1"/>
          </p:nvPr>
        </p:nvPicPr>
        <p:blipFill rotWithShape="1">
          <a:blip r:embed="rId3">
            <a:alphaModFix/>
          </a:blip>
          <a:srcRect/>
          <a:stretch/>
        </p:blipFill>
        <p:spPr>
          <a:xfrm>
            <a:off x="549275" y="1600200"/>
            <a:ext cx="8045450" cy="4525962"/>
          </a:xfrm>
          <a:prstGeom prst="rect">
            <a:avLst/>
          </a:prstGeom>
          <a:noFill/>
          <a:ln>
            <a:noFill/>
          </a:ln>
        </p:spPr>
      </p:pic>
      <p:pic>
        <p:nvPicPr>
          <p:cNvPr id="648" name="Google Shape;648;p53"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19D312E8-9625-C9C3-2076-DA0B989E6138}"/>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4"/>
          <p:cNvSpPr txBox="1">
            <a:spLocks noGrp="1"/>
          </p:cNvSpPr>
          <p:nvPr>
            <p:ph type="title"/>
          </p:nvPr>
        </p:nvSpPr>
        <p:spPr>
          <a:xfrm>
            <a:off x="457200" y="274637"/>
            <a:ext cx="8229600" cy="7318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How to partition a disk in Linux</a:t>
            </a:r>
            <a:br>
              <a:rPr lang="en-US" sz="2400" b="1" i="0" u="none">
                <a:solidFill>
                  <a:srgbClr val="000000"/>
                </a:solidFill>
                <a:latin typeface="Times New Roman"/>
                <a:ea typeface="Times New Roman"/>
                <a:cs typeface="Times New Roman"/>
                <a:sym typeface="Times New Roman"/>
              </a:rPr>
            </a:br>
            <a:endParaRPr/>
          </a:p>
        </p:txBody>
      </p:sp>
      <p:sp>
        <p:nvSpPr>
          <p:cNvPr id="656" name="Google Shape;656;p54"/>
          <p:cNvSpPr txBox="1">
            <a:spLocks noGrp="1"/>
          </p:cNvSpPr>
          <p:nvPr>
            <p:ph type="body" idx="1"/>
          </p:nvPr>
        </p:nvSpPr>
        <p:spPr>
          <a:xfrm>
            <a:off x="457200" y="976312"/>
            <a:ext cx="8229600" cy="51498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Times New Roman"/>
                <a:ea typeface="Times New Roman"/>
                <a:cs typeface="Times New Roman"/>
                <a:sym typeface="Times New Roman"/>
              </a:rPr>
              <a:t>Creating and deleting partitions in Linux is a regular practice because storage devices (such as hard drives and USB drives) must be structured in some way before they can be used. </a:t>
            </a:r>
            <a:endParaRPr sz="2200" b="0" i="0" u="none">
              <a:solidFill>
                <a:schemeClr val="dk1"/>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200">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200"/>
              <a:buFont typeface="Arial"/>
              <a:buChar char="•"/>
            </a:pPr>
            <a:r>
              <a:rPr lang="en-US" sz="2200" b="0" i="0" u="none">
                <a:solidFill>
                  <a:schemeClr val="dk1"/>
                </a:solidFill>
                <a:latin typeface="Times New Roman"/>
                <a:ea typeface="Times New Roman"/>
                <a:cs typeface="Times New Roman"/>
                <a:sym typeface="Times New Roman"/>
              </a:rPr>
              <a:t>In most cases, large storage devices are divided into separate sections called partitions. Partitioning also allows you to divide your hard drive into isolated sections, where each section behaves as its own hard drive. </a:t>
            </a:r>
            <a:endParaRPr/>
          </a:p>
        </p:txBody>
      </p:sp>
      <p:sp>
        <p:nvSpPr>
          <p:cNvPr id="657" name="Google Shape;657;p5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11</a:t>
            </a:fld>
            <a:endParaRPr/>
          </a:p>
        </p:txBody>
      </p:sp>
      <p:pic>
        <p:nvPicPr>
          <p:cNvPr id="659" name="Google Shape;659;p5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g13ffeccf302_0_62"/>
          <p:cNvSpPr txBox="1">
            <a:spLocks noGrp="1"/>
          </p:cNvSpPr>
          <p:nvPr>
            <p:ph type="title"/>
          </p:nvPr>
        </p:nvSpPr>
        <p:spPr>
          <a:xfrm>
            <a:off x="457200" y="274637"/>
            <a:ext cx="8229600" cy="7317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How to partition a disk in Linux</a:t>
            </a:r>
            <a:br>
              <a:rPr lang="en-US" sz="2400" b="1" i="0" u="none">
                <a:solidFill>
                  <a:srgbClr val="000000"/>
                </a:solidFill>
                <a:latin typeface="Times New Roman"/>
                <a:ea typeface="Times New Roman"/>
                <a:cs typeface="Times New Roman"/>
                <a:sym typeface="Times New Roman"/>
              </a:rPr>
            </a:br>
            <a:endParaRPr/>
          </a:p>
        </p:txBody>
      </p:sp>
      <p:sp>
        <p:nvSpPr>
          <p:cNvPr id="666" name="Google Shape;666;g13ffeccf302_0_62"/>
          <p:cNvSpPr txBox="1">
            <a:spLocks noGrp="1"/>
          </p:cNvSpPr>
          <p:nvPr>
            <p:ph type="body" idx="1"/>
          </p:nvPr>
        </p:nvSpPr>
        <p:spPr>
          <a:xfrm>
            <a:off x="457200" y="976312"/>
            <a:ext cx="8229600" cy="5149800"/>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440"/>
              </a:spcBef>
              <a:spcAft>
                <a:spcPts val="0"/>
              </a:spcAft>
              <a:buNone/>
            </a:pPr>
            <a:r>
              <a:rPr lang="en-US" sz="2200" b="0" i="0" u="none">
                <a:solidFill>
                  <a:schemeClr val="dk1"/>
                </a:solidFill>
                <a:latin typeface="Times New Roman"/>
                <a:ea typeface="Times New Roman"/>
                <a:cs typeface="Times New Roman"/>
                <a:sym typeface="Times New Roman"/>
              </a:rPr>
              <a:t>The following explains the process of partitioning a storage device with the parted command.</a:t>
            </a:r>
            <a:endParaRPr/>
          </a:p>
          <a:p>
            <a:pPr marL="342900" marR="0" lvl="0" indent="0" algn="just" rtl="0">
              <a:lnSpc>
                <a:spcPct val="100000"/>
              </a:lnSpc>
              <a:spcBef>
                <a:spcPts val="440"/>
              </a:spcBef>
              <a:spcAft>
                <a:spcPts val="0"/>
              </a:spcAft>
              <a:buNone/>
            </a:pPr>
            <a:endParaRPr sz="2200" b="1">
              <a:latin typeface="Times New Roman"/>
              <a:ea typeface="Times New Roman"/>
              <a:cs typeface="Times New Roman"/>
              <a:sym typeface="Times New Roman"/>
            </a:endParaRPr>
          </a:p>
          <a:p>
            <a:pPr marL="342900" marR="0" lvl="0" indent="-342900" algn="just" rtl="0">
              <a:lnSpc>
                <a:spcPct val="100000"/>
              </a:lnSpc>
              <a:spcBef>
                <a:spcPts val="440"/>
              </a:spcBef>
              <a:spcAft>
                <a:spcPts val="0"/>
              </a:spcAft>
              <a:buClr>
                <a:schemeClr val="dk1"/>
              </a:buClr>
              <a:buSzPts val="2200"/>
              <a:buFont typeface="Arial"/>
              <a:buChar char="•"/>
            </a:pPr>
            <a:r>
              <a:rPr lang="en-US" sz="2200" b="1" i="0" u="none">
                <a:solidFill>
                  <a:schemeClr val="dk1"/>
                </a:solidFill>
                <a:latin typeface="Times New Roman"/>
                <a:ea typeface="Times New Roman"/>
                <a:cs typeface="Times New Roman"/>
                <a:sym typeface="Times New Roman"/>
              </a:rPr>
              <a:t>List the partitions:</a:t>
            </a:r>
            <a:r>
              <a:rPr lang="en-US" sz="2200" b="0" i="0" u="none">
                <a:solidFill>
                  <a:schemeClr val="dk1"/>
                </a:solidFill>
                <a:latin typeface="Times New Roman"/>
                <a:ea typeface="Times New Roman"/>
                <a:cs typeface="Times New Roman"/>
                <a:sym typeface="Times New Roman"/>
              </a:rPr>
              <a:t> Use parted -l to identify the storage device you want to partition. </a:t>
            </a:r>
            <a:endParaRPr sz="22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40"/>
              </a:spcBef>
              <a:spcAft>
                <a:spcPts val="0"/>
              </a:spcAft>
              <a:buClr>
                <a:schemeClr val="dk1"/>
              </a:buClr>
              <a:buSzPts val="2200"/>
              <a:buFont typeface="Arial"/>
              <a:buChar char="•"/>
            </a:pPr>
            <a:r>
              <a:rPr lang="en-US" sz="2200" b="0" i="0" u="none">
                <a:solidFill>
                  <a:schemeClr val="dk1"/>
                </a:solidFill>
                <a:latin typeface="Times New Roman"/>
                <a:ea typeface="Times New Roman"/>
                <a:cs typeface="Times New Roman"/>
                <a:sym typeface="Times New Roman"/>
              </a:rPr>
              <a:t>Typically, the first hard disk (/dev/sda or /dev/vda) will contain the operating system, so look for another disk to find the one you want (e.g., /dev/sdb, /dev/sdc, /dev/vdb, /dev/vdc, etc.).</a:t>
            </a:r>
            <a:endParaRPr/>
          </a:p>
        </p:txBody>
      </p:sp>
      <p:sp>
        <p:nvSpPr>
          <p:cNvPr id="667" name="Google Shape;667;g13ffeccf302_0_62"/>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12</a:t>
            </a:fld>
            <a:endParaRPr/>
          </a:p>
        </p:txBody>
      </p:sp>
      <p:pic>
        <p:nvPicPr>
          <p:cNvPr id="669" name="Google Shape;669;g13ffeccf302_0_6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7DA40B87-F2F6-1564-A6E3-EDC1A6BC66F1}"/>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55"/>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400"/>
              <a:buFont typeface="Arial"/>
              <a:buChar char="•"/>
            </a:pPr>
            <a:r>
              <a:rPr lang="en-US" sz="2400" b="1" i="0" u="none">
                <a:solidFill>
                  <a:schemeClr val="dk1"/>
                </a:solidFill>
                <a:latin typeface="Times New Roman"/>
                <a:ea typeface="Times New Roman"/>
                <a:cs typeface="Times New Roman"/>
                <a:sym typeface="Times New Roman"/>
              </a:rPr>
              <a:t>2. Open the storage device: </a:t>
            </a:r>
            <a:r>
              <a:rPr lang="en-US" sz="2400" b="0" i="0" u="none">
                <a:solidFill>
                  <a:schemeClr val="dk1"/>
                </a:solidFill>
                <a:latin typeface="Times New Roman"/>
                <a:ea typeface="Times New Roman"/>
                <a:cs typeface="Times New Roman"/>
                <a:sym typeface="Times New Roman"/>
              </a:rPr>
              <a:t>Use parted to begin working with the selected storage device. It is important to indicate the specific device you want to use. If you just type parted with no device name, it will randomly select a storage device to modify.</a:t>
            </a:r>
            <a:endParaRPr/>
          </a:p>
          <a:p>
            <a:pPr marL="342900" marR="0" lvl="0" indent="-342900" algn="just" rtl="0">
              <a:lnSpc>
                <a:spcPct val="100000"/>
              </a:lnSpc>
              <a:spcBef>
                <a:spcPts val="480"/>
              </a:spcBef>
              <a:spcAft>
                <a:spcPts val="0"/>
              </a:spcAft>
              <a:buClr>
                <a:srgbClr val="000000"/>
              </a:buClr>
              <a:buSzPts val="2400"/>
              <a:buFont typeface="Arial"/>
              <a:buChar char="•"/>
            </a:pPr>
            <a:r>
              <a:rPr lang="en-US" sz="2400" b="1" i="0" u="none">
                <a:solidFill>
                  <a:srgbClr val="000000"/>
                </a:solidFill>
                <a:latin typeface="Times New Roman"/>
                <a:ea typeface="Times New Roman"/>
                <a:cs typeface="Times New Roman"/>
                <a:sym typeface="Times New Roman"/>
              </a:rPr>
              <a:t>3. Set the partition table:</a:t>
            </a:r>
            <a:r>
              <a:rPr lang="en-US" sz="2400" b="0" i="0" u="none">
                <a:solidFill>
                  <a:srgbClr val="000000"/>
                </a:solidFill>
                <a:latin typeface="Times New Roman"/>
                <a:ea typeface="Times New Roman"/>
                <a:cs typeface="Times New Roman"/>
                <a:sym typeface="Times New Roman"/>
              </a:rPr>
              <a:t> Set the partition table type to GPT, then type "Yes" to accept it. </a:t>
            </a:r>
            <a:r>
              <a:rPr lang="en-US" sz="2400" b="0" i="0" u="none">
                <a:solidFill>
                  <a:schemeClr val="dk1"/>
                </a:solidFill>
                <a:latin typeface="Times New Roman"/>
                <a:ea typeface="Times New Roman"/>
                <a:cs typeface="Times New Roman"/>
                <a:sym typeface="Times New Roman"/>
              </a:rPr>
              <a:t>The mklabel and mktable commands are used for the same purpose (making a partition table on a storage device). The supported partition tables are: aix, amiga, bsd, dvh, gpt, mac, ms-dos, pc98, sun, and loop. Remember mklabel will not make a partition, rather it will make a partition table.</a:t>
            </a:r>
            <a:endParaRPr/>
          </a:p>
        </p:txBody>
      </p:sp>
      <p:sp>
        <p:nvSpPr>
          <p:cNvPr id="675" name="Google Shape;675;p5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13</a:t>
            </a:fld>
            <a:endParaRPr/>
          </a:p>
        </p:txBody>
      </p:sp>
      <p:pic>
        <p:nvPicPr>
          <p:cNvPr id="677" name="Google Shape;677;p5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43096A40-5962-44BA-8F38-C6588553C04E}"/>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6"/>
          <p:cNvSpPr txBox="1">
            <a:spLocks noGrp="1"/>
          </p:cNvSpPr>
          <p:nvPr>
            <p:ph type="body" idx="1"/>
          </p:nvPr>
        </p:nvSpPr>
        <p:spPr>
          <a:xfrm>
            <a:off x="457200" y="765175"/>
            <a:ext cx="8229600" cy="53609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400"/>
              <a:buFont typeface="Arial"/>
              <a:buChar char="•"/>
            </a:pPr>
            <a:r>
              <a:rPr lang="en-US" sz="2400" b="1" i="0" u="none">
                <a:solidFill>
                  <a:srgbClr val="000000"/>
                </a:solidFill>
                <a:latin typeface="Times New Roman"/>
                <a:ea typeface="Times New Roman"/>
                <a:cs typeface="Times New Roman"/>
                <a:sym typeface="Times New Roman"/>
              </a:rPr>
              <a:t>4. Review the partition table:</a:t>
            </a:r>
            <a:r>
              <a:rPr lang="en-US" sz="2400" b="0" i="0" u="none">
                <a:solidFill>
                  <a:srgbClr val="000000"/>
                </a:solidFill>
                <a:latin typeface="Times New Roman"/>
                <a:ea typeface="Times New Roman"/>
                <a:cs typeface="Times New Roman"/>
                <a:sym typeface="Times New Roman"/>
              </a:rPr>
              <a:t> Show information about the storage device.</a:t>
            </a:r>
            <a:endParaRPr/>
          </a:p>
          <a:p>
            <a:pPr marL="342900" marR="0" lvl="0" indent="-342900" algn="just" rtl="0">
              <a:lnSpc>
                <a:spcPct val="100000"/>
              </a:lnSpc>
              <a:spcBef>
                <a:spcPts val="480"/>
              </a:spcBef>
              <a:spcAft>
                <a:spcPts val="0"/>
              </a:spcAft>
              <a:buClr>
                <a:schemeClr val="dk1"/>
              </a:buClr>
              <a:buSzPts val="2400"/>
              <a:buFont typeface="Arial"/>
              <a:buNone/>
            </a:pPr>
            <a:endParaRPr sz="2400" b="0" i="0" u="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Arial"/>
              <a:buChar char="•"/>
            </a:pPr>
            <a:r>
              <a:rPr lang="en-US" sz="2400" b="1" i="0" u="none">
                <a:solidFill>
                  <a:schemeClr val="dk1"/>
                </a:solidFill>
                <a:latin typeface="Times New Roman"/>
                <a:ea typeface="Times New Roman"/>
                <a:cs typeface="Times New Roman"/>
                <a:sym typeface="Times New Roman"/>
              </a:rPr>
              <a:t>5.</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Get help: </a:t>
            </a:r>
            <a:r>
              <a:rPr lang="en-US" sz="2400" b="0" i="0" u="none">
                <a:solidFill>
                  <a:schemeClr val="dk1"/>
                </a:solidFill>
                <a:latin typeface="Times New Roman"/>
                <a:ea typeface="Times New Roman"/>
                <a:cs typeface="Times New Roman"/>
                <a:sym typeface="Times New Roman"/>
              </a:rPr>
              <a:t>To find out how to make a new partition, type: (parted) help mkpart.</a:t>
            </a:r>
            <a:endParaRPr/>
          </a:p>
          <a:p>
            <a:pPr marL="342900" marR="0" lvl="0" indent="-342900" algn="just" rtl="0">
              <a:lnSpc>
                <a:spcPct val="100000"/>
              </a:lnSpc>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8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6.</a:t>
            </a:r>
            <a:r>
              <a:rPr lang="en-US" sz="2400" b="0" i="0" u="none">
                <a:solidFill>
                  <a:schemeClr val="dk1"/>
                </a:solidFill>
                <a:latin typeface="Times New Roman"/>
                <a:ea typeface="Times New Roman"/>
                <a:cs typeface="Times New Roman"/>
                <a:sym typeface="Times New Roman"/>
              </a:rPr>
              <a:t> </a:t>
            </a:r>
            <a:r>
              <a:rPr lang="en-US" sz="2400" b="1" i="0" u="none">
                <a:solidFill>
                  <a:schemeClr val="dk1"/>
                </a:solidFill>
                <a:latin typeface="Times New Roman"/>
                <a:ea typeface="Times New Roman"/>
                <a:cs typeface="Times New Roman"/>
                <a:sym typeface="Times New Roman"/>
              </a:rPr>
              <a:t>Make a partition: </a:t>
            </a:r>
            <a:r>
              <a:rPr lang="en-US" sz="2400" b="0" i="0" u="none">
                <a:solidFill>
                  <a:schemeClr val="dk1"/>
                </a:solidFill>
                <a:latin typeface="Times New Roman"/>
                <a:ea typeface="Times New Roman"/>
                <a:cs typeface="Times New Roman"/>
                <a:sym typeface="Times New Roman"/>
              </a:rPr>
              <a:t>To make a new partition (in this example, 1,396MB on partition 0), type the following:</a:t>
            </a:r>
            <a:endParaRPr/>
          </a:p>
          <a:p>
            <a:pPr marL="342900" marR="0" lvl="0" indent="-342900" algn="just" rtl="0">
              <a:lnSpc>
                <a:spcPct val="100000"/>
              </a:lnSpc>
              <a:spcBef>
                <a:spcPts val="480"/>
              </a:spcBef>
              <a:spcAft>
                <a:spcPts val="0"/>
              </a:spcAft>
              <a:buClr>
                <a:schemeClr val="dk1"/>
              </a:buClr>
              <a:buSzPts val="2400"/>
              <a:buFont typeface="Arial"/>
              <a:buNone/>
            </a:pPr>
            <a:r>
              <a:rPr lang="en-US" sz="2400" b="0" i="0" u="none">
                <a:solidFill>
                  <a:schemeClr val="dk1"/>
                </a:solidFill>
                <a:latin typeface="Times New Roman"/>
                <a:ea typeface="Times New Roman"/>
                <a:cs typeface="Times New Roman"/>
                <a:sym typeface="Times New Roman"/>
              </a:rPr>
              <a:t>(parted) mkpart primary 0 1396MB</a:t>
            </a:r>
            <a:endParaRPr/>
          </a:p>
          <a:p>
            <a:pPr marL="342900" marR="0" lvl="0" indent="-190500" algn="just" rtl="0">
              <a:lnSpc>
                <a:spcPct val="100000"/>
              </a:lnSpc>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Arial"/>
              <a:buNone/>
            </a:pPr>
            <a:endParaRPr sz="2400" b="0" i="0" u="none">
              <a:solidFill>
                <a:schemeClr val="dk1"/>
              </a:solidFill>
              <a:latin typeface="Times New Roman"/>
              <a:ea typeface="Times New Roman"/>
              <a:cs typeface="Times New Roman"/>
              <a:sym typeface="Times New Roman"/>
            </a:endParaRPr>
          </a:p>
        </p:txBody>
      </p:sp>
      <p:sp>
        <p:nvSpPr>
          <p:cNvPr id="683" name="Google Shape;683;p5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14</a:t>
            </a:fld>
            <a:endParaRPr/>
          </a:p>
        </p:txBody>
      </p:sp>
      <p:pic>
        <p:nvPicPr>
          <p:cNvPr id="685" name="Google Shape;685;p5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88F203D7-0364-27B5-E45F-1A2EC5BE8998}"/>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7"/>
          <p:cNvSpPr txBox="1">
            <a:spLocks noGrp="1"/>
          </p:cNvSpPr>
          <p:nvPr>
            <p:ph type="title"/>
          </p:nvPr>
        </p:nvSpPr>
        <p:spPr>
          <a:xfrm>
            <a:off x="59960" y="14652"/>
            <a:ext cx="9033240" cy="457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800"/>
              <a:buFont typeface="Times New Roman"/>
              <a:buNone/>
            </a:pPr>
            <a:r>
              <a:rPr lang="en-US" sz="1800" b="1" i="0" u="none" dirty="0">
                <a:solidFill>
                  <a:schemeClr val="dk1"/>
                </a:solidFill>
                <a:latin typeface="Times New Roman"/>
                <a:ea typeface="Times New Roman"/>
                <a:cs typeface="Times New Roman"/>
                <a:sym typeface="Times New Roman"/>
              </a:rPr>
              <a:t>Comparison of Windows and Linux OS</a:t>
            </a:r>
            <a:endParaRPr dirty="0"/>
          </a:p>
        </p:txBody>
      </p:sp>
      <p:graphicFrame>
        <p:nvGraphicFramePr>
          <p:cNvPr id="692" name="Google Shape;692;p57"/>
          <p:cNvGraphicFramePr/>
          <p:nvPr>
            <p:extLst>
              <p:ext uri="{D42A27DB-BD31-4B8C-83A1-F6EECF244321}">
                <p14:modId xmlns:p14="http://schemas.microsoft.com/office/powerpoint/2010/main" val="1716550908"/>
              </p:ext>
            </p:extLst>
          </p:nvPr>
        </p:nvGraphicFramePr>
        <p:xfrm>
          <a:off x="164892" y="400470"/>
          <a:ext cx="8798132" cy="5955879"/>
        </p:xfrm>
        <a:graphic>
          <a:graphicData uri="http://schemas.openxmlformats.org/drawingml/2006/table">
            <a:tbl>
              <a:tblPr>
                <a:noFill/>
              </a:tblPr>
              <a:tblGrid>
                <a:gridCol w="627965">
                  <a:extLst>
                    <a:ext uri="{9D8B030D-6E8A-4147-A177-3AD203B41FA5}">
                      <a16:colId xmlns:a16="http://schemas.microsoft.com/office/drawing/2014/main" val="20000"/>
                    </a:ext>
                  </a:extLst>
                </a:gridCol>
                <a:gridCol w="4270980">
                  <a:extLst>
                    <a:ext uri="{9D8B030D-6E8A-4147-A177-3AD203B41FA5}">
                      <a16:colId xmlns:a16="http://schemas.microsoft.com/office/drawing/2014/main" val="20001"/>
                    </a:ext>
                  </a:extLst>
                </a:gridCol>
                <a:gridCol w="3899187">
                  <a:extLst>
                    <a:ext uri="{9D8B030D-6E8A-4147-A177-3AD203B41FA5}">
                      <a16:colId xmlns:a16="http://schemas.microsoft.com/office/drawing/2014/main" val="20002"/>
                    </a:ext>
                  </a:extLst>
                </a:gridCol>
              </a:tblGrid>
              <a:tr h="338026">
                <a:tc>
                  <a:txBody>
                    <a:bodyPr/>
                    <a:lstStyle/>
                    <a:p>
                      <a:pPr marL="0" marR="0" lvl="0" indent="0" algn="ctr" rtl="0">
                        <a:lnSpc>
                          <a:spcPct val="100000"/>
                        </a:lnSpc>
                        <a:spcBef>
                          <a:spcPts val="0"/>
                        </a:spcBef>
                        <a:spcAft>
                          <a:spcPts val="0"/>
                        </a:spcAft>
                        <a:buClr>
                          <a:schemeClr val="dk1"/>
                        </a:buClr>
                        <a:buSzPts val="1000"/>
                        <a:buFont typeface="Times New Roman"/>
                        <a:buNone/>
                      </a:pPr>
                      <a:r>
                        <a:rPr lang="en-US" sz="1200" b="1" i="0" u="none" strike="noStrike" cap="none" dirty="0">
                          <a:solidFill>
                            <a:schemeClr val="dk1"/>
                          </a:solidFill>
                          <a:latin typeface="Times New Roman"/>
                          <a:ea typeface="Times New Roman"/>
                          <a:cs typeface="Times New Roman"/>
                          <a:sym typeface="Times New Roman"/>
                        </a:rPr>
                        <a:t>S.NO</a:t>
                      </a:r>
                      <a:endParaRPr sz="1200" b="1" dirty="0"/>
                    </a:p>
                  </a:txBody>
                  <a:tcPr marL="66925" marR="66925" marT="66925" marB="66925" anchor="ctr">
                    <a:solidFill>
                      <a:srgbClr val="FFFFFF"/>
                    </a:solidFill>
                  </a:tcPr>
                </a:tc>
                <a:tc>
                  <a:txBody>
                    <a:bodyPr/>
                    <a:lstStyle/>
                    <a:p>
                      <a:pPr marL="0" marR="0" lvl="0" indent="0" algn="ctr" rtl="0">
                        <a:lnSpc>
                          <a:spcPct val="100000"/>
                        </a:lnSpc>
                        <a:spcBef>
                          <a:spcPts val="0"/>
                        </a:spcBef>
                        <a:spcAft>
                          <a:spcPts val="0"/>
                        </a:spcAft>
                        <a:buClr>
                          <a:schemeClr val="dk1"/>
                        </a:buClr>
                        <a:buSzPts val="1000"/>
                        <a:buFont typeface="Times New Roman"/>
                        <a:buNone/>
                      </a:pPr>
                      <a:r>
                        <a:rPr lang="en-US" sz="1200" b="1" i="0" u="none" strike="noStrike" cap="none" dirty="0">
                          <a:solidFill>
                            <a:schemeClr val="dk1"/>
                          </a:solidFill>
                          <a:latin typeface="Times New Roman"/>
                          <a:ea typeface="Times New Roman"/>
                          <a:cs typeface="Times New Roman"/>
                          <a:sym typeface="Times New Roman"/>
                        </a:rPr>
                        <a:t>Linux</a:t>
                      </a:r>
                      <a:endParaRPr sz="1200" b="1" dirty="0"/>
                    </a:p>
                  </a:txBody>
                  <a:tcPr marL="66925" marR="66925" marT="66925" marB="66925" anchor="ctr">
                    <a:solidFill>
                      <a:srgbClr val="FFFFFF"/>
                    </a:solidFill>
                  </a:tcPr>
                </a:tc>
                <a:tc>
                  <a:txBody>
                    <a:bodyPr/>
                    <a:lstStyle/>
                    <a:p>
                      <a:pPr marL="0" marR="0" lvl="0" indent="0" algn="ctr" rtl="0">
                        <a:lnSpc>
                          <a:spcPct val="100000"/>
                        </a:lnSpc>
                        <a:spcBef>
                          <a:spcPts val="0"/>
                        </a:spcBef>
                        <a:spcAft>
                          <a:spcPts val="0"/>
                        </a:spcAft>
                        <a:buClr>
                          <a:schemeClr val="dk1"/>
                        </a:buClr>
                        <a:buSzPts val="1000"/>
                        <a:buFont typeface="Times New Roman"/>
                        <a:buNone/>
                      </a:pPr>
                      <a:r>
                        <a:rPr lang="en-US" sz="1200" b="1" i="0" u="none" strike="noStrike" cap="none" dirty="0">
                          <a:solidFill>
                            <a:schemeClr val="dk1"/>
                          </a:solidFill>
                          <a:latin typeface="Times New Roman"/>
                          <a:ea typeface="Times New Roman"/>
                          <a:cs typeface="Times New Roman"/>
                          <a:sym typeface="Times New Roman"/>
                        </a:rPr>
                        <a:t>Windows</a:t>
                      </a:r>
                      <a:endParaRPr sz="1200" b="1" dirty="0"/>
                    </a:p>
                  </a:txBody>
                  <a:tcPr marL="66925" marR="66925" marT="66925" marB="66925" anchor="ctr">
                    <a:solidFill>
                      <a:srgbClr val="FFFFFF"/>
                    </a:solidFill>
                  </a:tcPr>
                </a:tc>
                <a:extLst>
                  <a:ext uri="{0D108BD9-81ED-4DB2-BD59-A6C34878D82A}">
                    <a16:rowId xmlns:a16="http://schemas.microsoft.com/office/drawing/2014/main" val="10000"/>
                  </a:ext>
                </a:extLst>
              </a:tr>
              <a:tr h="395177">
                <a:tc>
                  <a:txBody>
                    <a:bodyPr/>
                    <a:lstStyle/>
                    <a:p>
                      <a:pPr marL="0" marR="0" lvl="0" indent="0" algn="ctr"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1.</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Linux is a open source operating system.</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a:solidFill>
                            <a:schemeClr val="dk1"/>
                          </a:solidFill>
                          <a:latin typeface="Times New Roman"/>
                          <a:ea typeface="Times New Roman"/>
                          <a:cs typeface="Times New Roman"/>
                          <a:sym typeface="Times New Roman"/>
                        </a:rPr>
                        <a:t>While windows are the not the open source operating system.</a:t>
                      </a:r>
                      <a:endParaRPr sz="1200"/>
                    </a:p>
                  </a:txBody>
                  <a:tcPr marL="66925" marR="66925" marT="93700" marB="93700" anchor="ctr">
                    <a:solidFill>
                      <a:srgbClr val="FFFFFF"/>
                    </a:solidFill>
                  </a:tcPr>
                </a:tc>
                <a:extLst>
                  <a:ext uri="{0D108BD9-81ED-4DB2-BD59-A6C34878D82A}">
                    <a16:rowId xmlns:a16="http://schemas.microsoft.com/office/drawing/2014/main" val="10001"/>
                  </a:ext>
                </a:extLst>
              </a:tr>
              <a:tr h="395177">
                <a:tc>
                  <a:txBody>
                    <a:bodyPr/>
                    <a:lstStyle/>
                    <a:p>
                      <a:pPr marL="0" marR="0" lvl="0" indent="0" algn="ctr"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2.</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Linux is free of cost.</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a:solidFill>
                            <a:schemeClr val="dk1"/>
                          </a:solidFill>
                          <a:latin typeface="Times New Roman"/>
                          <a:ea typeface="Times New Roman"/>
                          <a:cs typeface="Times New Roman"/>
                          <a:sym typeface="Times New Roman"/>
                        </a:rPr>
                        <a:t>While it is costly.</a:t>
                      </a:r>
                      <a:endParaRPr sz="1200"/>
                    </a:p>
                  </a:txBody>
                  <a:tcPr marL="66925" marR="66925" marT="93700" marB="93700" anchor="ctr">
                    <a:solidFill>
                      <a:srgbClr val="FFFFFF"/>
                    </a:solidFill>
                  </a:tcPr>
                </a:tc>
                <a:extLst>
                  <a:ext uri="{0D108BD9-81ED-4DB2-BD59-A6C34878D82A}">
                    <a16:rowId xmlns:a16="http://schemas.microsoft.com/office/drawing/2014/main" val="10002"/>
                  </a:ext>
                </a:extLst>
              </a:tr>
              <a:tr h="395177">
                <a:tc>
                  <a:txBody>
                    <a:bodyPr/>
                    <a:lstStyle/>
                    <a:p>
                      <a:pPr marL="0" marR="0" lvl="0" indent="0" algn="ctr" rtl="0">
                        <a:lnSpc>
                          <a:spcPct val="100000"/>
                        </a:lnSpc>
                        <a:spcBef>
                          <a:spcPts val="0"/>
                        </a:spcBef>
                        <a:spcAft>
                          <a:spcPts val="0"/>
                        </a:spcAft>
                        <a:buClr>
                          <a:schemeClr val="dk1"/>
                        </a:buClr>
                        <a:buSzPts val="900"/>
                        <a:buFont typeface="Times New Roman"/>
                        <a:buNone/>
                      </a:pPr>
                      <a:r>
                        <a:rPr lang="en-US" sz="1200" b="0" i="0" u="none" strike="noStrike" cap="none">
                          <a:solidFill>
                            <a:schemeClr val="dk1"/>
                          </a:solidFill>
                          <a:latin typeface="Times New Roman"/>
                          <a:ea typeface="Times New Roman"/>
                          <a:cs typeface="Times New Roman"/>
                          <a:sym typeface="Times New Roman"/>
                        </a:rPr>
                        <a:t>3.</a:t>
                      </a:r>
                      <a:endParaRPr sz="120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It’s file name case-sensitive.</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a:solidFill>
                            <a:schemeClr val="dk1"/>
                          </a:solidFill>
                          <a:latin typeface="Times New Roman"/>
                          <a:ea typeface="Times New Roman"/>
                          <a:cs typeface="Times New Roman"/>
                          <a:sym typeface="Times New Roman"/>
                        </a:rPr>
                        <a:t>While it’s file name is case-insensitive.</a:t>
                      </a:r>
                      <a:endParaRPr sz="1200"/>
                    </a:p>
                  </a:txBody>
                  <a:tcPr marL="66925" marR="66925" marT="93700" marB="93700" anchor="ctr">
                    <a:solidFill>
                      <a:srgbClr val="FFFFFF"/>
                    </a:solidFill>
                  </a:tcPr>
                </a:tc>
                <a:extLst>
                  <a:ext uri="{0D108BD9-81ED-4DB2-BD59-A6C34878D82A}">
                    <a16:rowId xmlns:a16="http://schemas.microsoft.com/office/drawing/2014/main" val="10003"/>
                  </a:ext>
                </a:extLst>
              </a:tr>
              <a:tr h="395177">
                <a:tc>
                  <a:txBody>
                    <a:bodyPr/>
                    <a:lstStyle/>
                    <a:p>
                      <a:pPr marL="0" marR="0" lvl="0" indent="0" algn="ctr"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4.</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In Linux, monolithic kernel is used.</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a:solidFill>
                            <a:schemeClr val="dk1"/>
                          </a:solidFill>
                          <a:latin typeface="Times New Roman"/>
                          <a:ea typeface="Times New Roman"/>
                          <a:cs typeface="Times New Roman"/>
                          <a:sym typeface="Times New Roman"/>
                        </a:rPr>
                        <a:t>While in this, micro kernel is used.</a:t>
                      </a:r>
                      <a:endParaRPr sz="1200"/>
                    </a:p>
                  </a:txBody>
                  <a:tcPr marL="66925" marR="66925" marT="93700" marB="93700" anchor="ctr">
                    <a:solidFill>
                      <a:srgbClr val="FFFFFF"/>
                    </a:solidFill>
                  </a:tcPr>
                </a:tc>
                <a:extLst>
                  <a:ext uri="{0D108BD9-81ED-4DB2-BD59-A6C34878D82A}">
                    <a16:rowId xmlns:a16="http://schemas.microsoft.com/office/drawing/2014/main" val="10004"/>
                  </a:ext>
                </a:extLst>
              </a:tr>
              <a:tr h="486234">
                <a:tc>
                  <a:txBody>
                    <a:bodyPr/>
                    <a:lstStyle/>
                    <a:p>
                      <a:pPr marL="0" marR="0" lvl="0" indent="0" algn="ctr"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5.</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Linux is more efficient in comparison of windows.</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a:solidFill>
                            <a:schemeClr val="dk1"/>
                          </a:solidFill>
                          <a:latin typeface="Times New Roman"/>
                          <a:ea typeface="Times New Roman"/>
                          <a:cs typeface="Times New Roman"/>
                          <a:sym typeface="Times New Roman"/>
                        </a:rPr>
                        <a:t>While windows are less efficient.</a:t>
                      </a:r>
                      <a:endParaRPr sz="1200"/>
                    </a:p>
                  </a:txBody>
                  <a:tcPr marL="66925" marR="66925" marT="93700" marB="93700" anchor="ctr">
                    <a:solidFill>
                      <a:srgbClr val="FFFFFF"/>
                    </a:solidFill>
                  </a:tcPr>
                </a:tc>
                <a:extLst>
                  <a:ext uri="{0D108BD9-81ED-4DB2-BD59-A6C34878D82A}">
                    <a16:rowId xmlns:a16="http://schemas.microsoft.com/office/drawing/2014/main" val="10005"/>
                  </a:ext>
                </a:extLst>
              </a:tr>
              <a:tr h="590354">
                <a:tc>
                  <a:txBody>
                    <a:bodyPr/>
                    <a:lstStyle/>
                    <a:p>
                      <a:pPr marL="0" marR="0" lvl="0" indent="0" algn="ctr"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6.</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There is forward slash is used for Separating the directories.</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While there is back slash is used for Separating the directories.</a:t>
                      </a:r>
                      <a:endParaRPr sz="1200" dirty="0"/>
                    </a:p>
                  </a:txBody>
                  <a:tcPr marL="66925" marR="66925" marT="93700" marB="93700" anchor="ctr">
                    <a:solidFill>
                      <a:srgbClr val="FFFFFF"/>
                    </a:solidFill>
                  </a:tcPr>
                </a:tc>
                <a:extLst>
                  <a:ext uri="{0D108BD9-81ED-4DB2-BD59-A6C34878D82A}">
                    <a16:rowId xmlns:a16="http://schemas.microsoft.com/office/drawing/2014/main" val="10006"/>
                  </a:ext>
                </a:extLst>
              </a:tr>
              <a:tr h="484553">
                <a:tc>
                  <a:txBody>
                    <a:bodyPr/>
                    <a:lstStyle/>
                    <a:p>
                      <a:pPr marL="0" marR="0" lvl="0" indent="0" algn="ctr"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7.</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Linux provides more security than windows.</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While it provides less security than Linux.</a:t>
                      </a:r>
                      <a:endParaRPr sz="1200" dirty="0"/>
                    </a:p>
                  </a:txBody>
                  <a:tcPr marL="66925" marR="66925" marT="93700" marB="93700" anchor="ctr">
                    <a:solidFill>
                      <a:srgbClr val="FFFFFF"/>
                    </a:solidFill>
                  </a:tcPr>
                </a:tc>
                <a:extLst>
                  <a:ext uri="{0D108BD9-81ED-4DB2-BD59-A6C34878D82A}">
                    <a16:rowId xmlns:a16="http://schemas.microsoft.com/office/drawing/2014/main" val="10007"/>
                  </a:ext>
                </a:extLst>
              </a:tr>
              <a:tr h="486234">
                <a:tc>
                  <a:txBody>
                    <a:bodyPr/>
                    <a:lstStyle/>
                    <a:p>
                      <a:pPr marL="0" marR="0" lvl="0" indent="0" algn="ctr"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8.</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Linux is widely used in hacking purpose based systems.</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While windows does not provide much efficiency in hacking.</a:t>
                      </a:r>
                      <a:endParaRPr sz="1200" dirty="0"/>
                    </a:p>
                  </a:txBody>
                  <a:tcPr marL="66925" marR="66925" marT="93700" marB="93700" anchor="ctr">
                    <a:solidFill>
                      <a:srgbClr val="FFFFFF"/>
                    </a:solidFill>
                  </a:tcPr>
                </a:tc>
                <a:extLst>
                  <a:ext uri="{0D108BD9-81ED-4DB2-BD59-A6C34878D82A}">
                    <a16:rowId xmlns:a16="http://schemas.microsoft.com/office/drawing/2014/main" val="10008"/>
                  </a:ext>
                </a:extLst>
              </a:tr>
              <a:tr h="628550">
                <a:tc>
                  <a:txBody>
                    <a:bodyPr/>
                    <a:lstStyle/>
                    <a:p>
                      <a:pPr marL="0" marR="0" lvl="0" indent="0" algn="ctr"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9.</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a:solidFill>
                            <a:schemeClr val="dk1"/>
                          </a:solidFill>
                          <a:latin typeface="Times New Roman"/>
                          <a:ea typeface="Times New Roman"/>
                          <a:cs typeface="Times New Roman"/>
                          <a:sym typeface="Times New Roman"/>
                        </a:rPr>
                        <a:t>There are 3 types of user account – </a:t>
                      </a:r>
                      <a:endParaRPr sz="1200"/>
                    </a:p>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a:solidFill>
                            <a:schemeClr val="dk1"/>
                          </a:solidFill>
                          <a:latin typeface="Times New Roman"/>
                          <a:ea typeface="Times New Roman"/>
                          <a:cs typeface="Times New Roman"/>
                          <a:sym typeface="Times New Roman"/>
                        </a:rPr>
                        <a:t>(1) Regular , (2) Root , (3) Service account</a:t>
                      </a:r>
                      <a:endParaRPr sz="120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There are 4 types of user account – </a:t>
                      </a:r>
                      <a:endParaRPr sz="1200" dirty="0"/>
                    </a:p>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(1) Administrator , (2) Standard , (3) Child , (4) Guest</a:t>
                      </a:r>
                      <a:endParaRPr sz="1200" dirty="0"/>
                    </a:p>
                  </a:txBody>
                  <a:tcPr marL="66925" marR="66925" marT="93700" marB="93700" anchor="ctr">
                    <a:solidFill>
                      <a:srgbClr val="FFFFFF"/>
                    </a:solidFill>
                  </a:tcPr>
                </a:tc>
                <a:extLst>
                  <a:ext uri="{0D108BD9-81ED-4DB2-BD59-A6C34878D82A}">
                    <a16:rowId xmlns:a16="http://schemas.microsoft.com/office/drawing/2014/main" val="10009"/>
                  </a:ext>
                </a:extLst>
              </a:tr>
              <a:tr h="590354">
                <a:tc>
                  <a:txBody>
                    <a:bodyPr/>
                    <a:lstStyle/>
                    <a:p>
                      <a:pPr marL="0" marR="0" lvl="0" indent="0" algn="ctr"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10.</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a:solidFill>
                            <a:schemeClr val="dk1"/>
                          </a:solidFill>
                          <a:latin typeface="Times New Roman"/>
                          <a:ea typeface="Times New Roman"/>
                          <a:cs typeface="Times New Roman"/>
                          <a:sym typeface="Times New Roman"/>
                        </a:rPr>
                        <a:t>Root user is the super user and has all administrative privileges.</a:t>
                      </a:r>
                      <a:endParaRPr sz="120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Administrator user has all administrative privileges of computers.</a:t>
                      </a:r>
                      <a:endParaRPr sz="1200" dirty="0"/>
                    </a:p>
                  </a:txBody>
                  <a:tcPr marL="66925" marR="66925" marT="93700" marB="93700" anchor="ctr">
                    <a:solidFill>
                      <a:srgbClr val="FFFFFF"/>
                    </a:solidFill>
                  </a:tcPr>
                </a:tc>
                <a:extLst>
                  <a:ext uri="{0D108BD9-81ED-4DB2-BD59-A6C34878D82A}">
                    <a16:rowId xmlns:a16="http://schemas.microsoft.com/office/drawing/2014/main" val="10010"/>
                  </a:ext>
                </a:extLst>
              </a:tr>
              <a:tr h="770866">
                <a:tc>
                  <a:txBody>
                    <a:bodyPr/>
                    <a:lstStyle/>
                    <a:p>
                      <a:pPr marL="0" marR="0" lvl="0" indent="0" algn="ctr"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11.</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Linux file naming convention in case sensitive. Thus, sample and SAMPLE are 2 different files in Linux/Unix operating system.</a:t>
                      </a:r>
                      <a:endParaRPr sz="1200" dirty="0"/>
                    </a:p>
                  </a:txBody>
                  <a:tcPr marL="66925" marR="66925" marT="93700" marB="93700" anchor="ctr">
                    <a:solidFill>
                      <a:srgbClr val="FFFFFF"/>
                    </a:solidFill>
                  </a:tcPr>
                </a:tc>
                <a:tc>
                  <a:txBody>
                    <a:bodyPr/>
                    <a:lstStyle/>
                    <a:p>
                      <a:pPr marL="0" marR="0" lvl="0" indent="0" algn="just" rtl="0">
                        <a:lnSpc>
                          <a:spcPct val="100000"/>
                        </a:lnSpc>
                        <a:spcBef>
                          <a:spcPts val="0"/>
                        </a:spcBef>
                        <a:spcAft>
                          <a:spcPts val="0"/>
                        </a:spcAft>
                        <a:buClr>
                          <a:schemeClr val="dk1"/>
                        </a:buClr>
                        <a:buSzPts val="900"/>
                        <a:buFont typeface="Times New Roman"/>
                        <a:buNone/>
                      </a:pPr>
                      <a:r>
                        <a:rPr lang="en-US" sz="1200" b="0" i="0" u="none" strike="noStrike" cap="none" dirty="0">
                          <a:solidFill>
                            <a:schemeClr val="dk1"/>
                          </a:solidFill>
                          <a:latin typeface="Times New Roman"/>
                          <a:ea typeface="Times New Roman"/>
                          <a:cs typeface="Times New Roman"/>
                          <a:sym typeface="Times New Roman"/>
                        </a:rPr>
                        <a:t>In Windows, you cannot have 2 files with the same name in the same folder.</a:t>
                      </a:r>
                      <a:endParaRPr sz="1200" dirty="0"/>
                    </a:p>
                  </a:txBody>
                  <a:tcPr marL="66925" marR="66925" marT="93700" marB="93700" anchor="ctr">
                    <a:solidFill>
                      <a:srgbClr val="FFFFFF"/>
                    </a:solidFill>
                  </a:tcPr>
                </a:tc>
                <a:extLst>
                  <a:ext uri="{0D108BD9-81ED-4DB2-BD59-A6C34878D82A}">
                    <a16:rowId xmlns:a16="http://schemas.microsoft.com/office/drawing/2014/main" val="10011"/>
                  </a:ext>
                </a:extLst>
              </a:tr>
            </a:tbl>
          </a:graphicData>
        </a:graphic>
      </p:graphicFrame>
      <p:sp>
        <p:nvSpPr>
          <p:cNvPr id="693" name="Google Shape;693;p5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15</a:t>
            </a:fld>
            <a:endParaRPr/>
          </a:p>
        </p:txBody>
      </p:sp>
      <p:pic>
        <p:nvPicPr>
          <p:cNvPr id="695" name="Google Shape;695;p5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2E9D42C4-9215-6CF9-A8FB-5E10DCD9145D}"/>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8"/>
          <p:cNvSpPr txBox="1">
            <a:spLocks noGrp="1"/>
          </p:cNvSpPr>
          <p:nvPr>
            <p:ph type="title"/>
          </p:nvPr>
        </p:nvSpPr>
        <p:spPr>
          <a:xfrm>
            <a:off x="457200" y="274637"/>
            <a:ext cx="8229600" cy="77787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Virtual Machines</a:t>
            </a:r>
            <a:endParaRPr/>
          </a:p>
        </p:txBody>
      </p:sp>
      <p:sp>
        <p:nvSpPr>
          <p:cNvPr id="702" name="Google Shape;702;p58"/>
          <p:cNvSpPr txBox="1">
            <a:spLocks noGrp="1"/>
          </p:cNvSpPr>
          <p:nvPr>
            <p:ph type="body" idx="1"/>
          </p:nvPr>
        </p:nvSpPr>
        <p:spPr>
          <a:xfrm>
            <a:off x="457200" y="1052512"/>
            <a:ext cx="8229600" cy="50736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Virtual Machine (VM) is a compute resource that uses software instead of a physical computer to run programs and deploy apps. One or more virtual “guest” machines run on a physical “host” machine.  Each virtual machine runs its own operating system and functions separately from the other VMs, even when they are all running on the same host. This means that, for example, a virtual MacOS virtual machine can run on a physical PC. </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 technology is used for many use cases across on-premises and cloud environments. More recently, public cloud services are using virtual machines to provide virtual application resources to multiple users at once, for even more cost efficient and flexible compute. </a:t>
            </a:r>
            <a:endParaRPr/>
          </a:p>
        </p:txBody>
      </p:sp>
      <p:sp>
        <p:nvSpPr>
          <p:cNvPr id="703" name="Google Shape;703;p5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16</a:t>
            </a:fld>
            <a:endParaRPr/>
          </a:p>
        </p:txBody>
      </p:sp>
      <p:pic>
        <p:nvPicPr>
          <p:cNvPr id="705" name="Google Shape;705;p5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C7C30AB3-FC5E-3268-E5AC-EE524F052172}"/>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9"/>
          <p:cNvSpPr txBox="1">
            <a:spLocks noGrp="1"/>
          </p:cNvSpPr>
          <p:nvPr>
            <p:ph type="body" idx="1"/>
          </p:nvPr>
        </p:nvSpPr>
        <p:spPr>
          <a:xfrm>
            <a:off x="457200" y="476250"/>
            <a:ext cx="8229600" cy="56499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What are virtual machines used for?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machines (VMs) allow a business to run an operating system that behaves like a completely separate computer in an app window on a desktop. </a:t>
            </a:r>
            <a:endParaRPr sz="2000" b="0" i="0" u="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VMs may be deployed to accommodate different levels of processing power needs, to run software that requires a different operating system, or to test applications in a safe, sandboxed environment.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Virtual machines have historically been used for server virtualization, which enables IT teams to consolidate their computing resources and improve efficiency. </a:t>
            </a:r>
            <a:endParaRPr/>
          </a:p>
        </p:txBody>
      </p:sp>
      <p:sp>
        <p:nvSpPr>
          <p:cNvPr id="711" name="Google Shape;711;p5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17</a:t>
            </a:fld>
            <a:endParaRPr/>
          </a:p>
        </p:txBody>
      </p:sp>
      <p:pic>
        <p:nvPicPr>
          <p:cNvPr id="713" name="Google Shape;713;p5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8D2358C1-269B-1078-4B55-2DFFDA12531F}"/>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g13ffeccf302_0_71"/>
          <p:cNvSpPr txBox="1">
            <a:spLocks noGrp="1"/>
          </p:cNvSpPr>
          <p:nvPr>
            <p:ph type="body" idx="1"/>
          </p:nvPr>
        </p:nvSpPr>
        <p:spPr>
          <a:xfrm>
            <a:off x="457200" y="476250"/>
            <a:ext cx="8229600" cy="56499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What are virtual machines used for?</a:t>
            </a:r>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Additionally, virtual machines can perform specific tasks considered too risky to carry out in a host environment, such as accessing virus-infected data or testing operating systems. Since the virtual machine is separated from the rest of the system, the software inside the virtual machine cannot tamper with the host computer. </a:t>
            </a:r>
            <a:endParaRPr sz="2000" b="0" i="0" u="none">
              <a:solidFill>
                <a:schemeClr val="dk1"/>
              </a:solidFill>
              <a:latin typeface="Times New Roman"/>
              <a:ea typeface="Times New Roman"/>
              <a:cs typeface="Times New Roman"/>
              <a:sym typeface="Times New Roman"/>
            </a:endParaRPr>
          </a:p>
          <a:p>
            <a:pPr marL="0" marR="0" lvl="0" indent="0" algn="just" rtl="0">
              <a:lnSpc>
                <a:spcPct val="100000"/>
              </a:lnSpc>
              <a:spcBef>
                <a:spcPts val="400"/>
              </a:spcBef>
              <a:spcAft>
                <a:spcPts val="0"/>
              </a:spcAft>
              <a:buNone/>
            </a:pPr>
            <a:r>
              <a:rPr lang="en-US" sz="2000" b="0" i="0" u="none">
                <a:solidFill>
                  <a:schemeClr val="dk1"/>
                </a:solidFill>
                <a:latin typeface="Times New Roman"/>
                <a:ea typeface="Times New Roman"/>
                <a:cs typeface="Times New Roman"/>
                <a:sym typeface="Times New Roman"/>
              </a:rPr>
              <a: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How do virtual machines work?</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virtual machine runs as a process in an application window, similar to any other application, on the operating system of the physical machine. Key files that make up a virtual machine include a log file, NVRAM setting file, virtual disk file and configuration file.</a:t>
            </a:r>
            <a:endParaRPr/>
          </a:p>
        </p:txBody>
      </p:sp>
      <p:sp>
        <p:nvSpPr>
          <p:cNvPr id="719" name="Google Shape;719;g13ffeccf302_0_71"/>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18</a:t>
            </a:fld>
            <a:endParaRPr/>
          </a:p>
        </p:txBody>
      </p:sp>
      <p:pic>
        <p:nvPicPr>
          <p:cNvPr id="721" name="Google Shape;721;g13ffeccf302_0_7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86DCBB0B-BEEE-9C38-85E5-E82970871D52}"/>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000"/>
              <a:buFont typeface="Times New Roman"/>
              <a:buNone/>
            </a:pPr>
            <a:r>
              <a:rPr lang="en-US" sz="4000" b="1" i="0" u="none">
                <a:solidFill>
                  <a:schemeClr val="dk1"/>
                </a:solidFill>
                <a:latin typeface="Times New Roman"/>
                <a:ea typeface="Times New Roman"/>
                <a:cs typeface="Times New Roman"/>
                <a:sym typeface="Times New Roman"/>
              </a:rPr>
              <a:t>Other Shell Commands:</a:t>
            </a:r>
            <a:endParaRPr/>
          </a:p>
        </p:txBody>
      </p:sp>
      <p:sp>
        <p:nvSpPr>
          <p:cNvPr id="386" name="Google Shape;386;p3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19</a:t>
            </a:fld>
            <a:endParaRPr/>
          </a:p>
        </p:txBody>
      </p:sp>
      <p:pic>
        <p:nvPicPr>
          <p:cNvPr id="387" name="Google Shape;387;p3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389" name="Google Shape;389;p33"/>
          <p:cNvSpPr txBox="1">
            <a:spLocks noGrp="1"/>
          </p:cNvSpPr>
          <p:nvPr>
            <p:ph type="body" idx="1"/>
          </p:nvPr>
        </p:nvSpPr>
        <p:spPr>
          <a:xfrm>
            <a:off x="1071562" y="1617662"/>
            <a:ext cx="3186112" cy="28829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ls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cat</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man</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touch</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cp</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mv</a:t>
            </a:r>
            <a:endParaRPr/>
          </a:p>
        </p:txBody>
      </p:sp>
      <p:sp>
        <p:nvSpPr>
          <p:cNvPr id="390" name="Google Shape;390;p33"/>
          <p:cNvSpPr txBox="1"/>
          <p:nvPr/>
        </p:nvSpPr>
        <p:spPr>
          <a:xfrm>
            <a:off x="4457700" y="1571625"/>
            <a:ext cx="3186112"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Calibri"/>
              <a:buNone/>
            </a:pPr>
            <a:br>
              <a:rPr lang="en-US" sz="2800" b="0" i="0" u="none">
                <a:solidFill>
                  <a:schemeClr val="dk1"/>
                </a:solidFill>
                <a:latin typeface="Calibri"/>
                <a:ea typeface="Calibri"/>
                <a:cs typeface="Calibri"/>
                <a:sym typeface="Calibri"/>
              </a:rPr>
            </a:br>
            <a:endParaRPr/>
          </a:p>
        </p:txBody>
      </p:sp>
      <p:sp>
        <p:nvSpPr>
          <p:cNvPr id="391" name="Google Shape;391;p33"/>
          <p:cNvSpPr txBox="1"/>
          <p:nvPr/>
        </p:nvSpPr>
        <p:spPr>
          <a:xfrm>
            <a:off x="6457950" y="1617662"/>
            <a:ext cx="2185987" cy="4525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2" name="Google Shape;392;p33"/>
          <p:cNvSpPr txBox="1"/>
          <p:nvPr/>
        </p:nvSpPr>
        <p:spPr>
          <a:xfrm>
            <a:off x="4857750" y="1571625"/>
            <a:ext cx="3186112" cy="30718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rmdir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mkdir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rm</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chmod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pwd</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ps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kill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6"/>
          <p:cNvSpPr txBox="1">
            <a:spLocks noGrp="1"/>
          </p:cNvSpPr>
          <p:nvPr>
            <p:ph type="title"/>
          </p:nvPr>
        </p:nvSpPr>
        <p:spPr>
          <a:xfrm>
            <a:off x="457200" y="274637"/>
            <a:ext cx="8229600" cy="4714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1" i="0" u="none" dirty="0">
                <a:solidFill>
                  <a:schemeClr val="dk1"/>
                </a:solidFill>
                <a:latin typeface="Times New Roman"/>
                <a:ea typeface="Times New Roman"/>
                <a:cs typeface="Times New Roman"/>
                <a:sym typeface="Times New Roman"/>
              </a:rPr>
              <a:t>UNIT - 3</a:t>
            </a:r>
            <a:br>
              <a:rPr lang="en-US" sz="2800" b="1" i="0" u="none" dirty="0">
                <a:solidFill>
                  <a:schemeClr val="dk1"/>
                </a:solidFill>
                <a:latin typeface="Times New Roman"/>
                <a:ea typeface="Times New Roman"/>
                <a:cs typeface="Times New Roman"/>
                <a:sym typeface="Times New Roman"/>
              </a:rPr>
            </a:br>
            <a:r>
              <a:rPr lang="en-US" sz="2800" b="1" i="0" u="none" dirty="0">
                <a:solidFill>
                  <a:schemeClr val="dk1"/>
                </a:solidFill>
                <a:latin typeface="Times New Roman"/>
                <a:ea typeface="Times New Roman"/>
                <a:cs typeface="Times New Roman"/>
                <a:sym typeface="Times New Roman"/>
              </a:rPr>
              <a:t>Linux OS and its features</a:t>
            </a:r>
            <a:endParaRPr dirty="0"/>
          </a:p>
        </p:txBody>
      </p:sp>
      <p:sp>
        <p:nvSpPr>
          <p:cNvPr id="574" name="Google Shape;574;p46"/>
          <p:cNvSpPr txBox="1">
            <a:spLocks noGrp="1"/>
          </p:cNvSpPr>
          <p:nvPr>
            <p:ph type="body" idx="1"/>
          </p:nvPr>
        </p:nvSpPr>
        <p:spPr>
          <a:xfrm>
            <a:off x="457200" y="1075907"/>
            <a:ext cx="8229600" cy="518318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Linux is one of the popular versions of the UNIX operating System. </a:t>
            </a:r>
            <a:endParaRPr sz="2000" b="0" i="0" u="none" dirty="0">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It is open source as its source code is freely available. </a:t>
            </a:r>
            <a:endParaRPr sz="2000" b="0" i="0" u="none" dirty="0">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It is free to use. </a:t>
            </a:r>
            <a:endParaRPr sz="2000" b="0" i="0" u="none" dirty="0">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Linux was designed considering UNIX compatibility. </a:t>
            </a:r>
            <a:endParaRPr sz="2000" b="0" i="0" u="none" dirty="0">
              <a:solidFill>
                <a:srgbClr val="000000"/>
              </a:solidFill>
              <a:latin typeface="Times New Roman"/>
              <a:ea typeface="Times New Roman"/>
              <a:cs typeface="Times New Roman"/>
              <a:sym typeface="Times New Roman"/>
            </a:endParaRPr>
          </a:p>
          <a:p>
            <a:pPr marL="342900" marR="0" lvl="0" indent="0" algn="just" rtl="0">
              <a:lnSpc>
                <a:spcPct val="100000"/>
              </a:lnSpc>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none" dirty="0">
                <a:solidFill>
                  <a:srgbClr val="000000"/>
                </a:solidFill>
                <a:latin typeface="Times New Roman"/>
                <a:ea typeface="Times New Roman"/>
                <a:cs typeface="Times New Roman"/>
                <a:sym typeface="Times New Roman"/>
              </a:rPr>
              <a:t>Its functionality list is quite similar to that of UNIX.</a:t>
            </a:r>
            <a:endParaRPr dirty="0"/>
          </a:p>
          <a:p>
            <a:pPr marL="342900" marR="0" lvl="0" indent="-215900" algn="l" rtl="0">
              <a:spcBef>
                <a:spcPts val="400"/>
              </a:spcBef>
              <a:spcAft>
                <a:spcPts val="0"/>
              </a:spcAft>
              <a:buClr>
                <a:schemeClr val="dk1"/>
              </a:buClr>
              <a:buSzPts val="2000"/>
              <a:buFont typeface="Arial"/>
              <a:buNone/>
            </a:pPr>
            <a:endParaRPr sz="2000" b="0" i="0" u="none" dirty="0">
              <a:solidFill>
                <a:srgbClr val="000000"/>
              </a:solidFill>
              <a:latin typeface="Times New Roman"/>
              <a:ea typeface="Times New Roman"/>
              <a:cs typeface="Times New Roman"/>
              <a:sym typeface="Times New Roman"/>
            </a:endParaRPr>
          </a:p>
        </p:txBody>
      </p:sp>
      <p:sp>
        <p:nvSpPr>
          <p:cNvPr id="575" name="Google Shape;575;p4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a:t>
            </a:fld>
            <a:endParaRPr/>
          </a:p>
        </p:txBody>
      </p:sp>
      <p:pic>
        <p:nvPicPr>
          <p:cNvPr id="576" name="Google Shape;576;p4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F58F3195-A578-FDDE-98FF-603C90672707}"/>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398" name="Google Shape;398;p3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20</a:t>
            </a:fld>
            <a:endParaRPr/>
          </a:p>
        </p:txBody>
      </p:sp>
      <p:pic>
        <p:nvPicPr>
          <p:cNvPr id="399" name="Google Shape;399;p3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01" name="Google Shape;401;p34"/>
          <p:cNvSpPr txBox="1">
            <a:spLocks noGrp="1"/>
          </p:cNvSpPr>
          <p:nvPr>
            <p:ph type="body" idx="1"/>
          </p:nvPr>
        </p:nvSpPr>
        <p:spPr>
          <a:xfrm>
            <a:off x="357187" y="1571625"/>
            <a:ext cx="8229600" cy="1571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ls command</a:t>
            </a: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ls command is used to list files or directories</a:t>
            </a:r>
            <a:r>
              <a:rPr lang="en-US" sz="2000" b="0" i="1" u="none">
                <a:solidFill>
                  <a:schemeClr val="dk1"/>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in Linux and other Unix-based operating systems.</a:t>
            </a:r>
            <a:endParaRPr/>
          </a:p>
          <a:p>
            <a:pPr marL="342900" marR="0" lvl="0" indent="-342900" algn="l"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Use of ls command as below:</a:t>
            </a:r>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p:txBody>
      </p:sp>
      <p:pic>
        <p:nvPicPr>
          <p:cNvPr id="402" name="Google Shape;402;p34"/>
          <p:cNvPicPr preferRelativeResize="0"/>
          <p:nvPr/>
        </p:nvPicPr>
        <p:blipFill rotWithShape="1">
          <a:blip r:embed="rId4">
            <a:alphaModFix/>
          </a:blip>
          <a:srcRect/>
          <a:stretch/>
        </p:blipFill>
        <p:spPr>
          <a:xfrm>
            <a:off x="857250" y="3233737"/>
            <a:ext cx="7143750" cy="2838450"/>
          </a:xfrm>
          <a:prstGeom prst="rect">
            <a:avLst/>
          </a:prstGeom>
          <a:noFill/>
          <a:ln>
            <a:noFill/>
          </a:ln>
        </p:spPr>
      </p:pic>
      <p:sp>
        <p:nvSpPr>
          <p:cNvPr id="2" name="Google Shape;91;p1">
            <a:extLst>
              <a:ext uri="{FF2B5EF4-FFF2-40B4-BE49-F238E27FC236}">
                <a16:creationId xmlns:a16="http://schemas.microsoft.com/office/drawing/2014/main" id="{AE897F2E-F607-745B-124B-E59F93C73263}"/>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08" name="Google Shape;408;p3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21</a:t>
            </a:fld>
            <a:endParaRPr/>
          </a:p>
        </p:txBody>
      </p:sp>
      <p:pic>
        <p:nvPicPr>
          <p:cNvPr id="409" name="Google Shape;409;p3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11" name="Google Shape;411;p35"/>
          <p:cNvSpPr txBox="1">
            <a:spLocks noGrp="1"/>
          </p:cNvSpPr>
          <p:nvPr>
            <p:ph type="body" idx="1"/>
          </p:nvPr>
        </p:nvSpPr>
        <p:spPr>
          <a:xfrm>
            <a:off x="357187" y="1571625"/>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cat command</a:t>
            </a: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Outputs the contents of a text file.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You can use it to read brief files or to concatenate files together.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append file1 onto the end of file2, enter:</a:t>
            </a:r>
            <a:endParaRPr/>
          </a:p>
          <a:p>
            <a:pPr marL="742950" marR="0" lvl="1" indent="-285750" algn="l" rtl="0">
              <a:lnSpc>
                <a:spcPct val="100000"/>
              </a:lnSpc>
              <a:spcBef>
                <a:spcPts val="320"/>
              </a:spcBef>
              <a:spcAft>
                <a:spcPts val="0"/>
              </a:spcAft>
              <a:buClr>
                <a:schemeClr val="dk1"/>
              </a:buClr>
              <a:buSzPts val="1600"/>
              <a:buFont typeface="Arial"/>
              <a:buChar char="•"/>
            </a:pPr>
            <a:r>
              <a:rPr lang="en-US" sz="1600" b="0" i="0" u="none" strike="noStrike" cap="none">
                <a:solidFill>
                  <a:schemeClr val="dk1"/>
                </a:solidFill>
                <a:latin typeface="Times New Roman"/>
                <a:ea typeface="Times New Roman"/>
                <a:cs typeface="Times New Roman"/>
                <a:sym typeface="Times New Roman"/>
              </a:rPr>
              <a:t>cat file1 &gt;&gt; file2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view the contents of a file named myfile, enter:</a:t>
            </a:r>
            <a:endParaRPr/>
          </a:p>
          <a:p>
            <a:pPr marL="742950" marR="0" lvl="1" indent="-285750" algn="l" rtl="0">
              <a:lnSpc>
                <a:spcPct val="100000"/>
              </a:lnSpc>
              <a:spcBef>
                <a:spcPts val="320"/>
              </a:spcBef>
              <a:spcAft>
                <a:spcPts val="0"/>
              </a:spcAft>
              <a:buClr>
                <a:schemeClr val="dk1"/>
              </a:buClr>
              <a:buSzPts val="1600"/>
              <a:buFont typeface="Arial"/>
              <a:buChar char="•"/>
            </a:pPr>
            <a:r>
              <a:rPr lang="en-US" sz="1600" b="0" i="0" u="none" strike="noStrike" cap="none">
                <a:solidFill>
                  <a:schemeClr val="dk1"/>
                </a:solidFill>
                <a:latin typeface="Times New Roman"/>
                <a:ea typeface="Times New Roman"/>
                <a:cs typeface="Times New Roman"/>
                <a:sym typeface="Times New Roman"/>
              </a:rPr>
              <a:t>cat myfile</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p:txBody>
      </p:sp>
      <p:sp>
        <p:nvSpPr>
          <p:cNvPr id="2" name="Google Shape;91;p1">
            <a:extLst>
              <a:ext uri="{FF2B5EF4-FFF2-40B4-BE49-F238E27FC236}">
                <a16:creationId xmlns:a16="http://schemas.microsoft.com/office/drawing/2014/main" id="{264353C5-7CC6-BFD1-158B-803633C7F516}"/>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17" name="Google Shape;417;p3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22</a:t>
            </a:fld>
            <a:endParaRPr/>
          </a:p>
        </p:txBody>
      </p:sp>
      <p:pic>
        <p:nvPicPr>
          <p:cNvPr id="418" name="Google Shape;418;p3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20" name="Google Shape;420;p36"/>
          <p:cNvSpPr txBox="1">
            <a:spLocks noGrp="1"/>
          </p:cNvSpPr>
          <p:nvPr>
            <p:ph type="body" idx="1"/>
          </p:nvPr>
        </p:nvSpPr>
        <p:spPr>
          <a:xfrm>
            <a:off x="428625" y="1428751"/>
            <a:ext cx="8229600" cy="468723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dirty="0">
                <a:solidFill>
                  <a:schemeClr val="dk1"/>
                </a:solidFill>
                <a:latin typeface="Times New Roman"/>
                <a:ea typeface="Times New Roman"/>
                <a:cs typeface="Times New Roman"/>
                <a:sym typeface="Times New Roman"/>
              </a:rPr>
              <a:t>man command</a:t>
            </a:r>
            <a:endParaRPr sz="2000" b="0" i="0" u="none" dirty="0">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The man command is </a:t>
            </a:r>
            <a:r>
              <a:rPr lang="en-US" sz="2000" b="1" i="0" u="none" dirty="0">
                <a:solidFill>
                  <a:schemeClr val="dk1"/>
                </a:solidFill>
                <a:latin typeface="Times New Roman"/>
                <a:ea typeface="Times New Roman"/>
                <a:cs typeface="Times New Roman"/>
                <a:sym typeface="Times New Roman"/>
              </a:rPr>
              <a:t>a built-in manual for using Linux commands</a:t>
            </a:r>
            <a:r>
              <a:rPr lang="en-US" sz="2000" b="0" i="0" u="none" dirty="0">
                <a:solidFill>
                  <a:schemeClr val="dk1"/>
                </a:solidFill>
                <a:latin typeface="Times New Roman"/>
                <a:ea typeface="Times New Roman"/>
                <a:cs typeface="Times New Roman"/>
                <a:sym typeface="Times New Roman"/>
              </a:rPr>
              <a:t>.</a:t>
            </a:r>
            <a:endParaRPr dirty="0"/>
          </a:p>
          <a:p>
            <a:pPr marL="342900" marR="0" lvl="0" indent="-342900" algn="just" rtl="0">
              <a:lnSpc>
                <a:spcPct val="100000"/>
              </a:lnSpc>
              <a:spcBef>
                <a:spcPts val="400"/>
              </a:spcBef>
              <a:spcAft>
                <a:spcPts val="0"/>
              </a:spcAft>
              <a:buClr>
                <a:srgbClr val="262626"/>
              </a:buClr>
              <a:buSzPts val="2000"/>
              <a:buFont typeface="Arial"/>
              <a:buChar char="•"/>
            </a:pPr>
            <a:r>
              <a:rPr lang="en-US" sz="2000" b="0" i="0" u="none" dirty="0">
                <a:solidFill>
                  <a:srgbClr val="262626"/>
                </a:solidFill>
                <a:latin typeface="Times New Roman"/>
                <a:ea typeface="Times New Roman"/>
                <a:cs typeface="Times New Roman"/>
                <a:sym typeface="Times New Roman"/>
              </a:rPr>
              <a:t>Displays the user manual </a:t>
            </a:r>
            <a:r>
              <a:rPr lang="en-US" sz="2000" b="0" i="0" u="none" dirty="0">
                <a:solidFill>
                  <a:schemeClr val="dk1"/>
                </a:solidFill>
                <a:latin typeface="Times New Roman"/>
                <a:ea typeface="Times New Roman"/>
                <a:cs typeface="Times New Roman"/>
                <a:sym typeface="Times New Roman"/>
              </a:rPr>
              <a:t>of any command that we can run on the terminal. It provides a detailed view of the command which includes NAME, SYNOPSIS, DESCRIPTION, OPTIONS, EXIT STATUS, RETURN VALUES, ERRORS, FILES, VERSIONS, EXAMPLES, AUTHORS.</a:t>
            </a:r>
            <a:endParaRPr dirty="0"/>
          </a:p>
          <a:p>
            <a:pPr marL="342900" marR="0" lvl="0" indent="-342900" algn="just" rtl="0">
              <a:lnSpc>
                <a:spcPct val="100000"/>
              </a:lnSpc>
              <a:spcBef>
                <a:spcPts val="400"/>
              </a:spcBef>
              <a:spcAft>
                <a:spcPts val="0"/>
              </a:spcAft>
              <a:buClr>
                <a:srgbClr val="262626"/>
              </a:buClr>
              <a:buSzPts val="2000"/>
              <a:buFont typeface="Arial"/>
              <a:buChar char="•"/>
            </a:pPr>
            <a:r>
              <a:rPr lang="en-US" sz="2000" b="0" i="0" u="none" dirty="0">
                <a:solidFill>
                  <a:srgbClr val="262626"/>
                </a:solidFill>
                <a:latin typeface="Times New Roman"/>
                <a:ea typeface="Times New Roman"/>
                <a:cs typeface="Times New Roman"/>
                <a:sym typeface="Times New Roman"/>
              </a:rPr>
              <a:t>Basic Symbol</a:t>
            </a:r>
            <a:endParaRPr dirty="0"/>
          </a:p>
          <a:p>
            <a:pPr marL="342900" marR="0" lvl="0" indent="-215900" algn="just" rtl="0">
              <a:lnSpc>
                <a:spcPct val="100000"/>
              </a:lnSpc>
              <a:spcBef>
                <a:spcPts val="400"/>
              </a:spcBef>
              <a:spcAft>
                <a:spcPts val="0"/>
              </a:spcAft>
              <a:buClr>
                <a:schemeClr val="dk1"/>
              </a:buClr>
              <a:buSzPts val="2000"/>
              <a:buFont typeface="Arial"/>
              <a:buNone/>
            </a:pPr>
            <a:endParaRPr sz="2000" b="0" i="0" u="none" dirty="0">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dirty="0">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dirty="0">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option</a:t>
            </a:r>
            <a:r>
              <a:rPr lang="en-US" sz="2000" b="0" i="0" u="none" dirty="0">
                <a:solidFill>
                  <a:schemeClr val="dk1"/>
                </a:solidFill>
                <a:latin typeface="Times New Roman"/>
                <a:ea typeface="Times New Roman"/>
                <a:cs typeface="Times New Roman"/>
                <a:sym typeface="Times New Roman"/>
              </a:rPr>
              <a:t> – the search result output.</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section number </a:t>
            </a:r>
            <a:r>
              <a:rPr lang="en-US" sz="2000" b="0" i="0" u="none" dirty="0">
                <a:solidFill>
                  <a:schemeClr val="dk1"/>
                </a:solidFill>
                <a:latin typeface="Times New Roman"/>
                <a:ea typeface="Times New Roman"/>
                <a:cs typeface="Times New Roman"/>
                <a:sym typeface="Times New Roman"/>
              </a:rPr>
              <a:t>– the section in which to look for the man page.</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command name </a:t>
            </a:r>
            <a:r>
              <a:rPr lang="en-US" sz="2000" b="0" i="0" u="none" dirty="0">
                <a:solidFill>
                  <a:schemeClr val="dk1"/>
                </a:solidFill>
                <a:latin typeface="Times New Roman"/>
                <a:ea typeface="Times New Roman"/>
                <a:cs typeface="Times New Roman"/>
                <a:sym typeface="Times New Roman"/>
              </a:rPr>
              <a:t>– the name of the command which man page you want to see.</a:t>
            </a:r>
            <a:endParaRPr sz="2000" b="0" i="0" u="none" dirty="0">
              <a:solidFill>
                <a:srgbClr val="262626"/>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0" i="0" u="none" dirty="0">
              <a:solidFill>
                <a:srgbClr val="262626"/>
              </a:solidFill>
              <a:latin typeface="Times New Roman"/>
              <a:ea typeface="Times New Roman"/>
              <a:cs typeface="Times New Roman"/>
              <a:sym typeface="Times New Roman"/>
            </a:endParaRPr>
          </a:p>
        </p:txBody>
      </p:sp>
      <p:pic>
        <p:nvPicPr>
          <p:cNvPr id="421" name="Google Shape;421;p36"/>
          <p:cNvPicPr preferRelativeResize="0"/>
          <p:nvPr/>
        </p:nvPicPr>
        <p:blipFill rotWithShape="1">
          <a:blip r:embed="rId4">
            <a:alphaModFix/>
          </a:blip>
          <a:srcRect/>
          <a:stretch/>
        </p:blipFill>
        <p:spPr>
          <a:xfrm>
            <a:off x="1500187" y="3786187"/>
            <a:ext cx="5727700" cy="1003300"/>
          </a:xfrm>
          <a:prstGeom prst="rect">
            <a:avLst/>
          </a:prstGeom>
          <a:noFill/>
          <a:ln>
            <a:noFill/>
          </a:ln>
        </p:spPr>
      </p:pic>
      <p:sp>
        <p:nvSpPr>
          <p:cNvPr id="2" name="Google Shape;91;p1">
            <a:extLst>
              <a:ext uri="{FF2B5EF4-FFF2-40B4-BE49-F238E27FC236}">
                <a16:creationId xmlns:a16="http://schemas.microsoft.com/office/drawing/2014/main" id="{586BFBBF-CB38-2594-F911-499147BA04B6}"/>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27" name="Google Shape;427;p3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23</a:t>
            </a:fld>
            <a:endParaRPr/>
          </a:p>
        </p:txBody>
      </p:sp>
      <p:pic>
        <p:nvPicPr>
          <p:cNvPr id="428" name="Google Shape;428;p3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30" name="Google Shape;430;p37"/>
          <p:cNvSpPr txBox="1">
            <a:spLocks noGrp="1"/>
          </p:cNvSpPr>
          <p:nvPr>
            <p:ph type="body" idx="1"/>
          </p:nvPr>
        </p:nvSpPr>
        <p:spPr>
          <a:xfrm>
            <a:off x="357187" y="1571625"/>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a:solidFill>
                  <a:schemeClr val="dk1"/>
                </a:solidFill>
                <a:latin typeface="Times New Roman"/>
                <a:ea typeface="Times New Roman"/>
                <a:cs typeface="Times New Roman"/>
                <a:sym typeface="Times New Roman"/>
              </a:rPr>
              <a:t>cd command</a:t>
            </a:r>
            <a:endParaRPr sz="2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It  changes your current directory location. </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By default, your Unix login session begins in your home directory.</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switch to a subdirectory (of the current directory) named myfiles, enter: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cd myfiles</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switch to a directory named /home/dvader/empire_docs, enter:</a:t>
            </a:r>
            <a:endParaRPr/>
          </a:p>
          <a:p>
            <a:pPr marL="342900" marR="0" lvl="0" indent="-342900" algn="l"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cd /home/dvader/empire_docs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
        <p:nvSpPr>
          <p:cNvPr id="2" name="Google Shape;91;p1">
            <a:extLst>
              <a:ext uri="{FF2B5EF4-FFF2-40B4-BE49-F238E27FC236}">
                <a16:creationId xmlns:a16="http://schemas.microsoft.com/office/drawing/2014/main" id="{BF6DBE53-DD22-71CB-82BB-BED5139BECDE}"/>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24</a:t>
            </a:fld>
            <a:endParaRPr/>
          </a:p>
        </p:txBody>
      </p:sp>
      <p:pic>
        <p:nvPicPr>
          <p:cNvPr id="436" name="Google Shape;436;p3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38" name="Google Shape;438;p38"/>
          <p:cNvSpPr txBox="1">
            <a:spLocks noGrp="1"/>
          </p:cNvSpPr>
          <p:nvPr>
            <p:ph type="body" idx="1"/>
          </p:nvPr>
        </p:nvSpPr>
        <p:spPr>
          <a:xfrm>
            <a:off x="500062" y="1428750"/>
            <a:ext cx="3000375" cy="4000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a:buNone/>
            </a:pPr>
            <a:r>
              <a:rPr lang="en-US" sz="2000" b="1" i="0" u="none">
                <a:solidFill>
                  <a:srgbClr val="262626"/>
                </a:solidFill>
                <a:latin typeface="Times New Roman"/>
                <a:ea typeface="Times New Roman"/>
                <a:cs typeface="Times New Roman"/>
                <a:sym typeface="Times New Roman"/>
              </a:rPr>
              <a:t>Touch</a:t>
            </a:r>
            <a:endParaRPr/>
          </a:p>
          <a:p>
            <a:pPr marL="342900" marR="0" lvl="0" indent="-342900" algn="just" rtl="0">
              <a:lnSpc>
                <a:spcPct val="100000"/>
              </a:lnSpc>
              <a:spcBef>
                <a:spcPts val="400"/>
              </a:spcBef>
              <a:spcAft>
                <a:spcPts val="0"/>
              </a:spcAft>
              <a:buClr>
                <a:srgbClr val="262626"/>
              </a:buClr>
              <a:buSzPts val="2000"/>
              <a:buFont typeface="Arial"/>
              <a:buNone/>
            </a:pPr>
            <a:r>
              <a:rPr lang="en-US" sz="2000" b="1" i="0" u="none">
                <a:solidFill>
                  <a:srgbClr val="262626"/>
                </a:solidFill>
                <a:latin typeface="Times New Roman"/>
                <a:ea typeface="Times New Roman"/>
                <a:cs typeface="Times New Roman"/>
                <a:sym typeface="Times New Roman"/>
              </a:rPr>
              <a:t>	</a:t>
            </a:r>
            <a:r>
              <a:rPr lang="en-US" sz="2000" b="0" i="0" u="none">
                <a:solidFill>
                  <a:schemeClr val="dk1"/>
                </a:solidFill>
                <a:latin typeface="Times New Roman"/>
                <a:ea typeface="Times New Roman"/>
                <a:cs typeface="Times New Roman"/>
                <a:sym typeface="Times New Roman"/>
              </a:rPr>
              <a:t>The </a:t>
            </a:r>
            <a:r>
              <a:rPr lang="en-US" sz="2000" b="1" i="0" u="none">
                <a:solidFill>
                  <a:schemeClr val="dk1"/>
                </a:solidFill>
                <a:latin typeface="Times New Roman"/>
                <a:ea typeface="Times New Roman"/>
                <a:cs typeface="Times New Roman"/>
                <a:sym typeface="Times New Roman"/>
              </a:rPr>
              <a:t>touch</a:t>
            </a:r>
            <a:r>
              <a:rPr lang="en-US" sz="2000" b="0" i="0" u="none">
                <a:solidFill>
                  <a:schemeClr val="dk1"/>
                </a:solidFill>
                <a:latin typeface="Times New Roman"/>
                <a:ea typeface="Times New Roman"/>
                <a:cs typeface="Times New Roman"/>
                <a:sym typeface="Times New Roman"/>
              </a:rPr>
              <a:t> command's primary function is to modify a timestamp.</a:t>
            </a:r>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a:p>
            <a:pPr marL="342900" marR="0" lvl="0" indent="-215900" algn="l" rtl="0">
              <a:spcBef>
                <a:spcPts val="400"/>
              </a:spcBef>
              <a:spcAft>
                <a:spcPts val="0"/>
              </a:spcAft>
              <a:buClr>
                <a:schemeClr val="dk1"/>
              </a:buClr>
              <a:buSzPts val="2000"/>
              <a:buFont typeface="Arial"/>
              <a:buNone/>
            </a:pPr>
            <a:endParaRPr sz="2000" b="1" i="0" u="none">
              <a:solidFill>
                <a:srgbClr val="262626"/>
              </a:solidFill>
              <a:latin typeface="Times New Roman"/>
              <a:ea typeface="Times New Roman"/>
              <a:cs typeface="Times New Roman"/>
              <a:sym typeface="Times New Roman"/>
            </a:endParaRPr>
          </a:p>
        </p:txBody>
      </p:sp>
      <p:sp>
        <p:nvSpPr>
          <p:cNvPr id="439" name="Google Shape;439;p38"/>
          <p:cNvSpPr txBox="1">
            <a:spLocks noGrp="1"/>
          </p:cNvSpPr>
          <p:nvPr>
            <p:ph type="title"/>
          </p:nvPr>
        </p:nvSpPr>
        <p:spPr>
          <a:xfrm>
            <a:off x="500062" y="28575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pic>
        <p:nvPicPr>
          <p:cNvPr id="440" name="Google Shape;440;p38"/>
          <p:cNvPicPr preferRelativeResize="0"/>
          <p:nvPr/>
        </p:nvPicPr>
        <p:blipFill rotWithShape="1">
          <a:blip r:embed="rId4">
            <a:alphaModFix/>
          </a:blip>
          <a:srcRect/>
          <a:stretch/>
        </p:blipFill>
        <p:spPr>
          <a:xfrm>
            <a:off x="4214812" y="1214437"/>
            <a:ext cx="4600575" cy="4000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25</a:t>
            </a:fld>
            <a:endParaRPr/>
          </a:p>
        </p:txBody>
      </p:sp>
      <p:pic>
        <p:nvPicPr>
          <p:cNvPr id="446" name="Google Shape;446;p3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48" name="Google Shape;448;p39"/>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62626"/>
              </a:buClr>
              <a:buSzPts val="2000"/>
              <a:buFont typeface="Arial"/>
              <a:buNone/>
            </a:pPr>
            <a:r>
              <a:rPr lang="en-US" sz="2000" b="0" i="0" u="none" dirty="0">
                <a:solidFill>
                  <a:srgbClr val="262626"/>
                </a:solidFill>
                <a:latin typeface="Times New Roman"/>
                <a:ea typeface="Times New Roman"/>
                <a:cs typeface="Times New Roman"/>
                <a:sym typeface="Times New Roman"/>
              </a:rPr>
              <a:t>cp</a:t>
            </a:r>
            <a:endParaRPr dirty="0"/>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This command copies a file, preserving the original and creating an identical copy. </a:t>
            </a:r>
            <a:endParaRPr dirty="0"/>
          </a:p>
          <a:p>
            <a:pPr marL="1143000" marR="0" lvl="2" indent="-228600" algn="l"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cp -</a:t>
            </a:r>
            <a:r>
              <a:rPr lang="en-US" sz="2000" b="0" i="0" u="none" strike="noStrike" cap="none" dirty="0" err="1">
                <a:solidFill>
                  <a:schemeClr val="dk1"/>
                </a:solidFill>
                <a:latin typeface="Times New Roman"/>
                <a:ea typeface="Times New Roman"/>
                <a:cs typeface="Times New Roman"/>
                <a:sym typeface="Times New Roman"/>
              </a:rPr>
              <a:t>i</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oldfile</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newfile</a:t>
            </a:r>
            <a:r>
              <a:rPr lang="en-US" sz="2000" b="0" i="0" u="none" strike="noStrike" cap="none" dirty="0">
                <a:solidFill>
                  <a:schemeClr val="dk1"/>
                </a:solidFill>
                <a:latin typeface="Times New Roman"/>
                <a:ea typeface="Times New Roman"/>
                <a:cs typeface="Times New Roman"/>
                <a:sym typeface="Times New Roman"/>
              </a:rPr>
              <a:t> </a:t>
            </a:r>
            <a:endParaRPr dirty="0"/>
          </a:p>
          <a:p>
            <a:pPr marL="342900" marR="0" lvl="0" indent="-342900" algn="l"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 mv</a:t>
            </a:r>
            <a:endParaRPr dirty="0"/>
          </a:p>
          <a:p>
            <a:pPr marL="342900" marR="0" lvl="0" indent="-342900" algn="l"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	mv stands for move. </a:t>
            </a:r>
            <a:endParaRPr dirty="0"/>
          </a:p>
          <a:p>
            <a:pPr marL="342900" marR="0" lvl="0" indent="-342900" algn="l"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	mv is used to move one or more files or directories from one place to another in a file system like UNIX. </a:t>
            </a:r>
            <a:endParaRPr dirty="0"/>
          </a:p>
          <a:p>
            <a:pPr marL="342900" marR="0" lvl="0" indent="-342900" algn="l"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	Use it as:</a:t>
            </a:r>
            <a:endParaRPr dirty="0"/>
          </a:p>
          <a:p>
            <a:pPr marL="342900" marR="0" lvl="0" indent="-342900" algn="l"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	mv [Option] source destination </a:t>
            </a:r>
            <a:endParaRPr dirty="0"/>
          </a:p>
          <a:p>
            <a:pPr marL="342900" marR="0" lvl="0" indent="-342900" algn="l" rtl="0">
              <a:lnSpc>
                <a:spcPct val="100000"/>
              </a:lnSpc>
              <a:spcBef>
                <a:spcPts val="400"/>
              </a:spcBef>
              <a:spcAft>
                <a:spcPts val="0"/>
              </a:spcAft>
              <a:buClr>
                <a:schemeClr val="dk1"/>
              </a:buClr>
              <a:buSzPts val="2000"/>
              <a:buFont typeface="Arial"/>
              <a:buNone/>
            </a:pPr>
            <a:endParaRPr sz="2000" b="0" i="0" u="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chemeClr val="dk1"/>
              </a:buClr>
              <a:buSzPts val="2000"/>
              <a:buFont typeface="Arial"/>
              <a:buNone/>
            </a:pPr>
            <a:r>
              <a:rPr lang="en-US" sz="2000" b="0" i="0" u="none" dirty="0" err="1">
                <a:solidFill>
                  <a:schemeClr val="dk1"/>
                </a:solidFill>
                <a:latin typeface="Times New Roman"/>
                <a:ea typeface="Times New Roman"/>
                <a:cs typeface="Times New Roman"/>
                <a:sym typeface="Times New Roman"/>
              </a:rPr>
              <a:t>chmod</a:t>
            </a:r>
            <a:endParaRPr dirty="0"/>
          </a:p>
          <a:p>
            <a:pPr marL="742950" marR="0" lvl="1" indent="-285750" algn="l" rtl="0">
              <a:lnSpc>
                <a:spcPct val="100000"/>
              </a:lnSpc>
              <a:spcBef>
                <a:spcPts val="400"/>
              </a:spcBef>
              <a:spcAft>
                <a:spcPts val="0"/>
              </a:spcAft>
              <a:buClr>
                <a:schemeClr val="dk1"/>
              </a:buClr>
              <a:buSzPts val="2000"/>
              <a:buFont typeface="Arial"/>
              <a:buChar char="•"/>
            </a:pPr>
            <a:r>
              <a:rPr lang="en-US" sz="2000" b="0" i="0" u="none" strike="noStrike" cap="none" dirty="0">
                <a:solidFill>
                  <a:schemeClr val="dk1"/>
                </a:solidFill>
                <a:latin typeface="Times New Roman"/>
                <a:ea typeface="Times New Roman"/>
                <a:cs typeface="Times New Roman"/>
                <a:sym typeface="Times New Roman"/>
              </a:rPr>
              <a:t>This command changes the permission information associated with a file. </a:t>
            </a:r>
            <a:endParaRPr dirty="0"/>
          </a:p>
          <a:p>
            <a:pPr marL="342900" marR="0" lvl="0" indent="-215900" algn="l" rtl="0">
              <a:spcBef>
                <a:spcPts val="400"/>
              </a:spcBef>
              <a:spcAft>
                <a:spcPts val="0"/>
              </a:spcAft>
              <a:buClr>
                <a:schemeClr val="dk1"/>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
        <p:nvSpPr>
          <p:cNvPr id="449" name="Google Shape;449;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2" name="Google Shape;91;p1">
            <a:extLst>
              <a:ext uri="{FF2B5EF4-FFF2-40B4-BE49-F238E27FC236}">
                <a16:creationId xmlns:a16="http://schemas.microsoft.com/office/drawing/2014/main" id="{23152382-B10A-3F3B-01A6-E47E60BC7028}"/>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26</a:t>
            </a:fld>
            <a:endParaRPr/>
          </a:p>
        </p:txBody>
      </p:sp>
      <p:pic>
        <p:nvPicPr>
          <p:cNvPr id="455" name="Google Shape;455;p40"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57" name="Google Shape;457;p40"/>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Mkdir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mkdir command is used to create (or make) a directory.</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Example: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 mkdir LPUCSE</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rmdir</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rmdir directory is used to remove directories, but only those that are empty (i.e., contain no files or subdirectories). In order to delete a directory with actual contents, you must use the </a:t>
            </a:r>
            <a:r>
              <a:rPr lang="en-US" sz="2000" b="1" i="0" u="none">
                <a:solidFill>
                  <a:schemeClr val="dk1"/>
                </a:solidFill>
                <a:latin typeface="Times New Roman"/>
                <a:ea typeface="Times New Roman"/>
                <a:cs typeface="Times New Roman"/>
                <a:sym typeface="Times New Roman"/>
              </a:rPr>
              <a:t>rm -R</a:t>
            </a:r>
            <a:r>
              <a:rPr lang="en-US" sz="2000" b="0" i="0" u="none">
                <a:solidFill>
                  <a:schemeClr val="dk1"/>
                </a:solidFill>
                <a:latin typeface="Times New Roman"/>
                <a:ea typeface="Times New Roman"/>
                <a:cs typeface="Times New Roman"/>
                <a:sym typeface="Times New Roman"/>
              </a:rPr>
              <a:t> command.</a:t>
            </a:r>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Example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To remove an empty directory:</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 rmdir /mike </a:t>
            </a:r>
            <a:endParaRPr/>
          </a:p>
          <a:p>
            <a:pPr marL="342900" marR="0" lvl="0" indent="-215900" algn="l" rtl="0">
              <a:spcBef>
                <a:spcPts val="400"/>
              </a:spcBef>
              <a:spcAft>
                <a:spcPts val="0"/>
              </a:spcAft>
              <a:buClr>
                <a:schemeClr val="dk1"/>
              </a:buClr>
              <a:buSzPts val="2000"/>
              <a:buFont typeface="Arial"/>
              <a:buNone/>
            </a:pPr>
            <a:endParaRPr sz="2000" b="0" i="0" u="none">
              <a:solidFill>
                <a:schemeClr val="dk1"/>
              </a:solidFill>
              <a:latin typeface="Times New Roman"/>
              <a:ea typeface="Times New Roman"/>
              <a:cs typeface="Times New Roman"/>
              <a:sym typeface="Times New Roman"/>
            </a:endParaRPr>
          </a:p>
        </p:txBody>
      </p:sp>
      <p:sp>
        <p:nvSpPr>
          <p:cNvPr id="458" name="Google Shape;458;p4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2" name="Google Shape;91;p1">
            <a:extLst>
              <a:ext uri="{FF2B5EF4-FFF2-40B4-BE49-F238E27FC236}">
                <a16:creationId xmlns:a16="http://schemas.microsoft.com/office/drawing/2014/main" id="{E9A73AF4-8FAA-DD15-C5DA-4AF3BF97E8F9}"/>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27</a:t>
            </a:fld>
            <a:endParaRPr/>
          </a:p>
        </p:txBody>
      </p:sp>
      <p:pic>
        <p:nvPicPr>
          <p:cNvPr id="464" name="Google Shape;464;p4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66" name="Google Shape;466;p41"/>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a:buNone/>
            </a:pPr>
            <a:r>
              <a:rPr lang="en-US" sz="2000" b="0" i="0" u="none" dirty="0">
                <a:solidFill>
                  <a:srgbClr val="262626"/>
                </a:solidFill>
                <a:latin typeface="Times New Roman"/>
                <a:ea typeface="Times New Roman"/>
                <a:cs typeface="Times New Roman"/>
                <a:sym typeface="Times New Roman"/>
              </a:rPr>
              <a:t>Rm</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Use the rm command to remove files you no longer need.</a:t>
            </a:r>
            <a:endParaRPr dirty="0"/>
          </a:p>
          <a:p>
            <a:pPr marL="342900" marR="0" lvl="0" indent="-342900" algn="just" rtl="0">
              <a:lnSpc>
                <a:spcPct val="100000"/>
              </a:lnSpc>
              <a:spcBef>
                <a:spcPts val="400"/>
              </a:spcBef>
              <a:spcAft>
                <a:spcPts val="0"/>
              </a:spcAft>
              <a:buClr>
                <a:srgbClr val="262626"/>
              </a:buClr>
              <a:buSzPts val="2000"/>
              <a:buFont typeface="Arial"/>
              <a:buNone/>
            </a:pPr>
            <a:r>
              <a:rPr lang="en-US" sz="2000" b="0" i="0" u="none" dirty="0">
                <a:solidFill>
                  <a:srgbClr val="262626"/>
                </a:solidFill>
                <a:latin typeface="Times New Roman"/>
                <a:ea typeface="Times New Roman"/>
                <a:cs typeface="Times New Roman"/>
                <a:sym typeface="Times New Roman"/>
              </a:rPr>
              <a:t>Example</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Removing one file at a time </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 rm CSEA.txt</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err="1">
                <a:solidFill>
                  <a:schemeClr val="dk1"/>
                </a:solidFill>
                <a:latin typeface="Times New Roman"/>
                <a:ea typeface="Times New Roman"/>
                <a:cs typeface="Times New Roman"/>
                <a:sym typeface="Times New Roman"/>
              </a:rPr>
              <a:t>Pwd</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Simply type </a:t>
            </a:r>
            <a:r>
              <a:rPr lang="en-US" sz="2000" b="0" i="0" u="none" dirty="0" err="1">
                <a:solidFill>
                  <a:schemeClr val="dk1"/>
                </a:solidFill>
                <a:latin typeface="Times New Roman"/>
                <a:ea typeface="Times New Roman"/>
                <a:cs typeface="Times New Roman"/>
                <a:sym typeface="Times New Roman"/>
              </a:rPr>
              <a:t>pwd</a:t>
            </a:r>
            <a:r>
              <a:rPr lang="en-US" sz="2000" b="0" i="0" u="none" dirty="0">
                <a:solidFill>
                  <a:schemeClr val="dk1"/>
                </a:solidFill>
                <a:latin typeface="Times New Roman"/>
                <a:ea typeface="Times New Roman"/>
                <a:cs typeface="Times New Roman"/>
                <a:sym typeface="Times New Roman"/>
              </a:rPr>
              <a:t> into your terminal, and the command will output the absolute path of your print working directory. </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The </a:t>
            </a:r>
            <a:r>
              <a:rPr lang="en-US" sz="2000" b="0" i="0" u="none" dirty="0" err="1">
                <a:solidFill>
                  <a:schemeClr val="dk1"/>
                </a:solidFill>
                <a:latin typeface="Times New Roman"/>
                <a:ea typeface="Times New Roman"/>
                <a:cs typeface="Times New Roman"/>
                <a:sym typeface="Times New Roman"/>
              </a:rPr>
              <a:t>pwd</a:t>
            </a:r>
            <a:r>
              <a:rPr lang="en-US" sz="2000" b="0" i="0" u="none" dirty="0">
                <a:solidFill>
                  <a:schemeClr val="dk1"/>
                </a:solidFill>
                <a:latin typeface="Times New Roman"/>
                <a:ea typeface="Times New Roman"/>
                <a:cs typeface="Times New Roman"/>
                <a:sym typeface="Times New Roman"/>
              </a:rPr>
              <a:t> command writes to standard output the full path name of your current directory (from the root directory). All directories are separated by a / (slash). The root directory is represented by the first /, and the last directory named is your current directory.</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The </a:t>
            </a:r>
            <a:r>
              <a:rPr lang="en-US" sz="2000" b="0" i="0" u="none" dirty="0" err="1">
                <a:solidFill>
                  <a:schemeClr val="dk1"/>
                </a:solidFill>
                <a:latin typeface="Times New Roman"/>
                <a:ea typeface="Times New Roman"/>
                <a:cs typeface="Times New Roman"/>
                <a:sym typeface="Times New Roman"/>
              </a:rPr>
              <a:t>ps</a:t>
            </a:r>
            <a:r>
              <a:rPr lang="en-US" sz="2000" b="0" i="0" u="none" dirty="0">
                <a:solidFill>
                  <a:schemeClr val="dk1"/>
                </a:solidFill>
                <a:latin typeface="Times New Roman"/>
                <a:ea typeface="Times New Roman"/>
                <a:cs typeface="Times New Roman"/>
                <a:sym typeface="Times New Roman"/>
              </a:rPr>
              <a:t> command, short for Process Status, is a command line utility that is used to display or view information related to the processes running in a Linux system.</a:t>
            </a:r>
            <a:endParaRPr dirty="0"/>
          </a:p>
        </p:txBody>
      </p:sp>
      <p:sp>
        <p:nvSpPr>
          <p:cNvPr id="467" name="Google Shape;467;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2" name="Google Shape;91;p1">
            <a:extLst>
              <a:ext uri="{FF2B5EF4-FFF2-40B4-BE49-F238E27FC236}">
                <a16:creationId xmlns:a16="http://schemas.microsoft.com/office/drawing/2014/main" id="{DF8BE11F-7E48-567E-0D13-B2F7F72B1F84}"/>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28</a:t>
            </a:fld>
            <a:endParaRPr/>
          </a:p>
        </p:txBody>
      </p:sp>
      <p:pic>
        <p:nvPicPr>
          <p:cNvPr id="473" name="Google Shape;473;p4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75" name="Google Shape;475;p42"/>
          <p:cNvSpPr txBox="1">
            <a:spLocks noGrp="1"/>
          </p:cNvSpPr>
          <p:nvPr>
            <p:ph type="body" idx="1"/>
          </p:nvPr>
        </p:nvSpPr>
        <p:spPr>
          <a:xfrm>
            <a:off x="357187" y="1214437"/>
            <a:ext cx="8229600" cy="50006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ps</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The ps command, short for </a:t>
            </a:r>
            <a:r>
              <a:rPr lang="en-US" sz="2000" b="1" i="0" u="none">
                <a:solidFill>
                  <a:schemeClr val="dk1"/>
                </a:solidFill>
                <a:latin typeface="Times New Roman"/>
                <a:ea typeface="Times New Roman"/>
                <a:cs typeface="Times New Roman"/>
                <a:sym typeface="Times New Roman"/>
              </a:rPr>
              <a:t>Process Status</a:t>
            </a:r>
            <a:r>
              <a:rPr lang="en-US" sz="2000" b="0" i="0" u="none">
                <a:solidFill>
                  <a:schemeClr val="dk1"/>
                </a:solidFill>
                <a:latin typeface="Times New Roman"/>
                <a:ea typeface="Times New Roman"/>
                <a:cs typeface="Times New Roman"/>
                <a:sym typeface="Times New Roman"/>
              </a:rPr>
              <a:t>, is a command line utility that is used to display or view information related to the processes running in a Linux system.</a:t>
            </a:r>
            <a:endParaRPr/>
          </a:p>
          <a:p>
            <a:pPr marL="342900" marR="0" lvl="0" indent="-342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None/>
            </a:pPr>
            <a:r>
              <a:rPr lang="en-US" sz="2000" b="0" i="0" u="none">
                <a:solidFill>
                  <a:srgbClr val="262626"/>
                </a:solidFill>
                <a:latin typeface="Times New Roman"/>
                <a:ea typeface="Times New Roman"/>
                <a:cs typeface="Times New Roman"/>
                <a:sym typeface="Times New Roman"/>
              </a:rPr>
              <a:t>kill</a:t>
            </a:r>
            <a:endParaRPr/>
          </a:p>
          <a:p>
            <a:pPr marL="342900" marR="0" lvl="0" indent="-342900" algn="just" rtl="0">
              <a:lnSpc>
                <a:spcPct val="100000"/>
              </a:lnSpc>
              <a:spcBef>
                <a:spcPts val="400"/>
              </a:spcBef>
              <a:spcAft>
                <a:spcPts val="0"/>
              </a:spcAft>
              <a:buClr>
                <a:schemeClr val="dk1"/>
              </a:buClr>
              <a:buSzPts val="2000"/>
              <a:buFont typeface="Arial"/>
              <a:buNone/>
            </a:pPr>
            <a:r>
              <a:rPr lang="en-US" sz="2000" b="0" i="0" u="none">
                <a:solidFill>
                  <a:schemeClr val="dk1"/>
                </a:solidFill>
                <a:latin typeface="Times New Roman"/>
                <a:ea typeface="Times New Roman"/>
                <a:cs typeface="Times New Roman"/>
                <a:sym typeface="Times New Roman"/>
              </a:rPr>
              <a:t>kill command in Linux (located in /bin/kill), is a built-in command which is used to </a:t>
            </a:r>
            <a:r>
              <a:rPr lang="en-US" sz="2000" b="1" i="0" u="none">
                <a:solidFill>
                  <a:schemeClr val="dk1"/>
                </a:solidFill>
                <a:latin typeface="Times New Roman"/>
                <a:ea typeface="Times New Roman"/>
                <a:cs typeface="Times New Roman"/>
                <a:sym typeface="Times New Roman"/>
              </a:rPr>
              <a:t>terminate processes manually</a:t>
            </a:r>
            <a:r>
              <a:rPr lang="en-US" sz="2000" b="0" i="0" u="none">
                <a:solidFill>
                  <a:schemeClr val="dk1"/>
                </a:solidFill>
                <a:latin typeface="Times New Roman"/>
                <a:ea typeface="Times New Roman"/>
                <a:cs typeface="Times New Roman"/>
                <a:sym typeface="Times New Roman"/>
              </a:rPr>
              <a:t>.</a:t>
            </a:r>
            <a:endParaRPr/>
          </a:p>
        </p:txBody>
      </p:sp>
      <p:sp>
        <p:nvSpPr>
          <p:cNvPr id="476" name="Google Shape;476;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2" name="Google Shape;91;p1">
            <a:extLst>
              <a:ext uri="{FF2B5EF4-FFF2-40B4-BE49-F238E27FC236}">
                <a16:creationId xmlns:a16="http://schemas.microsoft.com/office/drawing/2014/main" id="{DCAB78FA-2C98-FBA4-F5E6-1DE2F90A0197}"/>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482" name="Google Shape;482;p43"/>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29</a:t>
            </a:fld>
            <a:endParaRPr/>
          </a:p>
        </p:txBody>
      </p:sp>
      <p:pic>
        <p:nvPicPr>
          <p:cNvPr id="483" name="Google Shape;483;p4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85" name="Google Shape;485;p43"/>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215900" algn="just" rtl="0">
              <a:lnSpc>
                <a:spcPct val="100000"/>
              </a:lnSpc>
              <a:spcBef>
                <a:spcPts val="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Activity</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Execute various commands on Linux Operating System</a:t>
            </a:r>
            <a:endParaRPr/>
          </a:p>
        </p:txBody>
      </p:sp>
      <p:sp>
        <p:nvSpPr>
          <p:cNvPr id="2" name="Google Shape;91;p1">
            <a:extLst>
              <a:ext uri="{FF2B5EF4-FFF2-40B4-BE49-F238E27FC236}">
                <a16:creationId xmlns:a16="http://schemas.microsoft.com/office/drawing/2014/main" id="{BB253E55-479F-9EE3-1ECE-1C573AEC419B}"/>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g13ffeccf302_0_53"/>
          <p:cNvSpPr txBox="1">
            <a:spLocks noGrp="1"/>
          </p:cNvSpPr>
          <p:nvPr>
            <p:ph type="title"/>
          </p:nvPr>
        </p:nvSpPr>
        <p:spPr>
          <a:xfrm>
            <a:off x="457200" y="274637"/>
            <a:ext cx="8229600" cy="4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Linux OS and its features</a:t>
            </a:r>
            <a:endParaRPr/>
          </a:p>
        </p:txBody>
      </p:sp>
      <p:sp>
        <p:nvSpPr>
          <p:cNvPr id="584" name="Google Shape;584;g13ffeccf302_0_53"/>
          <p:cNvSpPr txBox="1">
            <a:spLocks noGrp="1"/>
          </p:cNvSpPr>
          <p:nvPr>
            <p:ph type="body" idx="1"/>
          </p:nvPr>
        </p:nvSpPr>
        <p:spPr>
          <a:xfrm>
            <a:off x="457200" y="746125"/>
            <a:ext cx="8229600" cy="5183100"/>
          </a:xfrm>
          <a:prstGeom prst="rect">
            <a:avLst/>
          </a:prstGeom>
          <a:noFill/>
          <a:ln>
            <a:noFill/>
          </a:ln>
        </p:spPr>
        <p:txBody>
          <a:bodyPr spcFirstLastPara="1" wrap="square" lIns="91425" tIns="45700" rIns="91425" bIns="45700" anchor="t" anchorCtr="0">
            <a:noAutofit/>
          </a:bodyPr>
          <a:lstStyle/>
          <a:p>
            <a:pPr marL="342900" marR="0" lvl="0" indent="0" algn="l" rtl="0">
              <a:lnSpc>
                <a:spcPct val="100000"/>
              </a:lnSpc>
              <a:spcBef>
                <a:spcPts val="400"/>
              </a:spcBef>
              <a:spcAft>
                <a:spcPts val="0"/>
              </a:spcAft>
              <a:buNone/>
            </a:pPr>
            <a:r>
              <a:rPr lang="en-US" sz="2000" b="1" i="0" u="none">
                <a:solidFill>
                  <a:srgbClr val="000000"/>
                </a:solidFill>
                <a:latin typeface="Times New Roman"/>
                <a:ea typeface="Times New Roman"/>
                <a:cs typeface="Times New Roman"/>
                <a:sym typeface="Times New Roman"/>
              </a:rPr>
              <a:t>Components of Linux System</a:t>
            </a:r>
            <a:endParaRPr b="1"/>
          </a:p>
          <a:p>
            <a:pPr marL="0" marR="0" lvl="0" indent="0" algn="just" rtl="0">
              <a:lnSpc>
                <a:spcPct val="100000"/>
              </a:lnSpc>
              <a:spcBef>
                <a:spcPts val="400"/>
              </a:spcBef>
              <a:spcAft>
                <a:spcPts val="0"/>
              </a:spcAft>
              <a:buNone/>
            </a:pPr>
            <a:r>
              <a:rPr lang="en-US" sz="2000" b="0" i="0" u="none">
                <a:solidFill>
                  <a:srgbClr val="000000"/>
                </a:solidFill>
                <a:latin typeface="Times New Roman"/>
                <a:ea typeface="Times New Roman"/>
                <a:cs typeface="Times New Roman"/>
                <a:sym typeface="Times New Roman"/>
              </a:rPr>
              <a:t>Linux Operating System has primarily three components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Kernel</a:t>
            </a:r>
            <a:r>
              <a:rPr lang="en-US" sz="2000" b="0" i="0" u="none">
                <a:solidFill>
                  <a:srgbClr val="000000"/>
                </a:solidFill>
                <a:latin typeface="Times New Roman"/>
                <a:ea typeface="Times New Roman"/>
                <a:cs typeface="Times New Roman"/>
                <a:sym typeface="Times New Roman"/>
              </a:rPr>
              <a:t> − Kernel is the core part of Linux. It is responsible for all major activities of this operating system. It consists of various modules and it interacts directly with the underlying hardware. Kernel provides the required abstraction to hide low level hardware details to system or application programs.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System Library</a:t>
            </a:r>
            <a:r>
              <a:rPr lang="en-US" sz="2000" b="0" i="0" u="none">
                <a:solidFill>
                  <a:srgbClr val="000000"/>
                </a:solidFill>
                <a:latin typeface="Times New Roman"/>
                <a:ea typeface="Times New Roman"/>
                <a:cs typeface="Times New Roman"/>
                <a:sym typeface="Times New Roman"/>
              </a:rPr>
              <a:t> − System libraries are special functions or programs using which application programs or system utilities accesses Kernel's features. These libraries implement most of the functionalities of the operating system and do not requires kernel module's code access rights.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System Utility</a:t>
            </a:r>
            <a:r>
              <a:rPr lang="en-US" sz="2000" b="0" i="0" u="none">
                <a:solidFill>
                  <a:srgbClr val="000000"/>
                </a:solidFill>
                <a:latin typeface="Times New Roman"/>
                <a:ea typeface="Times New Roman"/>
                <a:cs typeface="Times New Roman"/>
                <a:sym typeface="Times New Roman"/>
              </a:rPr>
              <a:t> − System Utility programs are responsible to do specialized, individual level tasks.</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585" name="Google Shape;585;g13ffeccf302_0_53"/>
          <p:cNvSpPr txBox="1"/>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a:t>
            </a:fld>
            <a:endParaRPr/>
          </a:p>
        </p:txBody>
      </p:sp>
      <p:pic>
        <p:nvPicPr>
          <p:cNvPr id="586" name="Google Shape;586;g13ffeccf302_0_53"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12F77001-BE87-5BE8-6FA9-ED09737BB77E}"/>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Kernel and types of kernels</a:t>
            </a:r>
            <a:endParaRPr/>
          </a:p>
        </p:txBody>
      </p:sp>
      <p:sp>
        <p:nvSpPr>
          <p:cNvPr id="491" name="Google Shape;491;p44"/>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30</a:t>
            </a:fld>
            <a:endParaRPr/>
          </a:p>
        </p:txBody>
      </p:sp>
      <p:pic>
        <p:nvPicPr>
          <p:cNvPr id="492" name="Google Shape;492;p44"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494" name="Google Shape;494;p44"/>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A Kernel is an intermediary between applications and hardware.</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Functions of a Kernel</a:t>
            </a:r>
            <a:endParaRPr dirty="0"/>
          </a:p>
          <a:p>
            <a:pPr marL="342900" marR="0" lvl="0" indent="-342900" algn="just" rtl="0">
              <a:lnSpc>
                <a:spcPct val="100000"/>
              </a:lnSpc>
              <a:spcBef>
                <a:spcPts val="400"/>
              </a:spcBef>
              <a:spcAft>
                <a:spcPts val="0"/>
              </a:spcAft>
              <a:buClr>
                <a:schemeClr val="dk1"/>
              </a:buClr>
              <a:buSzPts val="2000"/>
              <a:buFont typeface="Arial"/>
              <a:buNone/>
            </a:pPr>
            <a:r>
              <a:rPr lang="en-US" sz="2000" b="0" i="0" u="none" dirty="0">
                <a:solidFill>
                  <a:schemeClr val="dk1"/>
                </a:solidFill>
                <a:latin typeface="Times New Roman"/>
                <a:ea typeface="Times New Roman"/>
                <a:cs typeface="Times New Roman"/>
                <a:sym typeface="Times New Roman"/>
              </a:rPr>
              <a:t>	A Kernel in an operating system performs the following functions:</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Device Management:</a:t>
            </a:r>
            <a:r>
              <a:rPr lang="en-US" sz="2000" b="0" i="0" u="none" dirty="0">
                <a:solidFill>
                  <a:schemeClr val="dk1"/>
                </a:solidFill>
                <a:latin typeface="Times New Roman"/>
                <a:ea typeface="Times New Roman"/>
                <a:cs typeface="Times New Roman"/>
                <a:sym typeface="Times New Roman"/>
              </a:rPr>
              <a:t> Processes require various peripheral devices such as a mouse and keyboard connected to the computer to perform various tasks. The Kernel manages the allocation of the peripheral devices.</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Resource Management:</a:t>
            </a:r>
            <a:r>
              <a:rPr lang="en-US" sz="2000" b="0" i="0" u="none" dirty="0">
                <a:solidFill>
                  <a:schemeClr val="dk1"/>
                </a:solidFill>
                <a:latin typeface="Times New Roman"/>
                <a:ea typeface="Times New Roman"/>
                <a:cs typeface="Times New Roman"/>
                <a:sym typeface="Times New Roman"/>
              </a:rPr>
              <a:t> Kernel shares the resources between different processes while ensuring that every process has uniform access to the resources.</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Memory Management:</a:t>
            </a:r>
            <a:r>
              <a:rPr lang="en-US" sz="2000" b="0" i="0" u="none" dirty="0">
                <a:solidFill>
                  <a:schemeClr val="dk1"/>
                </a:solidFill>
                <a:latin typeface="Times New Roman"/>
                <a:ea typeface="Times New Roman"/>
                <a:cs typeface="Times New Roman"/>
                <a:sym typeface="Times New Roman"/>
              </a:rPr>
              <a:t> Every process requires some memory to execute. The Kernel allows the processes to access the memory safely. </a:t>
            </a:r>
            <a:endParaRPr dirty="0"/>
          </a:p>
          <a:p>
            <a:pPr marL="342900" marR="0" lvl="0" indent="-342900" algn="just" rtl="0">
              <a:lnSpc>
                <a:spcPct val="100000"/>
              </a:lnSpc>
              <a:spcBef>
                <a:spcPts val="40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Access Computer Resource:</a:t>
            </a:r>
            <a:r>
              <a:rPr lang="en-US" sz="2000" b="0" i="0" u="none" dirty="0">
                <a:solidFill>
                  <a:schemeClr val="dk1"/>
                </a:solidFill>
                <a:latin typeface="Times New Roman"/>
                <a:ea typeface="Times New Roman"/>
                <a:cs typeface="Times New Roman"/>
                <a:sym typeface="Times New Roman"/>
              </a:rPr>
              <a:t> A kernel can access different computer resources such as RAM, CPU, I/O devices, and other resources. The Kernel decides which memory each process will use, and the action is taken if memory is unavailable. </a:t>
            </a:r>
            <a:endParaRPr dirty="0"/>
          </a:p>
          <a:p>
            <a:pPr marL="342900" marR="0" lvl="0" indent="-215900" algn="l" rtl="0">
              <a:spcBef>
                <a:spcPts val="400"/>
              </a:spcBef>
              <a:spcAft>
                <a:spcPts val="0"/>
              </a:spcAft>
              <a:buClr>
                <a:schemeClr val="dk1"/>
              </a:buClr>
              <a:buSzPts val="2000"/>
              <a:buFont typeface="Arial"/>
              <a:buNone/>
            </a:pPr>
            <a:endParaRPr sz="2000" b="0" i="0" u="none" dirty="0">
              <a:solidFill>
                <a:schemeClr val="dk1"/>
              </a:solidFill>
              <a:latin typeface="Times New Roman"/>
              <a:ea typeface="Times New Roman"/>
              <a:cs typeface="Times New Roman"/>
              <a:sym typeface="Times New Roman"/>
            </a:endParaRPr>
          </a:p>
        </p:txBody>
      </p:sp>
      <p:sp>
        <p:nvSpPr>
          <p:cNvPr id="2" name="Google Shape;91;p1">
            <a:extLst>
              <a:ext uri="{FF2B5EF4-FFF2-40B4-BE49-F238E27FC236}">
                <a16:creationId xmlns:a16="http://schemas.microsoft.com/office/drawing/2014/main" id="{3A473D00-FEDF-28CF-AC5F-8D5A1D9494B6}"/>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More about Linux Kernel</a:t>
            </a:r>
            <a:endParaRPr/>
          </a:p>
        </p:txBody>
      </p:sp>
      <p:sp>
        <p:nvSpPr>
          <p:cNvPr id="500" name="Google Shape;500;p45"/>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31</a:t>
            </a:fld>
            <a:endParaRPr/>
          </a:p>
        </p:txBody>
      </p:sp>
      <p:pic>
        <p:nvPicPr>
          <p:cNvPr id="501" name="Google Shape;501;p45"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pic>
        <p:nvPicPr>
          <p:cNvPr id="503" name="Google Shape;503;p45"/>
          <p:cNvPicPr preferRelativeResize="0">
            <a:picLocks noGrp="1"/>
          </p:cNvPicPr>
          <p:nvPr>
            <p:ph type="body" idx="1"/>
          </p:nvPr>
        </p:nvPicPr>
        <p:blipFill rotWithShape="1">
          <a:blip r:embed="rId4">
            <a:alphaModFix/>
          </a:blip>
          <a:srcRect/>
          <a:stretch/>
        </p:blipFill>
        <p:spPr>
          <a:xfrm>
            <a:off x="2087562" y="1571625"/>
            <a:ext cx="4768850" cy="4525962"/>
          </a:xfrm>
          <a:prstGeom prst="rect">
            <a:avLst/>
          </a:prstGeom>
          <a:noFill/>
          <a:ln>
            <a:noFill/>
          </a:ln>
        </p:spPr>
      </p:pic>
      <p:sp>
        <p:nvSpPr>
          <p:cNvPr id="2" name="Google Shape;91;p1">
            <a:extLst>
              <a:ext uri="{FF2B5EF4-FFF2-40B4-BE49-F238E27FC236}">
                <a16:creationId xmlns:a16="http://schemas.microsoft.com/office/drawing/2014/main" id="{9AC86BB2-112A-B8A3-E86E-BDC35B4ECA8A}"/>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More about Linux Kernel	</a:t>
            </a:r>
            <a:endParaRPr/>
          </a:p>
        </p:txBody>
      </p:sp>
      <p:sp>
        <p:nvSpPr>
          <p:cNvPr id="509" name="Google Shape;509;p46"/>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32</a:t>
            </a:fld>
            <a:endParaRPr/>
          </a:p>
        </p:txBody>
      </p:sp>
      <p:pic>
        <p:nvPicPr>
          <p:cNvPr id="510" name="Google Shape;510;p46"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pic>
        <p:nvPicPr>
          <p:cNvPr id="512" name="Google Shape;512;p46"/>
          <p:cNvPicPr preferRelativeResize="0">
            <a:picLocks noGrp="1"/>
          </p:cNvPicPr>
          <p:nvPr>
            <p:ph type="body" idx="1"/>
          </p:nvPr>
        </p:nvPicPr>
        <p:blipFill rotWithShape="1">
          <a:blip r:embed="rId4">
            <a:alphaModFix/>
          </a:blip>
          <a:srcRect t="1400" b="1898"/>
          <a:stretch/>
        </p:blipFill>
        <p:spPr>
          <a:xfrm>
            <a:off x="1571625" y="1143000"/>
            <a:ext cx="6338887" cy="4929187"/>
          </a:xfrm>
          <a:prstGeom prst="rect">
            <a:avLst/>
          </a:prstGeom>
          <a:noFill/>
          <a:ln>
            <a:noFill/>
          </a:ln>
        </p:spPr>
      </p:pic>
      <p:sp>
        <p:nvSpPr>
          <p:cNvPr id="2" name="Google Shape;91;p1">
            <a:extLst>
              <a:ext uri="{FF2B5EF4-FFF2-40B4-BE49-F238E27FC236}">
                <a16:creationId xmlns:a16="http://schemas.microsoft.com/office/drawing/2014/main" id="{20AE8D65-40EE-4B55-F4DD-B597EA10D547}"/>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Basic types of kernels</a:t>
            </a:r>
            <a:endParaRPr/>
          </a:p>
        </p:txBody>
      </p:sp>
      <p:sp>
        <p:nvSpPr>
          <p:cNvPr id="518" name="Google Shape;518;p4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33</a:t>
            </a:fld>
            <a:endParaRPr/>
          </a:p>
        </p:txBody>
      </p:sp>
      <p:pic>
        <p:nvPicPr>
          <p:cNvPr id="519" name="Google Shape;519;p4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521" name="Google Shape;521;p47"/>
          <p:cNvSpPr txBox="1">
            <a:spLocks noGrp="1"/>
          </p:cNvSpPr>
          <p:nvPr>
            <p:ph type="body" idx="1"/>
          </p:nvPr>
        </p:nvSpPr>
        <p:spPr>
          <a:xfrm>
            <a:off x="285750" y="1143000"/>
            <a:ext cx="8229600" cy="51435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262626"/>
              </a:buClr>
              <a:buSzPts val="2000"/>
              <a:buFont typeface="Arial"/>
              <a:buChar char="•"/>
            </a:pPr>
            <a:r>
              <a:rPr lang="en-US" sz="2000" b="0" i="0" u="none">
                <a:solidFill>
                  <a:srgbClr val="262626"/>
                </a:solidFill>
                <a:latin typeface="Times New Roman"/>
                <a:ea typeface="Times New Roman"/>
                <a:cs typeface="Times New Roman"/>
                <a:sym typeface="Times New Roman"/>
              </a:rPr>
              <a:t>3 basic types of kernels as below:</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Monolithic</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Microkernel</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Hybrid</a:t>
            </a:r>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a:solidFill>
                <a:srgbClr val="262626"/>
              </a:solidFill>
              <a:latin typeface="Times New Roman"/>
              <a:ea typeface="Times New Roman"/>
              <a:cs typeface="Times New Roman"/>
              <a:sym typeface="Times New Roman"/>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monolithic kernel is a type of kernel in which the complete OS runs in the kernel space.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microkernel is a kernel type that implements an operating system by providing methods, including low-level address space management, IPC, and thread management. </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A hybrid kernel is an operating system kernel architecture that attempts to combine aspects and benefits of microkernel and monolithic kernel architectures used in computer operating systems.</a:t>
            </a:r>
            <a:endParaRPr/>
          </a:p>
        </p:txBody>
      </p:sp>
      <p:sp>
        <p:nvSpPr>
          <p:cNvPr id="2" name="Google Shape;91;p1">
            <a:extLst>
              <a:ext uri="{FF2B5EF4-FFF2-40B4-BE49-F238E27FC236}">
                <a16:creationId xmlns:a16="http://schemas.microsoft.com/office/drawing/2014/main" id="{13C66CF4-7641-DC27-9A51-2CCDCA3906D2}"/>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200"/>
              <a:buFont typeface="Times New Roman"/>
              <a:buNone/>
            </a:pPr>
            <a:r>
              <a:rPr lang="en-US" sz="4200" b="1" i="0" u="none">
                <a:solidFill>
                  <a:schemeClr val="dk1"/>
                </a:solidFill>
                <a:latin typeface="Times New Roman"/>
                <a:ea typeface="Times New Roman"/>
                <a:cs typeface="Times New Roman"/>
                <a:sym typeface="Times New Roman"/>
              </a:rPr>
              <a:t>Basic types of kernels</a:t>
            </a:r>
            <a:endParaRPr/>
          </a:p>
        </p:txBody>
      </p:sp>
      <p:sp>
        <p:nvSpPr>
          <p:cNvPr id="528" name="Google Shape;528;p4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34</a:t>
            </a:fld>
            <a:endParaRPr/>
          </a:p>
        </p:txBody>
      </p:sp>
      <p:pic>
        <p:nvPicPr>
          <p:cNvPr id="529" name="Google Shape;529;p48"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pic>
        <p:nvPicPr>
          <p:cNvPr id="531" name="Google Shape;531;p48" descr="mmh.png"/>
          <p:cNvPicPr preferRelativeResize="0">
            <a:picLocks noGrp="1"/>
          </p:cNvPicPr>
          <p:nvPr>
            <p:ph type="body" idx="1"/>
          </p:nvPr>
        </p:nvPicPr>
        <p:blipFill rotWithShape="1">
          <a:blip r:embed="rId4">
            <a:alphaModFix/>
          </a:blip>
          <a:srcRect/>
          <a:stretch/>
        </p:blipFill>
        <p:spPr>
          <a:xfrm>
            <a:off x="357187" y="1500187"/>
            <a:ext cx="8056562" cy="4572000"/>
          </a:xfrm>
          <a:prstGeom prst="rect">
            <a:avLst/>
          </a:prstGeom>
          <a:noFill/>
          <a:ln>
            <a:noFill/>
          </a:ln>
        </p:spPr>
      </p:pic>
      <p:sp>
        <p:nvSpPr>
          <p:cNvPr id="2" name="Google Shape;91;p1">
            <a:extLst>
              <a:ext uri="{FF2B5EF4-FFF2-40B4-BE49-F238E27FC236}">
                <a16:creationId xmlns:a16="http://schemas.microsoft.com/office/drawing/2014/main" id="{C76A4375-0274-EABB-4F78-A8CF31C1170D}"/>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7"/>
          <p:cNvSpPr txBox="1">
            <a:spLocks noGrp="1"/>
          </p:cNvSpPr>
          <p:nvPr>
            <p:ph type="body" idx="1"/>
          </p:nvPr>
        </p:nvSpPr>
        <p:spPr>
          <a:xfrm>
            <a:off x="457200" y="260350"/>
            <a:ext cx="8229600" cy="5865812"/>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Kernel Mode vs User Mode</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Kernel component code executes in a special privileged mode called kernel mode with full access to all resources of the computer. This code represents a single process, executes in single address space and do not require any context switch and hence is very efficient and fast. Kernel runs each processes and provides system services to processes, provides protected access to hardware to processes.</a:t>
            </a:r>
            <a:endParaRPr/>
          </a:p>
          <a:p>
            <a:pPr marL="342900" marR="0" lvl="0" indent="-342900" algn="just" rtl="0">
              <a:lnSpc>
                <a:spcPct val="100000"/>
              </a:lnSpc>
              <a:spcBef>
                <a:spcPts val="40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Support code which is not required to run in kernel mode is in System Library. User programs and other system programs works in User Mode which has no access to system hardware and kernel code. User programs/ utilities use System libraries to access Kernel functions to get system's low level tasks.</a:t>
            </a:r>
            <a:endParaRPr/>
          </a:p>
        </p:txBody>
      </p:sp>
      <p:sp>
        <p:nvSpPr>
          <p:cNvPr id="593" name="Google Shape;593;p47"/>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a:t>
            </a:fld>
            <a:endParaRPr/>
          </a:p>
        </p:txBody>
      </p:sp>
      <p:pic>
        <p:nvPicPr>
          <p:cNvPr id="594" name="Google Shape;594;p47"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4297CD12-CA1C-9A95-CF86-0C5584458D4B}"/>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8"/>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a:t>
            </a:fld>
            <a:endParaRPr/>
          </a:p>
        </p:txBody>
      </p:sp>
      <p:pic>
        <p:nvPicPr>
          <p:cNvPr id="601" name="Google Shape;601;p48" descr="Linux Operating System"/>
          <p:cNvPicPr preferRelativeResize="0"/>
          <p:nvPr/>
        </p:nvPicPr>
        <p:blipFill rotWithShape="1">
          <a:blip r:embed="rId3">
            <a:alphaModFix/>
          </a:blip>
          <a:srcRect/>
          <a:stretch/>
        </p:blipFill>
        <p:spPr>
          <a:xfrm>
            <a:off x="1331912" y="723900"/>
            <a:ext cx="6408737" cy="5226050"/>
          </a:xfrm>
          <a:prstGeom prst="rect">
            <a:avLst/>
          </a:prstGeom>
          <a:noFill/>
          <a:ln>
            <a:noFill/>
          </a:ln>
        </p:spPr>
      </p:pic>
      <p:pic>
        <p:nvPicPr>
          <p:cNvPr id="602" name="Google Shape;602;p48"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51DA7786-CE52-BFA4-5FC0-2811A985684B}"/>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9"/>
          <p:cNvSpPr txBox="1">
            <a:spLocks noGrp="1"/>
          </p:cNvSpPr>
          <p:nvPr>
            <p:ph type="body" idx="1"/>
          </p:nvPr>
        </p:nvSpPr>
        <p:spPr>
          <a:xfrm>
            <a:off x="457200" y="136525"/>
            <a:ext cx="8229600" cy="5989637"/>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rgbClr val="7030A0"/>
              </a:buClr>
              <a:buSzPts val="2000"/>
              <a:buFont typeface="Arial"/>
              <a:buChar char="•"/>
            </a:pPr>
            <a:r>
              <a:rPr lang="en-US" sz="2000" b="1" i="0" u="none">
                <a:solidFill>
                  <a:srgbClr val="7030A0"/>
                </a:solidFill>
                <a:latin typeface="Times New Roman"/>
                <a:ea typeface="Times New Roman"/>
                <a:cs typeface="Times New Roman"/>
                <a:sym typeface="Times New Roman"/>
              </a:rPr>
              <a:t>Basic Features</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Portable</a:t>
            </a:r>
            <a:r>
              <a:rPr lang="en-US" sz="2000" b="0" i="0" u="none">
                <a:solidFill>
                  <a:srgbClr val="000000"/>
                </a:solidFill>
                <a:latin typeface="Times New Roman"/>
                <a:ea typeface="Times New Roman"/>
                <a:cs typeface="Times New Roman"/>
                <a:sym typeface="Times New Roman"/>
              </a:rPr>
              <a:t> − Portability means software can works on different types of hardware in same way. Linux kernel and application programs supports their installation on any kind of hardware platform.</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Open Source</a:t>
            </a:r>
            <a:r>
              <a:rPr lang="en-US" sz="2000" b="0" i="0" u="none">
                <a:solidFill>
                  <a:srgbClr val="000000"/>
                </a:solidFill>
                <a:latin typeface="Times New Roman"/>
                <a:ea typeface="Times New Roman"/>
                <a:cs typeface="Times New Roman"/>
                <a:sym typeface="Times New Roman"/>
              </a:rPr>
              <a:t> − Linux source code is freely available and it is community based development project. Multiple teams work in collaboration to enhance the capability of Linux operating system and it is continuously evolving.</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Multi-User</a:t>
            </a:r>
            <a:r>
              <a:rPr lang="en-US" sz="2000" b="0" i="0" u="none">
                <a:solidFill>
                  <a:srgbClr val="000000"/>
                </a:solidFill>
                <a:latin typeface="Times New Roman"/>
                <a:ea typeface="Times New Roman"/>
                <a:cs typeface="Times New Roman"/>
                <a:sym typeface="Times New Roman"/>
              </a:rPr>
              <a:t> − Linux is a multiuser system means multiple users can access system resources like memory/ ram/ application programs at same time.</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Multiprogramming</a:t>
            </a:r>
            <a:r>
              <a:rPr lang="en-US" sz="2000" b="0" i="0" u="none">
                <a:solidFill>
                  <a:srgbClr val="000000"/>
                </a:solidFill>
                <a:latin typeface="Times New Roman"/>
                <a:ea typeface="Times New Roman"/>
                <a:cs typeface="Times New Roman"/>
                <a:sym typeface="Times New Roman"/>
              </a:rPr>
              <a:t> − Linux is a multiprogramming system means multiple applications can run at same time.</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Hierarchical File System</a:t>
            </a:r>
            <a:r>
              <a:rPr lang="en-US" sz="2000" b="0" i="0" u="none">
                <a:solidFill>
                  <a:srgbClr val="000000"/>
                </a:solidFill>
                <a:latin typeface="Times New Roman"/>
                <a:ea typeface="Times New Roman"/>
                <a:cs typeface="Times New Roman"/>
                <a:sym typeface="Times New Roman"/>
              </a:rPr>
              <a:t> − Linux provides a standard file structure in which system files/ user files are arranged.</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Shell</a:t>
            </a:r>
            <a:r>
              <a:rPr lang="en-US" sz="2000" b="0" i="0" u="none">
                <a:solidFill>
                  <a:srgbClr val="000000"/>
                </a:solidFill>
                <a:latin typeface="Times New Roman"/>
                <a:ea typeface="Times New Roman"/>
                <a:cs typeface="Times New Roman"/>
                <a:sym typeface="Times New Roman"/>
              </a:rPr>
              <a:t> − Linux provides a special interpreter program which can be used to execute commands of the operating system. It can be used to do various types of operations, call application programs. etc.</a:t>
            </a:r>
            <a:endParaRPr/>
          </a:p>
          <a:p>
            <a:pPr marL="342900" marR="0" lvl="0" indent="-342900" algn="just" rtl="0">
              <a:lnSpc>
                <a:spcPct val="100000"/>
              </a:lnSpc>
              <a:spcBef>
                <a:spcPts val="400"/>
              </a:spcBef>
              <a:spcAft>
                <a:spcPts val="0"/>
              </a:spcAft>
              <a:buClr>
                <a:srgbClr val="000000"/>
              </a:buClr>
              <a:buSzPts val="2000"/>
              <a:buFont typeface="Arial"/>
              <a:buChar char="•"/>
            </a:pPr>
            <a:r>
              <a:rPr lang="en-US" sz="2000" b="1" i="0" u="none">
                <a:solidFill>
                  <a:srgbClr val="000000"/>
                </a:solidFill>
                <a:latin typeface="Times New Roman"/>
                <a:ea typeface="Times New Roman"/>
                <a:cs typeface="Times New Roman"/>
                <a:sym typeface="Times New Roman"/>
              </a:rPr>
              <a:t>Security</a:t>
            </a:r>
            <a:r>
              <a:rPr lang="en-US" sz="2000" b="0" i="0" u="none">
                <a:solidFill>
                  <a:srgbClr val="000000"/>
                </a:solidFill>
                <a:latin typeface="Times New Roman"/>
                <a:ea typeface="Times New Roman"/>
                <a:cs typeface="Times New Roman"/>
                <a:sym typeface="Times New Roman"/>
              </a:rPr>
              <a:t> − Linux provides user security using authentication features like password protection/ controlled access to specific files/ encryption of data.</a:t>
            </a:r>
            <a:endParaRPr/>
          </a:p>
          <a:p>
            <a:pPr marL="342900" marR="0" lvl="0" indent="-215900" algn="l" rtl="0">
              <a:spcBef>
                <a:spcPts val="400"/>
              </a:spcBef>
              <a:spcAft>
                <a:spcPts val="0"/>
              </a:spcAft>
              <a:buClr>
                <a:schemeClr val="dk1"/>
              </a:buClr>
              <a:buSzPts val="2000"/>
              <a:buFont typeface="Arial"/>
              <a:buNone/>
            </a:pPr>
            <a:endParaRPr sz="2000" b="0" i="0" u="none">
              <a:solidFill>
                <a:srgbClr val="000000"/>
              </a:solidFill>
              <a:latin typeface="Times New Roman"/>
              <a:ea typeface="Times New Roman"/>
              <a:cs typeface="Times New Roman"/>
              <a:sym typeface="Times New Roman"/>
            </a:endParaRPr>
          </a:p>
        </p:txBody>
      </p:sp>
      <p:sp>
        <p:nvSpPr>
          <p:cNvPr id="609" name="Google Shape;609;p49"/>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a:t>
            </a:fld>
            <a:endParaRPr/>
          </a:p>
        </p:txBody>
      </p:sp>
      <p:pic>
        <p:nvPicPr>
          <p:cNvPr id="610" name="Google Shape;610;p49"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2540B6CE-444F-36A1-C8BD-0EE1D952ABE3}"/>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50"/>
          <p:cNvSpPr txBox="1">
            <a:spLocks noGrp="1"/>
          </p:cNvSpPr>
          <p:nvPr>
            <p:ph type="title"/>
          </p:nvPr>
        </p:nvSpPr>
        <p:spPr>
          <a:xfrm>
            <a:off x="457200" y="274637"/>
            <a:ext cx="8229600" cy="850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Distribution versions</a:t>
            </a:r>
            <a:endParaRPr/>
          </a:p>
        </p:txBody>
      </p:sp>
      <p:sp>
        <p:nvSpPr>
          <p:cNvPr id="617" name="Google Shape;617;p50"/>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7</a:t>
            </a:fld>
            <a:endParaRPr/>
          </a:p>
        </p:txBody>
      </p:sp>
      <p:pic>
        <p:nvPicPr>
          <p:cNvPr id="618" name="Google Shape;618;p50" descr="Top 10 Linux Distributions | Atlantic.Net"/>
          <p:cNvPicPr preferRelativeResize="0">
            <a:picLocks noGrp="1"/>
          </p:cNvPicPr>
          <p:nvPr>
            <p:ph type="body" idx="1"/>
          </p:nvPr>
        </p:nvPicPr>
        <p:blipFill rotWithShape="1">
          <a:blip r:embed="rId3">
            <a:alphaModFix/>
          </a:blip>
          <a:srcRect/>
          <a:stretch/>
        </p:blipFill>
        <p:spPr>
          <a:xfrm>
            <a:off x="1835150" y="1125537"/>
            <a:ext cx="6049962" cy="5000625"/>
          </a:xfrm>
          <a:prstGeom prst="rect">
            <a:avLst/>
          </a:prstGeom>
          <a:noFill/>
          <a:ln>
            <a:noFill/>
          </a:ln>
        </p:spPr>
      </p:pic>
      <p:pic>
        <p:nvPicPr>
          <p:cNvPr id="619" name="Google Shape;619;p50" descr="Lovely Professional University - Wikipedia"/>
          <p:cNvPicPr preferRelativeResize="0"/>
          <p:nvPr/>
        </p:nvPicPr>
        <p:blipFill rotWithShape="1">
          <a:blip r:embed="rId4">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F9B1099C-68C7-7C35-DE67-D9105B101771}"/>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Installation </a:t>
            </a:r>
            <a:endParaRPr/>
          </a:p>
        </p:txBody>
      </p:sp>
      <p:sp>
        <p:nvSpPr>
          <p:cNvPr id="627" name="Google Shape;627;p5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Insert a bootable Linux USB drive</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Click the start menu</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Then hold down the SHIFT key while clicking Restart</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Then select Use a Device</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Find your device in the list</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Your computer will now boot Linux</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Select Install Linux</a:t>
            </a:r>
            <a:endParaRPr/>
          </a:p>
          <a:p>
            <a:pPr marL="342900" marR="0" lvl="0" indent="-342900" algn="l" rtl="0">
              <a:lnSpc>
                <a:spcPct val="100000"/>
              </a:lnSpc>
              <a:spcBef>
                <a:spcPts val="480"/>
              </a:spcBef>
              <a:spcAft>
                <a:spcPts val="0"/>
              </a:spcAft>
              <a:buClr>
                <a:srgbClr val="202124"/>
              </a:buClr>
              <a:buSzPts val="2400"/>
              <a:buFont typeface="Calibri"/>
              <a:buAutoNum type="arabicPeriod"/>
            </a:pPr>
            <a:r>
              <a:rPr lang="en-US" sz="2400" b="0" i="0" u="none">
                <a:solidFill>
                  <a:srgbClr val="202124"/>
                </a:solidFill>
                <a:latin typeface="Times New Roman"/>
                <a:ea typeface="Times New Roman"/>
                <a:cs typeface="Times New Roman"/>
                <a:sym typeface="Times New Roman"/>
              </a:rPr>
              <a:t>Go through the installation process</a:t>
            </a:r>
            <a:endParaRPr/>
          </a:p>
          <a:p>
            <a:pPr marL="342900" marR="0" lvl="0" indent="-190500" algn="l" rtl="0">
              <a:spcBef>
                <a:spcPts val="480"/>
              </a:spcBef>
              <a:spcAft>
                <a:spcPts val="0"/>
              </a:spcAft>
              <a:buClr>
                <a:schemeClr val="dk1"/>
              </a:buClr>
              <a:buSzPts val="2400"/>
              <a:buFont typeface="Arial"/>
              <a:buNone/>
            </a:pPr>
            <a:endParaRPr sz="2400" b="0" i="0" u="none">
              <a:solidFill>
                <a:srgbClr val="202124"/>
              </a:solidFill>
              <a:latin typeface="Times New Roman"/>
              <a:ea typeface="Times New Roman"/>
              <a:cs typeface="Times New Roman"/>
              <a:sym typeface="Times New Roman"/>
            </a:endParaRPr>
          </a:p>
        </p:txBody>
      </p:sp>
      <p:sp>
        <p:nvSpPr>
          <p:cNvPr id="628" name="Google Shape;628;p51"/>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8</a:t>
            </a:fld>
            <a:endParaRPr/>
          </a:p>
        </p:txBody>
      </p:sp>
      <p:pic>
        <p:nvPicPr>
          <p:cNvPr id="630" name="Google Shape;630;p51"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A6C343A4-3231-A50F-2411-CE28D3237BB4}"/>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Linux Directory Structure and File System Hierarchy</a:t>
            </a:r>
            <a:endParaRPr/>
          </a:p>
        </p:txBody>
      </p:sp>
      <p:graphicFrame>
        <p:nvGraphicFramePr>
          <p:cNvPr id="636" name="Google Shape;636;p52"/>
          <p:cNvGraphicFramePr/>
          <p:nvPr/>
        </p:nvGraphicFramePr>
        <p:xfrm>
          <a:off x="1187450" y="1033462"/>
          <a:ext cx="6307125" cy="4551800"/>
        </p:xfrm>
        <a:graphic>
          <a:graphicData uri="http://schemas.openxmlformats.org/drawingml/2006/table">
            <a:tbl>
              <a:tblPr>
                <a:noFill/>
              </a:tblPr>
              <a:tblGrid>
                <a:gridCol w="3154350">
                  <a:extLst>
                    <a:ext uri="{9D8B030D-6E8A-4147-A177-3AD203B41FA5}">
                      <a16:colId xmlns:a16="http://schemas.microsoft.com/office/drawing/2014/main" val="20000"/>
                    </a:ext>
                  </a:extLst>
                </a:gridCol>
                <a:gridCol w="3152775">
                  <a:extLst>
                    <a:ext uri="{9D8B030D-6E8A-4147-A177-3AD203B41FA5}">
                      <a16:colId xmlns:a16="http://schemas.microsoft.com/office/drawing/2014/main" val="20001"/>
                    </a:ext>
                  </a:extLst>
                </a:gridCol>
              </a:tblGrid>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1" i="0" u="none" strike="noStrike" cap="none">
                          <a:solidFill>
                            <a:schemeClr val="dk1"/>
                          </a:solidFill>
                          <a:latin typeface="Calibri"/>
                          <a:ea typeface="Calibri"/>
                          <a:cs typeface="Calibri"/>
                          <a:sym typeface="Calibri"/>
                        </a:rPr>
                        <a:t>Dir</a:t>
                      </a:r>
                      <a:endParaRPr/>
                    </a:p>
                  </a:txBody>
                  <a:tcPr marL="62850" marR="62850" marT="62875" marB="62875" anchor="ctr">
                    <a:lnL w="9525" cap="flat" cmpd="sng">
                      <a:solidFill>
                        <a:srgbClr val="A06664"/>
                      </a:solidFill>
                      <a:prstDash val="solid"/>
                      <a:round/>
                      <a:headEnd type="none" w="sm" len="sm"/>
                      <a:tailEnd type="none" w="sm" len="sm"/>
                    </a:lnL>
                    <a:lnR w="9525" cap="flat" cmpd="sng">
                      <a:solidFill>
                        <a:srgbClr val="E065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A066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1" i="0" u="none" strike="noStrike" cap="none">
                          <a:solidFill>
                            <a:schemeClr val="dk1"/>
                          </a:solidFill>
                          <a:latin typeface="Calibri"/>
                          <a:ea typeface="Calibri"/>
                          <a:cs typeface="Calibri"/>
                          <a:sym typeface="Calibri"/>
                        </a:rPr>
                        <a:t>Description</a:t>
                      </a:r>
                      <a:endParaRPr/>
                    </a:p>
                  </a:txBody>
                  <a:tcPr marL="62850" marR="62850" marT="62875" marB="62875" anchor="ctr">
                    <a:lnL w="9525" cap="flat" cmpd="sng">
                      <a:solidFill>
                        <a:srgbClr val="E06564"/>
                      </a:solidFill>
                      <a:prstDash val="solid"/>
                      <a:round/>
                      <a:headEnd type="none" w="sm" len="sm"/>
                      <a:tailEnd type="none" w="sm" len="sm"/>
                    </a:lnL>
                    <a:lnR w="9525" cap="flat" cmpd="sng">
                      <a:solidFill>
                        <a:srgbClr val="E06564"/>
                      </a:solidFill>
                      <a:prstDash val="solid"/>
                      <a:round/>
                      <a:headEnd type="none" w="sm" len="sm"/>
                      <a:tailEnd type="none" w="sm" len="sm"/>
                    </a:lnR>
                    <a:lnT w="9525" cap="flat" cmpd="sng">
                      <a:solidFill>
                        <a:srgbClr val="E06564"/>
                      </a:solidFill>
                      <a:prstDash val="solid"/>
                      <a:round/>
                      <a:headEnd type="none" w="sm" len="sm"/>
                      <a:tailEnd type="none" w="sm" len="sm"/>
                    </a:lnT>
                    <a:lnB w="9525" cap="flat" cmpd="sng">
                      <a:solidFill>
                        <a:srgbClr val="006A64"/>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2573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a:t>
                      </a:r>
                      <a:endParaRPr/>
                    </a:p>
                  </a:txBody>
                  <a:tcPr marL="62850" marR="62850" marT="62875" marB="62875" anchor="ctr">
                    <a:lnL w="9525" cap="flat" cmpd="sng">
                      <a:solidFill>
                        <a:srgbClr val="A06664"/>
                      </a:solidFill>
                      <a:prstDash val="solid"/>
                      <a:round/>
                      <a:headEnd type="none" w="sm" len="sm"/>
                      <a:tailEnd type="none" w="sm" len="sm"/>
                    </a:lnL>
                    <a:lnR w="9525" cap="flat" cmpd="sng">
                      <a:solidFill>
                        <a:srgbClr val="006A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A066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The directory called "root." It is the starting point for the file system hierarchy. Note that this is not related to the root, or superuser, account.</a:t>
                      </a:r>
                      <a:endParaRPr/>
                    </a:p>
                  </a:txBody>
                  <a:tcPr marL="62850" marR="62850" marT="62875" marB="62875" anchor="ctr">
                    <a:lnL w="9525" cap="flat" cmpd="sng">
                      <a:solidFill>
                        <a:srgbClr val="006A64"/>
                      </a:solidFill>
                      <a:prstDash val="solid"/>
                      <a:round/>
                      <a:headEnd type="none" w="sm" len="sm"/>
                      <a:tailEnd type="none" w="sm" len="sm"/>
                    </a:lnL>
                    <a:lnR w="9525" cap="flat" cmpd="sng">
                      <a:solidFill>
                        <a:srgbClr val="006A64"/>
                      </a:solidFill>
                      <a:prstDash val="solid"/>
                      <a:round/>
                      <a:headEnd type="none" w="sm" len="sm"/>
                      <a:tailEnd type="none" w="sm" len="sm"/>
                    </a:lnR>
                    <a:lnT w="9525" cap="flat" cmpd="sng">
                      <a:solidFill>
                        <a:srgbClr val="006A64"/>
                      </a:solidFill>
                      <a:prstDash val="solid"/>
                      <a:round/>
                      <a:headEnd type="none" w="sm" len="sm"/>
                      <a:tailEnd type="none" w="sm" len="sm"/>
                    </a:lnT>
                    <a:lnB w="9525" cap="flat" cmpd="sng">
                      <a:solidFill>
                        <a:srgbClr val="006764"/>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5842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/bin</a:t>
                      </a:r>
                      <a:endParaRPr/>
                    </a:p>
                  </a:txBody>
                  <a:tcPr marL="62850" marR="62850" marT="62875" marB="62875" anchor="ctr">
                    <a:lnL w="9525" cap="flat" cmpd="sng">
                      <a:solidFill>
                        <a:srgbClr val="A06664"/>
                      </a:solidFill>
                      <a:prstDash val="solid"/>
                      <a:round/>
                      <a:headEnd type="none" w="sm" len="sm"/>
                      <a:tailEnd type="none" w="sm" len="sm"/>
                    </a:lnL>
                    <a:lnR w="9525" cap="flat" cmpd="sng">
                      <a:solidFill>
                        <a:srgbClr val="006764"/>
                      </a:solidFill>
                      <a:prstDash val="solid"/>
                      <a:round/>
                      <a:headEnd type="none" w="sm" len="sm"/>
                      <a:tailEnd type="none" w="sm" len="sm"/>
                    </a:lnR>
                    <a:lnT w="9525" cap="flat" cmpd="sng">
                      <a:solidFill>
                        <a:srgbClr val="A06664"/>
                      </a:solidFill>
                      <a:prstDash val="solid"/>
                      <a:round/>
                      <a:headEnd type="none" w="sm" len="sm"/>
                      <a:tailEnd type="none" w="sm" len="sm"/>
                    </a:lnT>
                    <a:lnB w="9525" cap="flat" cmpd="sng">
                      <a:solidFill>
                        <a:srgbClr val="3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Binaries and other executable programs.</a:t>
                      </a:r>
                      <a:endParaRPr/>
                    </a:p>
                  </a:txBody>
                  <a:tcPr marL="62850" marR="62850" marT="62875" marB="62875" anchor="ctr">
                    <a:lnL w="9525" cap="flat" cmpd="sng">
                      <a:solidFill>
                        <a:srgbClr val="006764"/>
                      </a:solidFill>
                      <a:prstDash val="solid"/>
                      <a:round/>
                      <a:headEnd type="none" w="sm" len="sm"/>
                      <a:tailEnd type="none" w="sm" len="sm"/>
                    </a:lnL>
                    <a:lnR w="9525" cap="flat" cmpd="sng">
                      <a:solidFill>
                        <a:srgbClr val="006764"/>
                      </a:solidFill>
                      <a:prstDash val="solid"/>
                      <a:round/>
                      <a:headEnd type="none" w="sm" len="sm"/>
                      <a:tailEnd type="none" w="sm" len="sm"/>
                    </a:lnR>
                    <a:lnT w="9525" cap="flat" cmpd="sng">
                      <a:solidFill>
                        <a:srgbClr val="006764"/>
                      </a:solidFill>
                      <a:prstDash val="solid"/>
                      <a:round/>
                      <a:headEnd type="none" w="sm" len="sm"/>
                      <a:tailEnd type="none" w="sm" len="sm"/>
                    </a:lnT>
                    <a:lnB w="9525" cap="flat" cmpd="sng">
                      <a:solidFill>
                        <a:srgbClr val="007064"/>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/etc</a:t>
                      </a:r>
                      <a:endParaRPr/>
                    </a:p>
                  </a:txBody>
                  <a:tcPr marL="62850" marR="62850" marT="62875" marB="62875" anchor="ctr">
                    <a:lnL w="9525" cap="flat" cmpd="sng">
                      <a:solidFill>
                        <a:srgbClr val="307064"/>
                      </a:solidFill>
                      <a:prstDash val="solid"/>
                      <a:round/>
                      <a:headEnd type="none" w="sm" len="sm"/>
                      <a:tailEnd type="none" w="sm" len="sm"/>
                    </a:lnL>
                    <a:lnR w="9525" cap="flat" cmpd="sng">
                      <a:solidFill>
                        <a:srgbClr val="007064"/>
                      </a:solidFill>
                      <a:prstDash val="solid"/>
                      <a:round/>
                      <a:headEnd type="none" w="sm" len="sm"/>
                      <a:tailEnd type="none" w="sm" len="sm"/>
                    </a:lnR>
                    <a:lnT w="9525" cap="flat" cmpd="sng">
                      <a:solidFill>
                        <a:srgbClr val="307064"/>
                      </a:solidFill>
                      <a:prstDash val="solid"/>
                      <a:round/>
                      <a:headEnd type="none" w="sm" len="sm"/>
                      <a:tailEnd type="none" w="sm" len="sm"/>
                    </a:lnT>
                    <a:lnB w="9525" cap="flat" cmpd="sng">
                      <a:solidFill>
                        <a:srgbClr val="206B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System configuration files.</a:t>
                      </a:r>
                      <a:endParaRPr/>
                    </a:p>
                  </a:txBody>
                  <a:tcPr marL="62850" marR="62850" marT="62875" marB="62875" anchor="ctr">
                    <a:lnL w="9525" cap="flat" cmpd="sng">
                      <a:solidFill>
                        <a:srgbClr val="007064"/>
                      </a:solidFill>
                      <a:prstDash val="solid"/>
                      <a:round/>
                      <a:headEnd type="none" w="sm" len="sm"/>
                      <a:tailEnd type="none" w="sm" len="sm"/>
                    </a:lnL>
                    <a:lnR w="9525" cap="flat" cmpd="sng">
                      <a:solidFill>
                        <a:srgbClr val="007064"/>
                      </a:solidFill>
                      <a:prstDash val="solid"/>
                      <a:round/>
                      <a:headEnd type="none" w="sm" len="sm"/>
                      <a:tailEnd type="none" w="sm" len="sm"/>
                    </a:lnR>
                    <a:lnT w="9525" cap="flat" cmpd="sng">
                      <a:solidFill>
                        <a:srgbClr val="007064"/>
                      </a:solidFill>
                      <a:prstDash val="solid"/>
                      <a:round/>
                      <a:headEnd type="none" w="sm" len="sm"/>
                      <a:tailEnd type="none" w="sm" len="sm"/>
                    </a:lnT>
                    <a:lnB w="9525" cap="flat" cmpd="sng">
                      <a:solidFill>
                        <a:srgbClr val="506B64"/>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/home</a:t>
                      </a:r>
                      <a:endParaRPr/>
                    </a:p>
                  </a:txBody>
                  <a:tcPr marL="62850" marR="62850" marT="62875" marB="62875" anchor="ctr">
                    <a:lnL w="9525" cap="flat" cmpd="sng">
                      <a:solidFill>
                        <a:srgbClr val="206B64"/>
                      </a:solidFill>
                      <a:prstDash val="solid"/>
                      <a:round/>
                      <a:headEnd type="none" w="sm" len="sm"/>
                      <a:tailEnd type="none" w="sm" len="sm"/>
                    </a:lnL>
                    <a:lnR w="9525" cap="flat" cmpd="sng">
                      <a:solidFill>
                        <a:srgbClr val="506B64"/>
                      </a:solidFill>
                      <a:prstDash val="solid"/>
                      <a:round/>
                      <a:headEnd type="none" w="sm" len="sm"/>
                      <a:tailEnd type="none" w="sm" len="sm"/>
                    </a:lnR>
                    <a:lnT w="9525" cap="flat" cmpd="sng">
                      <a:solidFill>
                        <a:srgbClr val="206B64"/>
                      </a:solidFill>
                      <a:prstDash val="solid"/>
                      <a:round/>
                      <a:headEnd type="none" w="sm" len="sm"/>
                      <a:tailEnd type="none" w="sm" len="sm"/>
                    </a:lnT>
                    <a:lnB w="9525" cap="flat" cmpd="sng">
                      <a:solidFill>
                        <a:srgbClr val="0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Home directories.</a:t>
                      </a:r>
                      <a:endParaRPr/>
                    </a:p>
                  </a:txBody>
                  <a:tcPr marL="62850" marR="62850" marT="62875" marB="62875" anchor="ctr">
                    <a:lnL w="9525" cap="flat" cmpd="sng">
                      <a:solidFill>
                        <a:srgbClr val="506B64"/>
                      </a:solidFill>
                      <a:prstDash val="solid"/>
                      <a:round/>
                      <a:headEnd type="none" w="sm" len="sm"/>
                      <a:tailEnd type="none" w="sm" len="sm"/>
                    </a:lnL>
                    <a:lnR w="9525" cap="flat" cmpd="sng">
                      <a:solidFill>
                        <a:srgbClr val="506B64"/>
                      </a:solidFill>
                      <a:prstDash val="solid"/>
                      <a:round/>
                      <a:headEnd type="none" w="sm" len="sm"/>
                      <a:tailEnd type="none" w="sm" len="sm"/>
                    </a:lnR>
                    <a:lnT w="9525" cap="flat" cmpd="sng">
                      <a:solidFill>
                        <a:srgbClr val="506B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/opt</a:t>
                      </a:r>
                      <a:endParaRPr/>
                    </a:p>
                  </a:txBody>
                  <a:tcPr marL="62850" marR="62850" marT="62875" marB="62875" anchor="ctr">
                    <a:lnL w="9525" cap="flat" cmpd="sng">
                      <a:solidFill>
                        <a:srgbClr val="007064"/>
                      </a:solidFill>
                      <a:prstDash val="solid"/>
                      <a:round/>
                      <a:headEnd type="none" w="sm" len="sm"/>
                      <a:tailEnd type="none" w="sm" len="sm"/>
                    </a:lnL>
                    <a:lnR w="9525" cap="flat" cmpd="sng">
                      <a:solidFill>
                        <a:srgbClr val="606D64"/>
                      </a:solidFill>
                      <a:prstDash val="solid"/>
                      <a:round/>
                      <a:headEnd type="none" w="sm" len="sm"/>
                      <a:tailEnd type="none" w="sm" len="sm"/>
                    </a:lnR>
                    <a:lnT w="9525" cap="flat" cmpd="sng">
                      <a:solidFill>
                        <a:srgbClr val="007064"/>
                      </a:solidFill>
                      <a:prstDash val="solid"/>
                      <a:round/>
                      <a:headEnd type="none" w="sm" len="sm"/>
                      <a:tailEnd type="none" w="sm" len="sm"/>
                    </a:lnT>
                    <a:lnB w="9525" cap="flat" cmpd="sng">
                      <a:solidFill>
                        <a:srgbClr val="6070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Optional or third party software.</a:t>
                      </a:r>
                      <a:endParaRPr/>
                    </a:p>
                  </a:txBody>
                  <a:tcPr marL="62850" marR="62850" marT="62875" marB="62875" anchor="ctr">
                    <a:lnL w="9525" cap="flat" cmpd="sng">
                      <a:solidFill>
                        <a:srgbClr val="606D64"/>
                      </a:solidFill>
                      <a:prstDash val="solid"/>
                      <a:round/>
                      <a:headEnd type="none" w="sm" len="sm"/>
                      <a:tailEnd type="none" w="sm" len="sm"/>
                    </a:lnL>
                    <a:lnR w="9525" cap="flat" cmpd="sng">
                      <a:solidFill>
                        <a:srgbClr val="606D64"/>
                      </a:solidFill>
                      <a:prstDash val="solid"/>
                      <a:round/>
                      <a:headEnd type="none" w="sm" len="sm"/>
                      <a:tailEnd type="none" w="sm" len="sm"/>
                    </a:lnR>
                    <a:lnT w="9525" cap="flat" cmpd="sng">
                      <a:solidFill>
                        <a:srgbClr val="606D64"/>
                      </a:solidFill>
                      <a:prstDash val="solid"/>
                      <a:round/>
                      <a:headEnd type="none" w="sm" len="sm"/>
                      <a:tailEnd type="none" w="sm" len="sm"/>
                    </a:lnT>
                    <a:lnB w="9525" cap="flat" cmpd="sng">
                      <a:solidFill>
                        <a:srgbClr val="706F64"/>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5842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/tmp</a:t>
                      </a:r>
                      <a:endParaRPr/>
                    </a:p>
                  </a:txBody>
                  <a:tcPr marL="62850" marR="62850" marT="62875" marB="62875" anchor="ctr">
                    <a:lnL w="9525" cap="flat" cmpd="sng">
                      <a:solidFill>
                        <a:srgbClr val="6070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607064"/>
                      </a:solidFill>
                      <a:prstDash val="solid"/>
                      <a:round/>
                      <a:headEnd type="none" w="sm" len="sm"/>
                      <a:tailEnd type="none" w="sm" len="sm"/>
                    </a:lnT>
                    <a:lnB w="9525" cap="flat" cmpd="sng">
                      <a:solidFill>
                        <a:srgbClr val="506B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Temporary space, typically cleared on reboot.</a:t>
                      </a:r>
                      <a:endParaRPr/>
                    </a:p>
                  </a:txBody>
                  <a:tcPr marL="62850" marR="62850" marT="62875" marB="62875" anchor="ctr">
                    <a:lnL w="9525" cap="flat" cmpd="sng">
                      <a:solidFill>
                        <a:srgbClr val="706F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706F64"/>
                      </a:solidFill>
                      <a:prstDash val="solid"/>
                      <a:round/>
                      <a:headEnd type="none" w="sm" len="sm"/>
                      <a:tailEnd type="none" w="sm" len="sm"/>
                    </a:lnT>
                    <a:lnB w="9525" cap="flat" cmpd="sng">
                      <a:solidFill>
                        <a:srgbClr val="706F64"/>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/usr</a:t>
                      </a:r>
                      <a:endParaRPr/>
                    </a:p>
                  </a:txBody>
                  <a:tcPr marL="62850" marR="62850" marT="62875" marB="62875" anchor="ctr">
                    <a:lnL w="9525" cap="flat" cmpd="sng">
                      <a:solidFill>
                        <a:srgbClr val="506B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506B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User related programs.</a:t>
                      </a:r>
                      <a:endParaRPr/>
                    </a:p>
                  </a:txBody>
                  <a:tcPr marL="62850" marR="62850" marT="62875" marB="62875" anchor="ctr">
                    <a:lnL w="9525" cap="flat" cmpd="sng">
                      <a:solidFill>
                        <a:srgbClr val="706F64"/>
                      </a:solidFill>
                      <a:prstDash val="solid"/>
                      <a:round/>
                      <a:headEnd type="none" w="sm" len="sm"/>
                      <a:tailEnd type="none" w="sm" len="sm"/>
                    </a:lnL>
                    <a:lnR w="9525" cap="flat" cmpd="sng">
                      <a:solidFill>
                        <a:srgbClr val="706F64"/>
                      </a:solidFill>
                      <a:prstDash val="solid"/>
                      <a:round/>
                      <a:headEnd type="none" w="sm" len="sm"/>
                      <a:tailEnd type="none" w="sm" len="sm"/>
                    </a:lnR>
                    <a:lnT w="9525" cap="flat" cmpd="sng">
                      <a:solidFill>
                        <a:srgbClr val="706F64"/>
                      </a:solidFill>
                      <a:prstDash val="solid"/>
                      <a:round/>
                      <a:headEnd type="none" w="sm" len="sm"/>
                      <a:tailEnd type="none" w="sm" len="sm"/>
                    </a:lnT>
                    <a:lnB w="9525" cap="flat" cmpd="sng">
                      <a:solidFill>
                        <a:srgbClr val="806B64"/>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4000">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/var</a:t>
                      </a:r>
                      <a:endParaRPr/>
                    </a:p>
                  </a:txBody>
                  <a:tcPr marL="62850" marR="62850" marT="62875" marB="62875" anchor="ctr">
                    <a:lnL w="9525" cap="flat" cmpd="sng">
                      <a:solidFill>
                        <a:srgbClr val="606D64"/>
                      </a:solidFill>
                      <a:prstDash val="solid"/>
                      <a:round/>
                      <a:headEnd type="none" w="sm" len="sm"/>
                      <a:tailEnd type="none" w="sm" len="sm"/>
                    </a:lnL>
                    <a:lnR w="9525" cap="flat" cmpd="sng">
                      <a:solidFill>
                        <a:srgbClr val="806B64"/>
                      </a:solidFill>
                      <a:prstDash val="solid"/>
                      <a:round/>
                      <a:headEnd type="none" w="sm" len="sm"/>
                      <a:tailEnd type="none" w="sm" len="sm"/>
                    </a:lnR>
                    <a:lnT w="9525" cap="flat" cmpd="sng">
                      <a:solidFill>
                        <a:srgbClr val="606D64"/>
                      </a:solidFill>
                      <a:prstDash val="solid"/>
                      <a:round/>
                      <a:headEnd type="none" w="sm" len="sm"/>
                      <a:tailEnd type="none" w="sm" len="sm"/>
                    </a:lnT>
                    <a:lnB w="9525" cap="flat" cmpd="sng">
                      <a:solidFill>
                        <a:srgbClr val="606D64"/>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500"/>
                        <a:buFont typeface="Calibri"/>
                        <a:buNone/>
                      </a:pPr>
                      <a:r>
                        <a:rPr lang="en-US" sz="1500" b="0" i="0" u="none" strike="noStrike" cap="none">
                          <a:solidFill>
                            <a:schemeClr val="dk1"/>
                          </a:solidFill>
                          <a:latin typeface="Calibri"/>
                          <a:ea typeface="Calibri"/>
                          <a:cs typeface="Calibri"/>
                          <a:sym typeface="Calibri"/>
                        </a:rPr>
                        <a:t>Variable data, most notably log files.</a:t>
                      </a:r>
                      <a:endParaRPr/>
                    </a:p>
                  </a:txBody>
                  <a:tcPr marL="62850" marR="62850" marT="62875" marB="62875" anchor="ctr">
                    <a:lnL w="9525" cap="flat" cmpd="sng">
                      <a:solidFill>
                        <a:srgbClr val="806B64"/>
                      </a:solidFill>
                      <a:prstDash val="solid"/>
                      <a:round/>
                      <a:headEnd type="none" w="sm" len="sm"/>
                      <a:tailEnd type="none" w="sm" len="sm"/>
                    </a:lnL>
                    <a:lnR w="9525" cap="flat" cmpd="sng">
                      <a:solidFill>
                        <a:srgbClr val="806B64"/>
                      </a:solidFill>
                      <a:prstDash val="solid"/>
                      <a:round/>
                      <a:headEnd type="none" w="sm" len="sm"/>
                      <a:tailEnd type="none" w="sm" len="sm"/>
                    </a:lnR>
                    <a:lnT w="9525" cap="flat" cmpd="sng">
                      <a:solidFill>
                        <a:srgbClr val="806B64"/>
                      </a:solidFill>
                      <a:prstDash val="solid"/>
                      <a:round/>
                      <a:headEnd type="none" w="sm" len="sm"/>
                      <a:tailEnd type="none" w="sm" len="sm"/>
                    </a:lnT>
                    <a:lnB w="9525" cap="flat" cmpd="sng">
                      <a:solidFill>
                        <a:srgbClr val="806B64"/>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
        <p:nvSpPr>
          <p:cNvPr id="637" name="Google Shape;637;p52"/>
          <p:cNvSpPr txBox="1"/>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9</a:t>
            </a:fld>
            <a:endParaRPr/>
          </a:p>
        </p:txBody>
      </p:sp>
      <p:pic>
        <p:nvPicPr>
          <p:cNvPr id="638" name="Google Shape;638;p52" descr="Lovely Professional University - Wikipedia"/>
          <p:cNvPicPr preferRelativeResize="0"/>
          <p:nvPr/>
        </p:nvPicPr>
        <p:blipFill rotWithShape="1">
          <a:blip r:embed="rId3">
            <a:alphaModFix/>
          </a:blip>
          <a:srcRect/>
          <a:stretch/>
        </p:blipFill>
        <p:spPr>
          <a:xfrm>
            <a:off x="8388350" y="74612"/>
            <a:ext cx="704850" cy="701675"/>
          </a:xfrm>
          <a:prstGeom prst="rect">
            <a:avLst/>
          </a:prstGeom>
          <a:noFill/>
          <a:ln>
            <a:noFill/>
          </a:ln>
        </p:spPr>
      </p:pic>
      <p:sp>
        <p:nvSpPr>
          <p:cNvPr id="2" name="Google Shape;91;p1">
            <a:extLst>
              <a:ext uri="{FF2B5EF4-FFF2-40B4-BE49-F238E27FC236}">
                <a16:creationId xmlns:a16="http://schemas.microsoft.com/office/drawing/2014/main" id="{4EB51F08-20C9-0903-CC8A-1B03D4B6EBA9}"/>
              </a:ext>
            </a:extLst>
          </p:cNvPr>
          <p:cNvSpPr txBox="1"/>
          <p:nvPr/>
        </p:nvSpPr>
        <p:spPr>
          <a:xfrm>
            <a:off x="0" y="6411028"/>
            <a:ext cx="9144000" cy="461624"/>
          </a:xfrm>
          <a:prstGeom prst="rect">
            <a:avLst/>
          </a:prstGeom>
          <a:solidFill>
            <a:srgbClr val="F79646"/>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2400"/>
              <a:buFont typeface="Times New Roman"/>
              <a:buNone/>
            </a:pPr>
            <a:r>
              <a:rPr lang="en-US" sz="2400" b="1" i="0" u="none" strike="noStrike" cap="none"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3008</Words>
  <Application>Microsoft Office PowerPoint</Application>
  <PresentationFormat>On-screen Show (4:3)</PresentationFormat>
  <Paragraphs>334</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Times New Roman</vt:lpstr>
      <vt:lpstr>Office Theme</vt:lpstr>
      <vt:lpstr>PowerPoint Presentation</vt:lpstr>
      <vt:lpstr>UNIT - 3 Linux OS and its features</vt:lpstr>
      <vt:lpstr>Linux OS and its features</vt:lpstr>
      <vt:lpstr>PowerPoint Presentation</vt:lpstr>
      <vt:lpstr>PowerPoint Presentation</vt:lpstr>
      <vt:lpstr>PowerPoint Presentation</vt:lpstr>
      <vt:lpstr>Distribution versions</vt:lpstr>
      <vt:lpstr>Installation </vt:lpstr>
      <vt:lpstr>Linux Directory Structure and File System Hierarchy</vt:lpstr>
      <vt:lpstr>PowerPoint Presentation</vt:lpstr>
      <vt:lpstr>How to partition a disk in Linux </vt:lpstr>
      <vt:lpstr>How to partition a disk in Linux </vt:lpstr>
      <vt:lpstr>PowerPoint Presentation</vt:lpstr>
      <vt:lpstr>PowerPoint Presentation</vt:lpstr>
      <vt:lpstr>Comparison of Windows and Linux OS</vt:lpstr>
      <vt:lpstr>Virtual Machines</vt:lpstr>
      <vt:lpstr>PowerPoint Presentation</vt:lpstr>
      <vt:lpstr>PowerPoint Presentation</vt:lpstr>
      <vt:lpstr>Other Shell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Kernel and types of kernels</vt:lpstr>
      <vt:lpstr>More about Linux Kernel</vt:lpstr>
      <vt:lpstr>More about Linux Kernel </vt:lpstr>
      <vt:lpstr>Basic types of kernels</vt:lpstr>
      <vt:lpstr>Basic types of kernels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Ajay Kumar Badhan</cp:lastModifiedBy>
  <cp:revision>10</cp:revision>
  <dcterms:created xsi:type="dcterms:W3CDTF">2006-08-16T00:00:00Z</dcterms:created>
  <dcterms:modified xsi:type="dcterms:W3CDTF">2024-07-25T07:28:29Z</dcterms:modified>
</cp:coreProperties>
</file>