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8"/>
  </p:notesMasterIdLst>
  <p:handoutMasterIdLst>
    <p:handoutMasterId r:id="rId39"/>
  </p:handoutMasterIdLst>
  <p:sldIdLst>
    <p:sldId id="256" r:id="rId2"/>
    <p:sldId id="257" r:id="rId3"/>
    <p:sldId id="295" r:id="rId4"/>
    <p:sldId id="296" r:id="rId5"/>
    <p:sldId id="298" r:id="rId6"/>
    <p:sldId id="297"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59" r:id="rId23"/>
    <p:sldId id="258" r:id="rId24"/>
    <p:sldId id="283" r:id="rId25"/>
    <p:sldId id="299" r:id="rId26"/>
    <p:sldId id="280" r:id="rId27"/>
    <p:sldId id="300" r:id="rId28"/>
    <p:sldId id="301" r:id="rId29"/>
    <p:sldId id="302" r:id="rId30"/>
    <p:sldId id="284" r:id="rId31"/>
    <p:sldId id="303" r:id="rId32"/>
    <p:sldId id="304" r:id="rId33"/>
    <p:sldId id="305" r:id="rId34"/>
    <p:sldId id="306" r:id="rId35"/>
    <p:sldId id="865" r:id="rId36"/>
    <p:sldId id="277" r:id="rId37"/>
  </p:sldIdLst>
  <p:sldSz cx="9144000" cy="6858000" type="screen4x3"/>
  <p:notesSz cx="6858000" cy="9144000"/>
  <p:embeddedFontLst>
    <p:embeddedFont>
      <p:font typeface="Calibri" panose="020F0502020204030204" pitchFamily="34" charset="0"/>
      <p:regular r:id="rId40"/>
      <p:bold r:id="rId41"/>
      <p:italic r:id="rId42"/>
      <p:boldItalic r:id="rId43"/>
    </p:embeddedFont>
    <p:embeddedFont>
      <p:font typeface="Libre Baskerville" panose="020B0604020202020204" charset="0"/>
      <p:regular r:id="rId44"/>
      <p:bold r:id="rId45"/>
      <p:italic r:id="rId46"/>
    </p:embeddedFont>
    <p:embeddedFont>
      <p:font typeface="Libre Franklin" panose="020B0604020202020204"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2D200454-40CA-4A62-9FC3-DE9A4176ACB9}">
      <p15:notes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4" roundtripDataSignature="AMtx7mgm5bCrCN4wOCBucv/yl8uM9rGba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968CECF-D994-4761-80F2-84F15F6AF3F2}">
  <a:tblStyle styleId="{C968CECF-D994-4761-80F2-84F15F6AF3F2}"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9" autoAdjust="0"/>
    <p:restoredTop sz="94660"/>
  </p:normalViewPr>
  <p:slideViewPr>
    <p:cSldViewPr snapToGrid="0">
      <p:cViewPr varScale="1">
        <p:scale>
          <a:sx n="78" d="100"/>
          <a:sy n="78" d="100"/>
        </p:scale>
        <p:origin x="1200" y="84"/>
      </p:cViewPr>
      <p:guideLst>
        <p:guide orient="horz" pos="2160"/>
        <p:guide pos="2880"/>
      </p:guideLst>
    </p:cSldViewPr>
  </p:slideViewPr>
  <p:notesTextViewPr>
    <p:cViewPr>
      <p:scale>
        <a:sx n="1" d="1"/>
        <a:sy n="1" d="1"/>
      </p:scale>
      <p:origin x="0" y="0"/>
    </p:cViewPr>
  </p:notesTextViewPr>
  <p:notesViewPr>
    <p:cSldViewPr snapToGrid="0">
      <p:cViewPr varScale="1">
        <p:scale>
          <a:sx n="59" d="100"/>
          <a:sy n="59" d="100"/>
        </p:scale>
        <p:origin x="2790"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66"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5.fntdata"/><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font" Target="fonts/font9.fntdata"/><Relationship Id="rId64"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7.fntdata"/><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0.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44155A7-5DF9-4EE5-8D83-905A13FFB8A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a:extLst>
              <a:ext uri="{FF2B5EF4-FFF2-40B4-BE49-F238E27FC236}">
                <a16:creationId xmlns:a16="http://schemas.microsoft.com/office/drawing/2014/main" id="{90C2AD35-080F-4AE3-8F6D-5B830A3BE1F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1EE34C5-B1D6-478D-9461-622656BAC38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A011DF-A2B3-44E1-ACDF-4F0F51D14BC6}" type="slidenum">
              <a:rPr lang="en-US" smtClean="0"/>
              <a:t>‹#›</a:t>
            </a:fld>
            <a:endParaRPr lang="en-US"/>
          </a:p>
        </p:txBody>
      </p:sp>
    </p:spTree>
    <p:extLst>
      <p:ext uri="{BB962C8B-B14F-4D97-AF65-F5344CB8AC3E}">
        <p14:creationId xmlns:p14="http://schemas.microsoft.com/office/powerpoint/2010/main" val="21249010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39656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97727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554465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63104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11371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33703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21696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671452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9" name="Google Shape;10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2</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4" name="Google Shape;234;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0382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8354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837274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46674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37161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94939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58261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blipFill rotWithShape="1">
          <a:blip r:embed="rId2">
            <a:alphaModFix/>
          </a:blip>
          <a:tile tx="0" ty="0" sx="55000" sy="55000" flip="none" algn="tl"/>
        </a:blipFill>
        <a:effectLst/>
      </p:bgPr>
    </p:bg>
    <p:spTree>
      <p:nvGrpSpPr>
        <p:cNvPr id="1" name="Shape 17"/>
        <p:cNvGrpSpPr/>
        <p:nvPr/>
      </p:nvGrpSpPr>
      <p:grpSpPr>
        <a:xfrm>
          <a:off x="0" y="0"/>
          <a:ext cx="0" cy="0"/>
          <a:chOff x="0" y="0"/>
          <a:chExt cx="0" cy="0"/>
        </a:xfrm>
      </p:grpSpPr>
      <p:sp>
        <p:nvSpPr>
          <p:cNvPr id="18" name="Google Shape;18;p29"/>
          <p:cNvSpPr/>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19" name="Google Shape;19;p29"/>
          <p:cNvSpPr/>
          <p:nvPr/>
        </p:nvSpPr>
        <p:spPr>
          <a:xfrm>
            <a:off x="65313" y="69755"/>
            <a:ext cx="9013372" cy="6692201"/>
          </a:xfrm>
          <a:prstGeom prst="roundRect">
            <a:avLst>
              <a:gd name="adj" fmla="val 4929"/>
            </a:avLst>
          </a:prstGeom>
          <a:blipFill rotWithShape="1">
            <a:blip r:embed="rId2">
              <a:alphaModFix/>
            </a:blip>
            <a:tile tx="0" ty="0" sx="55000" sy="55000" flip="none" algn="tl"/>
          </a:blip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20" name="Google Shape;20;p29"/>
          <p:cNvSpPr txBox="1">
            <a:spLocks noGrp="1"/>
          </p:cNvSpPr>
          <p:nvPr>
            <p:ph type="subTitle" idx="1"/>
          </p:nvPr>
        </p:nvSpPr>
        <p:spPr>
          <a:xfrm>
            <a:off x="1295400" y="3200400"/>
            <a:ext cx="6400800" cy="1600200"/>
          </a:xfrm>
          <a:prstGeom prst="rect">
            <a:avLst/>
          </a:prstGeom>
          <a:noFill/>
          <a:ln>
            <a:noFill/>
          </a:ln>
        </p:spPr>
        <p:txBody>
          <a:bodyPr spcFirstLastPara="1" wrap="square" lIns="91425" tIns="45700" rIns="91425" bIns="45700" anchor="t" anchorCtr="0">
            <a:normAutofit/>
          </a:bodyPr>
          <a:lstStyle>
            <a:lvl1pPr lvl="0" algn="ctr">
              <a:spcBef>
                <a:spcPts val="580"/>
              </a:spcBef>
              <a:spcAft>
                <a:spcPts val="0"/>
              </a:spcAft>
              <a:buSzPts val="2210"/>
              <a:buNone/>
              <a:defRPr sz="2600">
                <a:solidFill>
                  <a:schemeClr val="dk2"/>
                </a:solidFill>
              </a:defRPr>
            </a:lvl1pPr>
            <a:lvl2pPr lvl="1" algn="ctr">
              <a:spcBef>
                <a:spcPts val="370"/>
              </a:spcBef>
              <a:spcAft>
                <a:spcPts val="0"/>
              </a:spcAft>
              <a:buSzPts val="1530"/>
              <a:buNone/>
              <a:defRPr/>
            </a:lvl2pPr>
            <a:lvl3pPr lvl="2" algn="ctr">
              <a:spcBef>
                <a:spcPts val="370"/>
              </a:spcBef>
              <a:spcAft>
                <a:spcPts val="0"/>
              </a:spcAft>
              <a:buSzPts val="1530"/>
              <a:buNone/>
              <a:defRPr/>
            </a:lvl3pPr>
            <a:lvl4pPr lvl="3" algn="ctr">
              <a:spcBef>
                <a:spcPts val="370"/>
              </a:spcBef>
              <a:spcAft>
                <a:spcPts val="0"/>
              </a:spcAft>
              <a:buSzPts val="1440"/>
              <a:buNone/>
              <a:defRPr/>
            </a:lvl4pPr>
            <a:lvl5pPr lvl="4" algn="ctr">
              <a:spcBef>
                <a:spcPts val="370"/>
              </a:spcBef>
              <a:spcAft>
                <a:spcPts val="0"/>
              </a:spcAft>
              <a:buSzPts val="1800"/>
              <a:buNone/>
              <a:defRPr/>
            </a:lvl5pPr>
            <a:lvl6pPr lvl="5" algn="ctr">
              <a:spcBef>
                <a:spcPts val="370"/>
              </a:spcBef>
              <a:spcAft>
                <a:spcPts val="0"/>
              </a:spcAft>
              <a:buSzPts val="1800"/>
              <a:buNone/>
              <a:defRPr/>
            </a:lvl6pPr>
            <a:lvl7pPr lvl="6" algn="ctr">
              <a:spcBef>
                <a:spcPts val="370"/>
              </a:spcBef>
              <a:spcAft>
                <a:spcPts val="0"/>
              </a:spcAft>
              <a:buSzPts val="1800"/>
              <a:buNone/>
              <a:defRPr/>
            </a:lvl7pPr>
            <a:lvl8pPr lvl="7" algn="ctr">
              <a:spcBef>
                <a:spcPts val="370"/>
              </a:spcBef>
              <a:spcAft>
                <a:spcPts val="0"/>
              </a:spcAft>
              <a:buSzPts val="1800"/>
              <a:buNone/>
              <a:defRPr/>
            </a:lvl8pPr>
            <a:lvl9pPr lvl="8" algn="ctr">
              <a:spcBef>
                <a:spcPts val="370"/>
              </a:spcBef>
              <a:spcAft>
                <a:spcPts val="0"/>
              </a:spcAft>
              <a:buSzPts val="1800"/>
              <a:buNone/>
              <a:defRPr/>
            </a:lvl9pPr>
          </a:lstStyle>
          <a:p>
            <a:endParaRPr/>
          </a:p>
        </p:txBody>
      </p:sp>
      <p:sp>
        <p:nvSpPr>
          <p:cNvPr id="21" name="Google Shape;21;p29"/>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9"/>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9"/>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sz="1400" b="0" i="0" u="none" strike="noStrike" cap="none">
                <a:solidFill>
                  <a:srgbClr val="FFFFFF"/>
                </a:solidFill>
                <a:latin typeface="Libre Franklin"/>
                <a:ea typeface="Libre Franklin"/>
                <a:cs typeface="Libre Franklin"/>
                <a:sym typeface="Libre Franklin"/>
              </a:defRPr>
            </a:lvl1pPr>
            <a:lvl2pPr marL="0" lvl="1" indent="0" algn="ctr">
              <a:spcBef>
                <a:spcPts val="0"/>
              </a:spcBef>
              <a:buNone/>
              <a:defRPr sz="1400" b="0" i="0" u="none" strike="noStrike" cap="none">
                <a:solidFill>
                  <a:srgbClr val="FFFFFF"/>
                </a:solidFill>
                <a:latin typeface="Libre Franklin"/>
                <a:ea typeface="Libre Franklin"/>
                <a:cs typeface="Libre Franklin"/>
                <a:sym typeface="Libre Franklin"/>
              </a:defRPr>
            </a:lvl2pPr>
            <a:lvl3pPr marL="0" lvl="2" indent="0" algn="ctr">
              <a:spcBef>
                <a:spcPts val="0"/>
              </a:spcBef>
              <a:buNone/>
              <a:defRPr sz="1400" b="0" i="0" u="none" strike="noStrike" cap="none">
                <a:solidFill>
                  <a:srgbClr val="FFFFFF"/>
                </a:solidFill>
                <a:latin typeface="Libre Franklin"/>
                <a:ea typeface="Libre Franklin"/>
                <a:cs typeface="Libre Franklin"/>
                <a:sym typeface="Libre Franklin"/>
              </a:defRPr>
            </a:lvl3pPr>
            <a:lvl4pPr marL="0" lvl="3" indent="0" algn="ctr">
              <a:spcBef>
                <a:spcPts val="0"/>
              </a:spcBef>
              <a:buNone/>
              <a:defRPr sz="1400" b="0" i="0" u="none" strike="noStrike" cap="none">
                <a:solidFill>
                  <a:srgbClr val="FFFFFF"/>
                </a:solidFill>
                <a:latin typeface="Libre Franklin"/>
                <a:ea typeface="Libre Franklin"/>
                <a:cs typeface="Libre Franklin"/>
                <a:sym typeface="Libre Franklin"/>
              </a:defRPr>
            </a:lvl4pPr>
            <a:lvl5pPr marL="0" lvl="4" indent="0" algn="ctr">
              <a:spcBef>
                <a:spcPts val="0"/>
              </a:spcBef>
              <a:buNone/>
              <a:defRPr sz="1400" b="0" i="0" u="none" strike="noStrike" cap="none">
                <a:solidFill>
                  <a:srgbClr val="FFFFFF"/>
                </a:solidFill>
                <a:latin typeface="Libre Franklin"/>
                <a:ea typeface="Libre Franklin"/>
                <a:cs typeface="Libre Franklin"/>
                <a:sym typeface="Libre Franklin"/>
              </a:defRPr>
            </a:lvl5pPr>
            <a:lvl6pPr marL="0" lvl="5" indent="0" algn="ctr">
              <a:spcBef>
                <a:spcPts val="0"/>
              </a:spcBef>
              <a:buNone/>
              <a:defRPr sz="1400" b="0" i="0" u="none" strike="noStrike" cap="none">
                <a:solidFill>
                  <a:srgbClr val="FFFFFF"/>
                </a:solidFill>
                <a:latin typeface="Libre Franklin"/>
                <a:ea typeface="Libre Franklin"/>
                <a:cs typeface="Libre Franklin"/>
                <a:sym typeface="Libre Franklin"/>
              </a:defRPr>
            </a:lvl6pPr>
            <a:lvl7pPr marL="0" lvl="6" indent="0" algn="ctr">
              <a:spcBef>
                <a:spcPts val="0"/>
              </a:spcBef>
              <a:buNone/>
              <a:defRPr sz="1400" b="0" i="0" u="none" strike="noStrike" cap="none">
                <a:solidFill>
                  <a:srgbClr val="FFFFFF"/>
                </a:solidFill>
                <a:latin typeface="Libre Franklin"/>
                <a:ea typeface="Libre Franklin"/>
                <a:cs typeface="Libre Franklin"/>
                <a:sym typeface="Libre Franklin"/>
              </a:defRPr>
            </a:lvl7pPr>
            <a:lvl8pPr marL="0" lvl="7" indent="0" algn="ctr">
              <a:spcBef>
                <a:spcPts val="0"/>
              </a:spcBef>
              <a:buNone/>
              <a:defRPr sz="1400" b="0" i="0" u="none" strike="noStrike" cap="none">
                <a:solidFill>
                  <a:srgbClr val="FFFFFF"/>
                </a:solidFill>
                <a:latin typeface="Libre Franklin"/>
                <a:ea typeface="Libre Franklin"/>
                <a:cs typeface="Libre Franklin"/>
                <a:sym typeface="Libre Franklin"/>
              </a:defRPr>
            </a:lvl8pPr>
            <a:lvl9pPr marL="0" lvl="8" indent="0" algn="ctr">
              <a:spcBef>
                <a:spcPts val="0"/>
              </a:spcBef>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IN"/>
              <a:t>‹#›</a:t>
            </a:fld>
            <a:endParaRPr/>
          </a:p>
        </p:txBody>
      </p:sp>
      <p:sp>
        <p:nvSpPr>
          <p:cNvPr id="24" name="Google Shape;24;p29"/>
          <p:cNvSpPr/>
          <p:nvPr/>
        </p:nvSpPr>
        <p:spPr>
          <a:xfrm>
            <a:off x="62931" y="1449303"/>
            <a:ext cx="9021537" cy="15273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25" name="Google Shape;25;p29"/>
          <p:cNvSpPr/>
          <p:nvPr/>
        </p:nvSpPr>
        <p:spPr>
          <a:xfrm>
            <a:off x="62931" y="1396720"/>
            <a:ext cx="9021537" cy="120580"/>
          </a:xfrm>
          <a:prstGeom prst="rect">
            <a:avLst/>
          </a:prstGeom>
          <a:solidFill>
            <a:srgbClr val="E6AFA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26" name="Google Shape;26;p29"/>
          <p:cNvSpPr/>
          <p:nvPr/>
        </p:nvSpPr>
        <p:spPr>
          <a:xfrm>
            <a:off x="62931" y="2976649"/>
            <a:ext cx="9021537" cy="11053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27" name="Google Shape;27;p29"/>
          <p:cNvSpPr txBox="1">
            <a:spLocks noGrp="1"/>
          </p:cNvSpPr>
          <p:nvPr>
            <p:ph type="ctrTitle"/>
          </p:nvPr>
        </p:nvSpPr>
        <p:spPr>
          <a:xfrm>
            <a:off x="457200" y="1505930"/>
            <a:ext cx="8229600" cy="1470025"/>
          </a:xfrm>
          <a:prstGeom prst="rect">
            <a:avLst/>
          </a:prstGeom>
          <a:noFill/>
          <a:ln>
            <a:noFill/>
          </a:ln>
        </p:spPr>
        <p:txBody>
          <a:bodyPr spcFirstLastPara="1" wrap="square" lIns="91425" tIns="45700" rIns="91425" bIns="91425" anchor="ctr" anchorCtr="0">
            <a:normAutofit/>
          </a:bodyPr>
          <a:lstStyle>
            <a:lvl1pPr lvl="0" algn="ctr">
              <a:spcBef>
                <a:spcPts val="0"/>
              </a:spcBef>
              <a:spcAft>
                <a:spcPts val="0"/>
              </a:spcAft>
              <a:buClr>
                <a:srgbClr val="FFFFFF"/>
              </a:buClr>
              <a:buSzPts val="4000"/>
              <a:buFont typeface="Libre Franklin"/>
              <a:buNone/>
              <a:defRPr>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9"/>
        <p:cNvGrpSpPr/>
        <p:nvPr/>
      </p:nvGrpSpPr>
      <p:grpSpPr>
        <a:xfrm>
          <a:off x="0" y="0"/>
          <a:ext cx="0" cy="0"/>
          <a:chOff x="0" y="0"/>
          <a:chExt cx="0" cy="0"/>
        </a:xfrm>
      </p:grpSpPr>
      <p:sp>
        <p:nvSpPr>
          <p:cNvPr id="90" name="Google Shape;90;p38"/>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1" name="Google Shape;91;p38"/>
          <p:cNvSpPr txBox="1">
            <a:spLocks noGrp="1"/>
          </p:cNvSpPr>
          <p:nvPr>
            <p:ph type="body" idx="1"/>
          </p:nvPr>
        </p:nvSpPr>
        <p:spPr>
          <a:xfrm rot="5400000">
            <a:off x="2514600" y="-152400"/>
            <a:ext cx="4572000" cy="7772400"/>
          </a:xfrm>
          <a:prstGeom prst="rect">
            <a:avLst/>
          </a:prstGeom>
          <a:noFill/>
          <a:ln>
            <a:noFill/>
          </a:ln>
        </p:spPr>
        <p:txBody>
          <a:bodyPr spcFirstLastPara="1" wrap="square" lIns="91425" tIns="45700" rIns="91425" bIns="45700" anchor="t" anchorCtr="0">
            <a:norm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92" name="Google Shape;92;p38"/>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38"/>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38"/>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5"/>
        <p:cNvGrpSpPr/>
        <p:nvPr/>
      </p:nvGrpSpPr>
      <p:grpSpPr>
        <a:xfrm>
          <a:off x="0" y="0"/>
          <a:ext cx="0" cy="0"/>
          <a:chOff x="0" y="0"/>
          <a:chExt cx="0" cy="0"/>
        </a:xfrm>
      </p:grpSpPr>
      <p:sp>
        <p:nvSpPr>
          <p:cNvPr id="96" name="Google Shape;96;p39"/>
          <p:cNvSpPr txBox="1">
            <a:spLocks noGrp="1"/>
          </p:cNvSpPr>
          <p:nvPr>
            <p:ph type="title"/>
          </p:nvPr>
        </p:nvSpPr>
        <p:spPr>
          <a:xfrm rot="5400000">
            <a:off x="4709478" y="2194564"/>
            <a:ext cx="5851525" cy="2011680"/>
          </a:xfrm>
          <a:prstGeom prst="rect">
            <a:avLst/>
          </a:prstGeom>
          <a:noFill/>
          <a:ln>
            <a:noFill/>
          </a:ln>
        </p:spPr>
        <p:txBody>
          <a:bodyPr spcFirstLastPara="1" wrap="square" lIns="91425" tIns="45700" rIns="91425" bIns="91425"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 name="Google Shape;97;p39"/>
          <p:cNvSpPr txBox="1">
            <a:spLocks noGrp="1"/>
          </p:cNvSpPr>
          <p:nvPr>
            <p:ph type="body" idx="1"/>
          </p:nvPr>
        </p:nvSpPr>
        <p:spPr>
          <a:xfrm rot="5400000">
            <a:off x="769938" y="419103"/>
            <a:ext cx="5851525" cy="5562600"/>
          </a:xfrm>
          <a:prstGeom prst="rect">
            <a:avLst/>
          </a:prstGeom>
          <a:noFill/>
          <a:ln>
            <a:noFill/>
          </a:ln>
        </p:spPr>
        <p:txBody>
          <a:bodyPr spcFirstLastPara="1" wrap="square" lIns="91425" tIns="45700" rIns="91425" bIns="45700" anchor="t" anchorCtr="0">
            <a:norm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98" name="Google Shape;98;p39"/>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39"/>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39"/>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30"/>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0"/>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30"/>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
        <p:nvSpPr>
          <p:cNvPr id="33" name="Google Shape;33;p30"/>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blipFill rotWithShape="1">
          <a:blip r:embed="rId2">
            <a:alphaModFix/>
          </a:blip>
          <a:tile tx="0" ty="0" sx="55000" sy="55000" flip="none" algn="tl"/>
        </a:blipFill>
        <a:effectLst/>
      </p:bgPr>
    </p:bg>
    <p:spTree>
      <p:nvGrpSpPr>
        <p:cNvPr id="1" name="Shape 34"/>
        <p:cNvGrpSpPr/>
        <p:nvPr/>
      </p:nvGrpSpPr>
      <p:grpSpPr>
        <a:xfrm>
          <a:off x="0" y="0"/>
          <a:ext cx="0" cy="0"/>
          <a:chOff x="0" y="0"/>
          <a:chExt cx="0" cy="0"/>
        </a:xfrm>
      </p:grpSpPr>
      <p:sp>
        <p:nvSpPr>
          <p:cNvPr id="35" name="Google Shape;35;p31"/>
          <p:cNvSpPr/>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Baskerville"/>
              <a:ea typeface="Libre Baskerville"/>
              <a:cs typeface="Libre Baskerville"/>
              <a:sym typeface="Libre Baskerville"/>
            </a:endParaRPr>
          </a:p>
        </p:txBody>
      </p:sp>
      <p:sp>
        <p:nvSpPr>
          <p:cNvPr id="36" name="Google Shape;36;p31"/>
          <p:cNvSpPr/>
          <p:nvPr/>
        </p:nvSpPr>
        <p:spPr>
          <a:xfrm>
            <a:off x="65313" y="69755"/>
            <a:ext cx="9013372" cy="6692201"/>
          </a:xfrm>
          <a:prstGeom prst="roundRect">
            <a:avLst>
              <a:gd name="adj" fmla="val 4929"/>
            </a:avLst>
          </a:prstGeom>
          <a:blipFill rotWithShape="1">
            <a:blip r:embed="rId2">
              <a:alphaModFix/>
            </a:blip>
            <a:tile tx="0" ty="0" sx="55000" sy="55000" flip="none" algn="tl"/>
          </a:blip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Baskerville"/>
              <a:ea typeface="Libre Baskerville"/>
              <a:cs typeface="Libre Baskerville"/>
              <a:sym typeface="Libre Baskerville"/>
            </a:endParaRPr>
          </a:p>
        </p:txBody>
      </p:sp>
      <p:sp>
        <p:nvSpPr>
          <p:cNvPr id="37" name="Google Shape;37;p31"/>
          <p:cNvSpPr txBox="1">
            <a:spLocks noGrp="1"/>
          </p:cNvSpPr>
          <p:nvPr>
            <p:ph type="title"/>
          </p:nvPr>
        </p:nvSpPr>
        <p:spPr>
          <a:xfrm>
            <a:off x="722313" y="952500"/>
            <a:ext cx="7772400" cy="1362075"/>
          </a:xfrm>
          <a:prstGeom prst="rect">
            <a:avLst/>
          </a:prstGeom>
          <a:noFill/>
          <a:ln>
            <a:noFill/>
          </a:ln>
        </p:spPr>
        <p:txBody>
          <a:bodyPr spcFirstLastPara="1" wrap="square" lIns="91425" tIns="45700" rIns="91425" bIns="91425" anchor="b" anchorCtr="0">
            <a:normAutofit/>
          </a:bodyPr>
          <a:lstStyle>
            <a:lvl1pPr lvl="0" algn="l">
              <a:spcBef>
                <a:spcPts val="0"/>
              </a:spcBef>
              <a:spcAft>
                <a:spcPts val="0"/>
              </a:spcAft>
              <a:buClr>
                <a:schemeClr val="dk2"/>
              </a:buClr>
              <a:buSzPts val="4000"/>
              <a:buFont typeface="Libre Franklin"/>
              <a:buNone/>
              <a:defRPr sz="4000" b="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31"/>
          <p:cNvSpPr txBox="1">
            <a:spLocks noGrp="1"/>
          </p:cNvSpPr>
          <p:nvPr>
            <p:ph type="body" idx="1"/>
          </p:nvPr>
        </p:nvSpPr>
        <p:spPr>
          <a:xfrm>
            <a:off x="722313" y="2547938"/>
            <a:ext cx="7772400" cy="1338262"/>
          </a:xfrm>
          <a:prstGeom prst="rect">
            <a:avLst/>
          </a:prstGeom>
          <a:noFill/>
          <a:ln>
            <a:noFill/>
          </a:ln>
        </p:spPr>
        <p:txBody>
          <a:bodyPr spcFirstLastPara="1" wrap="square" lIns="91425" tIns="45700" rIns="91425" bIns="45700" anchor="t" anchorCtr="0">
            <a:normAutofit/>
          </a:bodyPr>
          <a:lstStyle>
            <a:lvl1pPr marL="457200" lvl="0" indent="-228600" algn="l">
              <a:spcBef>
                <a:spcPts val="580"/>
              </a:spcBef>
              <a:spcAft>
                <a:spcPts val="0"/>
              </a:spcAft>
              <a:buSzPts val="2040"/>
              <a:buNone/>
              <a:defRPr sz="2400">
                <a:solidFill>
                  <a:srgbClr val="888888"/>
                </a:solidFill>
              </a:defRPr>
            </a:lvl1pPr>
            <a:lvl2pPr marL="914400" lvl="1" indent="-228600" algn="l">
              <a:spcBef>
                <a:spcPts val="370"/>
              </a:spcBef>
              <a:spcAft>
                <a:spcPts val="0"/>
              </a:spcAft>
              <a:buSzPts val="1530"/>
              <a:buNone/>
              <a:defRPr sz="1800">
                <a:solidFill>
                  <a:srgbClr val="888888"/>
                </a:solidFill>
              </a:defRPr>
            </a:lvl2pPr>
            <a:lvl3pPr marL="1371600" lvl="2" indent="-228600" algn="l">
              <a:spcBef>
                <a:spcPts val="370"/>
              </a:spcBef>
              <a:spcAft>
                <a:spcPts val="0"/>
              </a:spcAft>
              <a:buSzPts val="1360"/>
              <a:buNone/>
              <a:defRPr sz="1600">
                <a:solidFill>
                  <a:srgbClr val="888888"/>
                </a:solidFill>
              </a:defRPr>
            </a:lvl3pPr>
            <a:lvl4pPr marL="1828800" lvl="3" indent="-228600" algn="l">
              <a:spcBef>
                <a:spcPts val="370"/>
              </a:spcBef>
              <a:spcAft>
                <a:spcPts val="0"/>
              </a:spcAft>
              <a:buSzPts val="1120"/>
              <a:buNone/>
              <a:defRPr sz="1400">
                <a:solidFill>
                  <a:srgbClr val="888888"/>
                </a:solidFill>
              </a:defRPr>
            </a:lvl4pPr>
            <a:lvl5pPr marL="2286000" lvl="4" indent="-228600" algn="l">
              <a:spcBef>
                <a:spcPts val="370"/>
              </a:spcBef>
              <a:spcAft>
                <a:spcPts val="0"/>
              </a:spcAft>
              <a:buSzPts val="1400"/>
              <a:buFont typeface="Libre Baskerville"/>
              <a:buNone/>
              <a:defRPr sz="1400">
                <a:solidFill>
                  <a:srgbClr val="888888"/>
                </a:solidFill>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39" name="Google Shape;39;p31"/>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31"/>
          <p:cNvSpPr txBox="1">
            <a:spLocks noGrp="1"/>
          </p:cNvSpPr>
          <p:nvPr>
            <p:ph type="ftr" idx="11"/>
          </p:nvPr>
        </p:nvSpPr>
        <p:spPr>
          <a:xfrm>
            <a:off x="800100" y="6172200"/>
            <a:ext cx="40005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31"/>
          <p:cNvSpPr/>
          <p:nvPr/>
        </p:nvSpPr>
        <p:spPr>
          <a:xfrm rot="10800000" flipH="1">
            <a:off x="69412" y="2376830"/>
            <a:ext cx="9013515" cy="914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Baskerville"/>
              <a:ea typeface="Libre Baskerville"/>
              <a:cs typeface="Libre Baskerville"/>
              <a:sym typeface="Libre Baskerville"/>
            </a:endParaRPr>
          </a:p>
        </p:txBody>
      </p:sp>
      <p:sp>
        <p:nvSpPr>
          <p:cNvPr id="42" name="Google Shape;42;p31"/>
          <p:cNvSpPr/>
          <p:nvPr/>
        </p:nvSpPr>
        <p:spPr>
          <a:xfrm>
            <a:off x="69146" y="2341475"/>
            <a:ext cx="9013781" cy="45719"/>
          </a:xfrm>
          <a:prstGeom prst="rect">
            <a:avLst/>
          </a:prstGeom>
          <a:solidFill>
            <a:srgbClr val="E6AFA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Baskerville"/>
              <a:ea typeface="Libre Baskerville"/>
              <a:cs typeface="Libre Baskerville"/>
              <a:sym typeface="Libre Baskerville"/>
            </a:endParaRPr>
          </a:p>
        </p:txBody>
      </p:sp>
      <p:sp>
        <p:nvSpPr>
          <p:cNvPr id="43" name="Google Shape;43;p31"/>
          <p:cNvSpPr/>
          <p:nvPr/>
        </p:nvSpPr>
        <p:spPr>
          <a:xfrm>
            <a:off x="68306" y="2468880"/>
            <a:ext cx="9014621" cy="4572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Baskerville"/>
              <a:ea typeface="Libre Baskerville"/>
              <a:cs typeface="Libre Baskerville"/>
              <a:sym typeface="Libre Baskerville"/>
            </a:endParaRPr>
          </a:p>
        </p:txBody>
      </p:sp>
      <p:sp>
        <p:nvSpPr>
          <p:cNvPr id="44" name="Google Shape;44;p31"/>
          <p:cNvSpPr>
            <a:spLocks noGrp="1"/>
          </p:cNvSpPr>
          <p:nvPr>
            <p:ph type="sldNum" idx="12"/>
          </p:nvPr>
        </p:nvSpPr>
        <p:spPr>
          <a:xfrm>
            <a:off x="146304" y="6208776"/>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32"/>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32"/>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2"/>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32"/>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
        <p:nvSpPr>
          <p:cNvPr id="50" name="Google Shape;50;p32"/>
          <p:cNvSpPr txBox="1">
            <a:spLocks noGrp="1"/>
          </p:cNvSpPr>
          <p:nvPr>
            <p:ph type="body" idx="1"/>
          </p:nvPr>
        </p:nvSpPr>
        <p:spPr>
          <a:xfrm>
            <a:off x="914400" y="1447800"/>
            <a:ext cx="3749040" cy="4572000"/>
          </a:xfrm>
          <a:prstGeom prst="rect">
            <a:avLst/>
          </a:prstGeom>
          <a:noFill/>
          <a:ln>
            <a:noFill/>
          </a:ln>
        </p:spPr>
        <p:txBody>
          <a:bodyPr spcFirstLastPara="1" wrap="square" lIns="91425" tIns="45700" rIns="91425" bIns="45700" anchor="t" anchorCtr="0">
            <a:norm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51" name="Google Shape;51;p32"/>
          <p:cNvSpPr txBox="1">
            <a:spLocks noGrp="1"/>
          </p:cNvSpPr>
          <p:nvPr>
            <p:ph type="body" idx="2"/>
          </p:nvPr>
        </p:nvSpPr>
        <p:spPr>
          <a:xfrm>
            <a:off x="4933950" y="1447800"/>
            <a:ext cx="3749040" cy="4572000"/>
          </a:xfrm>
          <a:prstGeom prst="rect">
            <a:avLst/>
          </a:prstGeom>
          <a:noFill/>
          <a:ln>
            <a:noFill/>
          </a:ln>
        </p:spPr>
        <p:txBody>
          <a:bodyPr spcFirstLastPara="1" wrap="square" lIns="91425" tIns="45700" rIns="91425" bIns="45700" anchor="t" anchorCtr="0">
            <a:norm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2"/>
        <p:cNvGrpSpPr/>
        <p:nvPr/>
      </p:nvGrpSpPr>
      <p:grpSpPr>
        <a:xfrm>
          <a:off x="0" y="0"/>
          <a:ext cx="0" cy="0"/>
          <a:chOff x="0" y="0"/>
          <a:chExt cx="0" cy="0"/>
        </a:xfrm>
      </p:grpSpPr>
      <p:sp>
        <p:nvSpPr>
          <p:cNvPr id="53" name="Google Shape;53;p33"/>
          <p:cNvSpPr txBox="1">
            <a:spLocks noGrp="1"/>
          </p:cNvSpPr>
          <p:nvPr>
            <p:ph type="title"/>
          </p:nvPr>
        </p:nvSpPr>
        <p:spPr>
          <a:xfrm>
            <a:off x="914400" y="273050"/>
            <a:ext cx="7772400" cy="1143000"/>
          </a:xfrm>
          <a:prstGeom prst="rect">
            <a:avLst/>
          </a:prstGeom>
          <a:noFill/>
          <a:ln>
            <a:noFill/>
          </a:ln>
        </p:spPr>
        <p:txBody>
          <a:bodyPr spcFirstLastPara="1" wrap="square" lIns="91425" tIns="45700" rIns="91425" bIns="91425" anchor="b" anchorCtr="0">
            <a:normAutofit/>
          </a:bodyPr>
          <a:lstStyle>
            <a:lvl1pPr lvl="0" algn="l">
              <a:spcBef>
                <a:spcPts val="0"/>
              </a:spcBef>
              <a:spcAft>
                <a:spcPts val="0"/>
              </a:spcAft>
              <a:buClr>
                <a:schemeClr val="dk2"/>
              </a:buClr>
              <a:buSzPts val="4000"/>
              <a:buFont typeface="Libre Franklin"/>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33"/>
          <p:cNvSpPr txBox="1">
            <a:spLocks noGrp="1"/>
          </p:cNvSpPr>
          <p:nvPr>
            <p:ph type="body" idx="1"/>
          </p:nvPr>
        </p:nvSpPr>
        <p:spPr>
          <a:xfrm>
            <a:off x="914400" y="1447800"/>
            <a:ext cx="3733800" cy="762000"/>
          </a:xfrm>
          <a:prstGeom prst="rect">
            <a:avLst/>
          </a:prstGeom>
          <a:noFill/>
          <a:ln>
            <a:noFill/>
          </a:ln>
        </p:spPr>
        <p:txBody>
          <a:bodyPr spcFirstLastPara="1" wrap="square" lIns="91425" tIns="45700" rIns="91425" bIns="45700" anchor="b" anchorCtr="0">
            <a:noAutofit/>
          </a:bodyPr>
          <a:lstStyle>
            <a:lvl1pPr marL="457200" lvl="0" indent="-228600" algn="l">
              <a:spcBef>
                <a:spcPts val="580"/>
              </a:spcBef>
              <a:spcAft>
                <a:spcPts val="0"/>
              </a:spcAft>
              <a:buSzPts val="2040"/>
              <a:buNone/>
              <a:defRPr sz="2400" b="1">
                <a:solidFill>
                  <a:schemeClr val="accent1"/>
                </a:solidFill>
                <a:latin typeface="Libre Franklin"/>
                <a:ea typeface="Libre Franklin"/>
                <a:cs typeface="Libre Franklin"/>
                <a:sym typeface="Libre Franklin"/>
              </a:defRPr>
            </a:lvl1pPr>
            <a:lvl2pPr marL="914400" lvl="1" indent="-228600" algn="l">
              <a:spcBef>
                <a:spcPts val="370"/>
              </a:spcBef>
              <a:spcAft>
                <a:spcPts val="0"/>
              </a:spcAft>
              <a:buSzPts val="1700"/>
              <a:buNone/>
              <a:defRPr sz="2000" b="1"/>
            </a:lvl2pPr>
            <a:lvl3pPr marL="1371600" lvl="2" indent="-228600" algn="l">
              <a:spcBef>
                <a:spcPts val="370"/>
              </a:spcBef>
              <a:spcAft>
                <a:spcPts val="0"/>
              </a:spcAft>
              <a:buSzPts val="1530"/>
              <a:buNone/>
              <a:defRPr sz="1800" b="1"/>
            </a:lvl3pPr>
            <a:lvl4pPr marL="1828800" lvl="3" indent="-228600" algn="l">
              <a:spcBef>
                <a:spcPts val="370"/>
              </a:spcBef>
              <a:spcAft>
                <a:spcPts val="0"/>
              </a:spcAft>
              <a:buSzPts val="1280"/>
              <a:buNone/>
              <a:defRPr sz="1600" b="1"/>
            </a:lvl4pPr>
            <a:lvl5pPr marL="2286000" lvl="4" indent="-228600" algn="l">
              <a:spcBef>
                <a:spcPts val="370"/>
              </a:spcBef>
              <a:spcAft>
                <a:spcPts val="0"/>
              </a:spcAft>
              <a:buSzPts val="1600"/>
              <a:buFont typeface="Libre Baskerville"/>
              <a:buNone/>
              <a:defRPr sz="1600" b="1"/>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55" name="Google Shape;55;p33"/>
          <p:cNvSpPr txBox="1">
            <a:spLocks noGrp="1"/>
          </p:cNvSpPr>
          <p:nvPr>
            <p:ph type="body" idx="2"/>
          </p:nvPr>
        </p:nvSpPr>
        <p:spPr>
          <a:xfrm>
            <a:off x="4953000" y="1447800"/>
            <a:ext cx="3733800" cy="762000"/>
          </a:xfrm>
          <a:prstGeom prst="rect">
            <a:avLst/>
          </a:prstGeom>
          <a:noFill/>
          <a:ln>
            <a:noFill/>
          </a:ln>
        </p:spPr>
        <p:txBody>
          <a:bodyPr spcFirstLastPara="1" wrap="square" lIns="91425" tIns="45700" rIns="91425" bIns="45700" anchor="b" anchorCtr="0">
            <a:noAutofit/>
          </a:bodyPr>
          <a:lstStyle>
            <a:lvl1pPr marL="457200" lvl="0" indent="-228600" algn="l">
              <a:spcBef>
                <a:spcPts val="580"/>
              </a:spcBef>
              <a:spcAft>
                <a:spcPts val="0"/>
              </a:spcAft>
              <a:buSzPts val="2040"/>
              <a:buNone/>
              <a:defRPr sz="2400" b="1">
                <a:solidFill>
                  <a:schemeClr val="accent1"/>
                </a:solidFill>
                <a:latin typeface="Libre Franklin"/>
                <a:ea typeface="Libre Franklin"/>
                <a:cs typeface="Libre Franklin"/>
                <a:sym typeface="Libre Franklin"/>
              </a:defRPr>
            </a:lvl1pPr>
            <a:lvl2pPr marL="914400" lvl="1" indent="-228600" algn="l">
              <a:spcBef>
                <a:spcPts val="370"/>
              </a:spcBef>
              <a:spcAft>
                <a:spcPts val="0"/>
              </a:spcAft>
              <a:buSzPts val="1700"/>
              <a:buNone/>
              <a:defRPr sz="2000" b="1"/>
            </a:lvl2pPr>
            <a:lvl3pPr marL="1371600" lvl="2" indent="-228600" algn="l">
              <a:spcBef>
                <a:spcPts val="370"/>
              </a:spcBef>
              <a:spcAft>
                <a:spcPts val="0"/>
              </a:spcAft>
              <a:buSzPts val="1530"/>
              <a:buNone/>
              <a:defRPr sz="1800" b="1"/>
            </a:lvl3pPr>
            <a:lvl4pPr marL="1828800" lvl="3" indent="-228600" algn="l">
              <a:spcBef>
                <a:spcPts val="370"/>
              </a:spcBef>
              <a:spcAft>
                <a:spcPts val="0"/>
              </a:spcAft>
              <a:buSzPts val="1280"/>
              <a:buNone/>
              <a:defRPr sz="1600" b="1"/>
            </a:lvl4pPr>
            <a:lvl5pPr marL="2286000" lvl="4" indent="-228600" algn="l">
              <a:spcBef>
                <a:spcPts val="370"/>
              </a:spcBef>
              <a:spcAft>
                <a:spcPts val="0"/>
              </a:spcAft>
              <a:buSzPts val="1600"/>
              <a:buFont typeface="Libre Baskerville"/>
              <a:buNone/>
              <a:defRPr sz="1600" b="1"/>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56" name="Google Shape;56;p33"/>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3"/>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33"/>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
        <p:nvSpPr>
          <p:cNvPr id="59" name="Google Shape;59;p33"/>
          <p:cNvSpPr txBox="1">
            <a:spLocks noGrp="1"/>
          </p:cNvSpPr>
          <p:nvPr>
            <p:ph type="body" idx="3"/>
          </p:nvPr>
        </p:nvSpPr>
        <p:spPr>
          <a:xfrm>
            <a:off x="914400" y="2247900"/>
            <a:ext cx="3733800" cy="3886200"/>
          </a:xfrm>
          <a:prstGeom prst="rect">
            <a:avLst/>
          </a:prstGeom>
          <a:noFill/>
          <a:ln>
            <a:noFill/>
          </a:ln>
        </p:spPr>
        <p:txBody>
          <a:bodyPr spcFirstLastPara="1" wrap="square" lIns="91425" tIns="45700" rIns="91425" bIns="45700" anchor="t" anchorCtr="0">
            <a:norm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60" name="Google Shape;60;p33"/>
          <p:cNvSpPr txBox="1">
            <a:spLocks noGrp="1"/>
          </p:cNvSpPr>
          <p:nvPr>
            <p:ph type="body" idx="4"/>
          </p:nvPr>
        </p:nvSpPr>
        <p:spPr>
          <a:xfrm>
            <a:off x="4953000" y="2247900"/>
            <a:ext cx="3733800" cy="3886200"/>
          </a:xfrm>
          <a:prstGeom prst="rect">
            <a:avLst/>
          </a:prstGeom>
          <a:noFill/>
          <a:ln>
            <a:noFill/>
          </a:ln>
        </p:spPr>
        <p:txBody>
          <a:bodyPr spcFirstLastPara="1" wrap="square" lIns="91425" tIns="45700" rIns="91425" bIns="45700" anchor="t" anchorCtr="0">
            <a:norm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1"/>
        <p:cNvGrpSpPr/>
        <p:nvPr/>
      </p:nvGrpSpPr>
      <p:grpSpPr>
        <a:xfrm>
          <a:off x="0" y="0"/>
          <a:ext cx="0" cy="0"/>
          <a:chOff x="0" y="0"/>
          <a:chExt cx="0" cy="0"/>
        </a:xfrm>
      </p:grpSpPr>
      <p:sp>
        <p:nvSpPr>
          <p:cNvPr id="62" name="Google Shape;62;p34"/>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34"/>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4"/>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34"/>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35"/>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35"/>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35"/>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0"/>
        <p:cNvGrpSpPr/>
        <p:nvPr/>
      </p:nvGrpSpPr>
      <p:grpSpPr>
        <a:xfrm>
          <a:off x="0" y="0"/>
          <a:ext cx="0" cy="0"/>
          <a:chOff x="0" y="0"/>
          <a:chExt cx="0" cy="0"/>
        </a:xfrm>
      </p:grpSpPr>
      <p:sp>
        <p:nvSpPr>
          <p:cNvPr id="71" name="Google Shape;71;p36"/>
          <p:cNvSpPr/>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Baskerville"/>
              <a:ea typeface="Libre Baskerville"/>
              <a:cs typeface="Libre Baskerville"/>
              <a:sym typeface="Libre Baskerville"/>
            </a:endParaRPr>
          </a:p>
        </p:txBody>
      </p:sp>
      <p:sp>
        <p:nvSpPr>
          <p:cNvPr id="72" name="Google Shape;72;p36"/>
          <p:cNvSpPr/>
          <p:nvPr/>
        </p:nvSpPr>
        <p:spPr>
          <a:xfrm>
            <a:off x="64008" y="69755"/>
            <a:ext cx="9013372" cy="6693408"/>
          </a:xfrm>
          <a:prstGeom prst="roundRect">
            <a:avLst>
              <a:gd name="adj" fmla="val 4929"/>
            </a:avLst>
          </a:prstGeom>
          <a:solidFill>
            <a:schemeClr val="lt1"/>
          </a:solid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Baskerville"/>
              <a:ea typeface="Libre Baskerville"/>
              <a:cs typeface="Libre Baskerville"/>
              <a:sym typeface="Libre Baskerville"/>
            </a:endParaRPr>
          </a:p>
        </p:txBody>
      </p:sp>
      <p:sp>
        <p:nvSpPr>
          <p:cNvPr id="73" name="Google Shape;73;p36"/>
          <p:cNvSpPr txBox="1">
            <a:spLocks noGrp="1"/>
          </p:cNvSpPr>
          <p:nvPr>
            <p:ph type="title"/>
          </p:nvPr>
        </p:nvSpPr>
        <p:spPr>
          <a:xfrm>
            <a:off x="914400" y="273050"/>
            <a:ext cx="7772400" cy="1143000"/>
          </a:xfrm>
          <a:prstGeom prst="rect">
            <a:avLst/>
          </a:prstGeom>
          <a:noFill/>
          <a:ln>
            <a:noFill/>
          </a:ln>
        </p:spPr>
        <p:txBody>
          <a:bodyPr spcFirstLastPara="1" wrap="square" lIns="91425" tIns="45700" rIns="91425" bIns="91425" anchor="b" anchorCtr="0">
            <a:normAutofit/>
          </a:bodyPr>
          <a:lstStyle>
            <a:lvl1pPr lvl="0" algn="l">
              <a:spcBef>
                <a:spcPts val="0"/>
              </a:spcBef>
              <a:spcAft>
                <a:spcPts val="0"/>
              </a:spcAft>
              <a:buClr>
                <a:schemeClr val="dk2"/>
              </a:buClr>
              <a:buSzPts val="4000"/>
              <a:buFont typeface="Libre Franklin"/>
              <a:buNone/>
              <a:defRPr sz="4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6"/>
          <p:cNvSpPr txBox="1">
            <a:spLocks noGrp="1"/>
          </p:cNvSpPr>
          <p:nvPr>
            <p:ph type="body" idx="1"/>
          </p:nvPr>
        </p:nvSpPr>
        <p:spPr>
          <a:xfrm>
            <a:off x="914400" y="1600200"/>
            <a:ext cx="1905000" cy="4495800"/>
          </a:xfrm>
          <a:prstGeom prst="rect">
            <a:avLst/>
          </a:prstGeom>
          <a:noFill/>
          <a:ln>
            <a:noFill/>
          </a:ln>
        </p:spPr>
        <p:txBody>
          <a:bodyPr spcFirstLastPara="1" wrap="square" lIns="91425" tIns="45700" rIns="91425" bIns="45700" anchor="t" anchorCtr="0">
            <a:normAutofit/>
          </a:bodyPr>
          <a:lstStyle>
            <a:lvl1pPr marL="457200" lvl="0" indent="-228600" algn="l">
              <a:spcBef>
                <a:spcPts val="580"/>
              </a:spcBef>
              <a:spcAft>
                <a:spcPts val="0"/>
              </a:spcAft>
              <a:buSzPts val="1530"/>
              <a:buNone/>
              <a:defRPr sz="1800"/>
            </a:lvl1pPr>
            <a:lvl2pPr marL="914400" lvl="1" indent="-228600" algn="l">
              <a:spcBef>
                <a:spcPts val="370"/>
              </a:spcBef>
              <a:spcAft>
                <a:spcPts val="0"/>
              </a:spcAft>
              <a:buSzPts val="1020"/>
              <a:buNone/>
              <a:defRPr sz="1200"/>
            </a:lvl2pPr>
            <a:lvl3pPr marL="1371600" lvl="2" indent="-228600" algn="l">
              <a:spcBef>
                <a:spcPts val="370"/>
              </a:spcBef>
              <a:spcAft>
                <a:spcPts val="0"/>
              </a:spcAft>
              <a:buSzPts val="850"/>
              <a:buNone/>
              <a:defRPr sz="1000"/>
            </a:lvl3pPr>
            <a:lvl4pPr marL="1828800" lvl="3" indent="-228600" algn="l">
              <a:spcBef>
                <a:spcPts val="370"/>
              </a:spcBef>
              <a:spcAft>
                <a:spcPts val="0"/>
              </a:spcAft>
              <a:buSzPts val="720"/>
              <a:buNone/>
              <a:defRPr sz="900"/>
            </a:lvl4pPr>
            <a:lvl5pPr marL="2286000" lvl="4" indent="-228600" algn="l">
              <a:spcBef>
                <a:spcPts val="370"/>
              </a:spcBef>
              <a:spcAft>
                <a:spcPts val="0"/>
              </a:spcAft>
              <a:buSzPts val="900"/>
              <a:buFont typeface="Libre Baskerville"/>
              <a:buNone/>
              <a:defRPr sz="900"/>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75" name="Google Shape;75;p36"/>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6"/>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6"/>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
        <p:nvSpPr>
          <p:cNvPr id="78" name="Google Shape;78;p36"/>
          <p:cNvSpPr txBox="1">
            <a:spLocks noGrp="1"/>
          </p:cNvSpPr>
          <p:nvPr>
            <p:ph type="body" idx="2"/>
          </p:nvPr>
        </p:nvSpPr>
        <p:spPr>
          <a:xfrm>
            <a:off x="2971800" y="1600200"/>
            <a:ext cx="5715000" cy="4495800"/>
          </a:xfrm>
          <a:prstGeom prst="rect">
            <a:avLst/>
          </a:prstGeom>
          <a:noFill/>
          <a:ln>
            <a:noFill/>
          </a:ln>
        </p:spPr>
        <p:txBody>
          <a:bodyPr spcFirstLastPara="1" wrap="square" lIns="91425" tIns="45700" rIns="91425" bIns="45700" anchor="t" anchorCtr="0">
            <a:norm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9"/>
        <p:cNvGrpSpPr/>
        <p:nvPr/>
      </p:nvGrpSpPr>
      <p:grpSpPr>
        <a:xfrm>
          <a:off x="0" y="0"/>
          <a:ext cx="0" cy="0"/>
          <a:chOff x="0" y="0"/>
          <a:chExt cx="0" cy="0"/>
        </a:xfrm>
      </p:grpSpPr>
      <p:sp>
        <p:nvSpPr>
          <p:cNvPr id="80" name="Google Shape;80;p37"/>
          <p:cNvSpPr txBox="1">
            <a:spLocks noGrp="1"/>
          </p:cNvSpPr>
          <p:nvPr>
            <p:ph type="title"/>
          </p:nvPr>
        </p:nvSpPr>
        <p:spPr>
          <a:xfrm>
            <a:off x="914400" y="4900550"/>
            <a:ext cx="7315200" cy="522288"/>
          </a:xfrm>
          <a:prstGeom prst="rect">
            <a:avLst/>
          </a:prstGeom>
          <a:noFill/>
          <a:ln>
            <a:noFill/>
          </a:ln>
        </p:spPr>
        <p:txBody>
          <a:bodyPr spcFirstLastPara="1" wrap="square" lIns="91425" tIns="45700" rIns="91425" bIns="91425" anchor="ctr" anchorCtr="0">
            <a:noAutofit/>
          </a:bodyPr>
          <a:lstStyle>
            <a:lvl1pPr lvl="0" algn="l">
              <a:spcBef>
                <a:spcPts val="0"/>
              </a:spcBef>
              <a:spcAft>
                <a:spcPts val="0"/>
              </a:spcAft>
              <a:buClr>
                <a:schemeClr val="dk2"/>
              </a:buClr>
              <a:buSzPts val="2800"/>
              <a:buFont typeface="Libre Franklin"/>
              <a:buNone/>
              <a:defRPr sz="28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37"/>
          <p:cNvSpPr txBox="1">
            <a:spLocks noGrp="1"/>
          </p:cNvSpPr>
          <p:nvPr>
            <p:ph type="body" idx="1"/>
          </p:nvPr>
        </p:nvSpPr>
        <p:spPr>
          <a:xfrm>
            <a:off x="914400" y="5445825"/>
            <a:ext cx="7315200" cy="685800"/>
          </a:xfrm>
          <a:prstGeom prst="rect">
            <a:avLst/>
          </a:prstGeom>
          <a:noFill/>
          <a:ln>
            <a:noFill/>
          </a:ln>
        </p:spPr>
        <p:txBody>
          <a:bodyPr spcFirstLastPara="1" wrap="square" lIns="91425" tIns="45700" rIns="91425" bIns="45700" anchor="t" anchorCtr="0">
            <a:normAutofit/>
          </a:bodyPr>
          <a:lstStyle>
            <a:lvl1pPr marL="457200" lvl="0" indent="-228600" algn="l">
              <a:spcBef>
                <a:spcPts val="580"/>
              </a:spcBef>
              <a:spcAft>
                <a:spcPts val="0"/>
              </a:spcAft>
              <a:buSzPts val="1360"/>
              <a:buFont typeface="Libre Baskerville"/>
              <a:buNone/>
              <a:defRPr sz="1600"/>
            </a:lvl1pPr>
            <a:lvl2pPr marL="914400" lvl="1" indent="-293369" algn="l">
              <a:spcBef>
                <a:spcPts val="370"/>
              </a:spcBef>
              <a:spcAft>
                <a:spcPts val="0"/>
              </a:spcAft>
              <a:buSzPts val="1020"/>
              <a:buChar char="⚫"/>
              <a:defRPr sz="1200"/>
            </a:lvl2pPr>
            <a:lvl3pPr marL="1371600" lvl="2" indent="-282575" algn="l">
              <a:spcBef>
                <a:spcPts val="370"/>
              </a:spcBef>
              <a:spcAft>
                <a:spcPts val="0"/>
              </a:spcAft>
              <a:buSzPts val="850"/>
              <a:buChar char="⚫"/>
              <a:defRPr sz="1000"/>
            </a:lvl3pPr>
            <a:lvl4pPr marL="1828800" lvl="3" indent="-274319" algn="l">
              <a:spcBef>
                <a:spcPts val="370"/>
              </a:spcBef>
              <a:spcAft>
                <a:spcPts val="0"/>
              </a:spcAft>
              <a:buSzPts val="720"/>
              <a:buChar char="⚫"/>
              <a:defRPr sz="900"/>
            </a:lvl4pPr>
            <a:lvl5pPr marL="2286000" lvl="4" indent="-285750" algn="l">
              <a:spcBef>
                <a:spcPts val="370"/>
              </a:spcBef>
              <a:spcAft>
                <a:spcPts val="0"/>
              </a:spcAft>
              <a:buSzPts val="900"/>
              <a:buFont typeface="Libre Baskerville"/>
              <a:buChar char="o"/>
              <a:defRPr sz="900"/>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82" name="Google Shape;82;p37"/>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7"/>
          <p:cNvSpPr txBox="1">
            <a:spLocks noGrp="1"/>
          </p:cNvSpPr>
          <p:nvPr>
            <p:ph type="ftr" idx="11"/>
          </p:nvPr>
        </p:nvSpPr>
        <p:spPr>
          <a:xfrm>
            <a:off x="914400" y="6172200"/>
            <a:ext cx="38862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37"/>
          <p:cNvSpPr>
            <a:spLocks noGrp="1"/>
          </p:cNvSpPr>
          <p:nvPr>
            <p:ph type="sldNum" idx="12"/>
          </p:nvPr>
        </p:nvSpPr>
        <p:spPr>
          <a:xfrm>
            <a:off x="146304" y="6208776"/>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
        <p:nvSpPr>
          <p:cNvPr id="85" name="Google Shape;85;p37"/>
          <p:cNvSpPr/>
          <p:nvPr/>
        </p:nvSpPr>
        <p:spPr>
          <a:xfrm rot="10800000" flipH="1">
            <a:off x="68307" y="4683555"/>
            <a:ext cx="9006840" cy="914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Baskerville"/>
              <a:ea typeface="Libre Baskerville"/>
              <a:cs typeface="Libre Baskerville"/>
              <a:sym typeface="Libre Baskerville"/>
            </a:endParaRPr>
          </a:p>
        </p:txBody>
      </p:sp>
      <p:sp>
        <p:nvSpPr>
          <p:cNvPr id="86" name="Google Shape;86;p37"/>
          <p:cNvSpPr/>
          <p:nvPr/>
        </p:nvSpPr>
        <p:spPr>
          <a:xfrm>
            <a:off x="68508" y="4650474"/>
            <a:ext cx="9006639" cy="45719"/>
          </a:xfrm>
          <a:prstGeom prst="rect">
            <a:avLst/>
          </a:prstGeom>
          <a:solidFill>
            <a:srgbClr val="E6AFA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Baskerville"/>
              <a:ea typeface="Libre Baskerville"/>
              <a:cs typeface="Libre Baskerville"/>
              <a:sym typeface="Libre Baskerville"/>
            </a:endParaRPr>
          </a:p>
        </p:txBody>
      </p:sp>
      <p:sp>
        <p:nvSpPr>
          <p:cNvPr id="87" name="Google Shape;87;p37"/>
          <p:cNvSpPr/>
          <p:nvPr/>
        </p:nvSpPr>
        <p:spPr>
          <a:xfrm>
            <a:off x="68510" y="4773224"/>
            <a:ext cx="9006637" cy="48807"/>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Baskerville"/>
              <a:ea typeface="Libre Baskerville"/>
              <a:cs typeface="Libre Baskerville"/>
              <a:sym typeface="Libre Baskerville"/>
            </a:endParaRPr>
          </a:p>
        </p:txBody>
      </p:sp>
      <p:sp>
        <p:nvSpPr>
          <p:cNvPr id="88" name="Google Shape;88;p37"/>
          <p:cNvSpPr>
            <a:spLocks noGrp="1"/>
          </p:cNvSpPr>
          <p:nvPr>
            <p:ph type="pic" idx="2"/>
          </p:nvPr>
        </p:nvSpPr>
        <p:spPr>
          <a:xfrm>
            <a:off x="68308" y="66675"/>
            <a:ext cx="9001873" cy="4581525"/>
          </a:xfrm>
          <a:prstGeom prst="round2SameRect">
            <a:avLst>
              <a:gd name="adj1" fmla="val 7101"/>
              <a:gd name="adj2" fmla="val 0"/>
            </a:avLst>
          </a:prstGeom>
          <a:solidFill>
            <a:schemeClr val="lt2"/>
          </a:solidFill>
          <a:ln w="9525" cap="flat" cmpd="sng">
            <a:solidFill>
              <a:schemeClr val="dk1"/>
            </a:solidFill>
            <a:prstDash val="solid"/>
            <a:round/>
            <a:headEnd type="none" w="sm" len="sm"/>
            <a:tailEnd type="none" w="sm" len="sm"/>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8"/>
          <p:cNvSpPr/>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11" name="Google Shape;11;p28"/>
          <p:cNvSpPr/>
          <p:nvPr/>
        </p:nvSpPr>
        <p:spPr>
          <a:xfrm>
            <a:off x="64008" y="69755"/>
            <a:ext cx="9013372" cy="6693408"/>
          </a:xfrm>
          <a:prstGeom prst="roundRect">
            <a:avLst>
              <a:gd name="adj" fmla="val 4929"/>
            </a:avLst>
          </a:prstGeom>
          <a:solidFill>
            <a:schemeClr val="lt1"/>
          </a:solid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12" name="Google Shape;12;p28"/>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lvl1pPr marR="0" lvl="0" algn="l" rtl="0">
              <a:spcBef>
                <a:spcPts val="0"/>
              </a:spcBef>
              <a:spcAft>
                <a:spcPts val="0"/>
              </a:spcAft>
              <a:buClr>
                <a:schemeClr val="dk2"/>
              </a:buClr>
              <a:buSzPts val="4000"/>
              <a:buFont typeface="Libre Franklin"/>
              <a:buNone/>
              <a:defRPr sz="4000" b="0" i="0" u="none" strike="noStrike" cap="none">
                <a:solidFill>
                  <a:schemeClr val="dk2"/>
                </a:solidFill>
                <a:latin typeface="Libre Franklin"/>
                <a:ea typeface="Libre Franklin"/>
                <a:cs typeface="Libre Franklin"/>
                <a:sym typeface="Libre Frankl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28"/>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lvl1pPr marL="457200" marR="0" lvl="0" indent="-368935" algn="l" rtl="0">
              <a:spcBef>
                <a:spcPts val="580"/>
              </a:spcBef>
              <a:spcAft>
                <a:spcPts val="0"/>
              </a:spcAft>
              <a:buClr>
                <a:schemeClr val="accent1"/>
              </a:buClr>
              <a:buSzPts val="2210"/>
              <a:buFont typeface="Noto Sans Symbols"/>
              <a:buChar char="⚫"/>
              <a:defRPr sz="2600" b="0" i="0" u="none" strike="noStrike" cap="none">
                <a:solidFill>
                  <a:schemeClr val="dk1"/>
                </a:solidFill>
                <a:latin typeface="Libre Baskerville"/>
                <a:ea typeface="Libre Baskerville"/>
                <a:cs typeface="Libre Baskerville"/>
                <a:sym typeface="Libre Baskerville"/>
              </a:defRPr>
            </a:lvl1pPr>
            <a:lvl2pPr marL="914400" marR="0" lvl="1" indent="-358140" algn="l" rtl="0">
              <a:spcBef>
                <a:spcPts val="370"/>
              </a:spcBef>
              <a:spcAft>
                <a:spcPts val="0"/>
              </a:spcAft>
              <a:buClr>
                <a:schemeClr val="accent2"/>
              </a:buClr>
              <a:buSzPts val="2040"/>
              <a:buFont typeface="Noto Sans Symbols"/>
              <a:buChar char="⚫"/>
              <a:defRPr sz="2400" b="0" i="0" u="none" strike="noStrike" cap="none">
                <a:solidFill>
                  <a:schemeClr val="dk1"/>
                </a:solidFill>
                <a:latin typeface="Libre Baskerville"/>
                <a:ea typeface="Libre Baskerville"/>
                <a:cs typeface="Libre Baskerville"/>
                <a:sym typeface="Libre Baskerville"/>
              </a:defRPr>
            </a:lvl2pPr>
            <a:lvl3pPr marL="1371600" marR="0" lvl="2" indent="-336550" algn="l" rtl="0">
              <a:spcBef>
                <a:spcPts val="370"/>
              </a:spcBef>
              <a:spcAft>
                <a:spcPts val="0"/>
              </a:spcAft>
              <a:buClr>
                <a:srgbClr val="E6AFA9"/>
              </a:buClr>
              <a:buSzPts val="1700"/>
              <a:buFont typeface="Noto Sans Symbols"/>
              <a:buChar char="⚫"/>
              <a:defRPr sz="2000" b="0" i="0" u="none" strike="noStrike" cap="none">
                <a:solidFill>
                  <a:schemeClr val="dk1"/>
                </a:solidFill>
                <a:latin typeface="Libre Baskerville"/>
                <a:ea typeface="Libre Baskerville"/>
                <a:cs typeface="Libre Baskerville"/>
                <a:sym typeface="Libre Baskerville"/>
              </a:defRPr>
            </a:lvl3pPr>
            <a:lvl4pPr marL="1828800" marR="0" lvl="3" indent="-330200" algn="l" rtl="0">
              <a:spcBef>
                <a:spcPts val="370"/>
              </a:spcBef>
              <a:spcAft>
                <a:spcPts val="0"/>
              </a:spcAft>
              <a:buClr>
                <a:schemeClr val="accent3"/>
              </a:buClr>
              <a:buSzPts val="1600"/>
              <a:buFont typeface="Noto Sans Symbols"/>
              <a:buChar char="⚫"/>
              <a:defRPr sz="2000" b="0" i="0" u="none" strike="noStrike" cap="none">
                <a:solidFill>
                  <a:schemeClr val="dk1"/>
                </a:solidFill>
                <a:latin typeface="Libre Baskerville"/>
                <a:ea typeface="Libre Baskerville"/>
                <a:cs typeface="Libre Baskerville"/>
                <a:sym typeface="Libre Baskerville"/>
              </a:defRPr>
            </a:lvl4pPr>
            <a:lvl5pPr marL="2286000" marR="0" lvl="4" indent="-355600" algn="l" rtl="0">
              <a:spcBef>
                <a:spcPts val="370"/>
              </a:spcBef>
              <a:spcAft>
                <a:spcPts val="0"/>
              </a:spcAft>
              <a:buClr>
                <a:schemeClr val="accent3"/>
              </a:buClr>
              <a:buSzPts val="2000"/>
              <a:buFont typeface="Libre Baskerville"/>
              <a:buChar char="o"/>
              <a:defRPr sz="2000" b="0" i="0" u="none" strike="noStrike" cap="none">
                <a:solidFill>
                  <a:schemeClr val="dk1"/>
                </a:solidFill>
                <a:latin typeface="Libre Baskerville"/>
                <a:ea typeface="Libre Baskerville"/>
                <a:cs typeface="Libre Baskerville"/>
                <a:sym typeface="Libre Baskerville"/>
              </a:defRPr>
            </a:lvl5pPr>
            <a:lvl6pPr marL="2743200" marR="0" lvl="5" indent="-342900" algn="l" rtl="0">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spcBef>
                <a:spcPts val="370"/>
              </a:spcBef>
              <a:spcAft>
                <a:spcPts val="0"/>
              </a:spcAft>
              <a:buClr>
                <a:srgbClr val="E6AFA9"/>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spcBef>
                <a:spcPts val="370"/>
              </a:spcBef>
              <a:spcAft>
                <a:spcPts val="0"/>
              </a:spcAft>
              <a:buClr>
                <a:srgbClr val="CAABA9"/>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14" name="Google Shape;14;p28"/>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400" b="0" i="0" u="none" strike="noStrike" cap="none">
                <a:solidFill>
                  <a:schemeClr val="dk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15" name="Google Shape;15;p28"/>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400" b="0" i="0" u="none" strike="noStrike" cap="none">
                <a:solidFill>
                  <a:schemeClr val="dk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16" name="Google Shape;16;p28"/>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spcBef>
                <a:spcPts val="0"/>
              </a:spcBef>
              <a:buNone/>
              <a:defRPr sz="1400" b="0" i="0" u="none" strike="noStrike" cap="none">
                <a:solidFill>
                  <a:srgbClr val="FFFFFF"/>
                </a:solidFill>
                <a:latin typeface="Libre Franklin"/>
                <a:ea typeface="Libre Franklin"/>
                <a:cs typeface="Libre Franklin"/>
                <a:sym typeface="Libre Franklin"/>
              </a:defRPr>
            </a:lvl1pPr>
            <a:lvl2pPr marL="0" marR="0" lvl="1" indent="0" algn="ctr" rtl="0">
              <a:spcBef>
                <a:spcPts val="0"/>
              </a:spcBef>
              <a:buNone/>
              <a:defRPr sz="1400" b="0" i="0" u="none" strike="noStrike" cap="none">
                <a:solidFill>
                  <a:srgbClr val="FFFFFF"/>
                </a:solidFill>
                <a:latin typeface="Libre Franklin"/>
                <a:ea typeface="Libre Franklin"/>
                <a:cs typeface="Libre Franklin"/>
                <a:sym typeface="Libre Franklin"/>
              </a:defRPr>
            </a:lvl2pPr>
            <a:lvl3pPr marL="0" marR="0" lvl="2" indent="0" algn="ctr" rtl="0">
              <a:spcBef>
                <a:spcPts val="0"/>
              </a:spcBef>
              <a:buNone/>
              <a:defRPr sz="1400" b="0" i="0" u="none" strike="noStrike" cap="none">
                <a:solidFill>
                  <a:srgbClr val="FFFFFF"/>
                </a:solidFill>
                <a:latin typeface="Libre Franklin"/>
                <a:ea typeface="Libre Franklin"/>
                <a:cs typeface="Libre Franklin"/>
                <a:sym typeface="Libre Franklin"/>
              </a:defRPr>
            </a:lvl3pPr>
            <a:lvl4pPr marL="0" marR="0" lvl="3" indent="0" algn="ctr" rtl="0">
              <a:spcBef>
                <a:spcPts val="0"/>
              </a:spcBef>
              <a:buNone/>
              <a:defRPr sz="1400" b="0" i="0" u="none" strike="noStrike" cap="none">
                <a:solidFill>
                  <a:srgbClr val="FFFFFF"/>
                </a:solidFill>
                <a:latin typeface="Libre Franklin"/>
                <a:ea typeface="Libre Franklin"/>
                <a:cs typeface="Libre Franklin"/>
                <a:sym typeface="Libre Franklin"/>
              </a:defRPr>
            </a:lvl4pPr>
            <a:lvl5pPr marL="0" marR="0" lvl="4" indent="0" algn="ctr" rtl="0">
              <a:spcBef>
                <a:spcPts val="0"/>
              </a:spcBef>
              <a:buNone/>
              <a:defRPr sz="1400" b="0" i="0" u="none" strike="noStrike" cap="none">
                <a:solidFill>
                  <a:srgbClr val="FFFFFF"/>
                </a:solidFill>
                <a:latin typeface="Libre Franklin"/>
                <a:ea typeface="Libre Franklin"/>
                <a:cs typeface="Libre Franklin"/>
                <a:sym typeface="Libre Franklin"/>
              </a:defRPr>
            </a:lvl5pPr>
            <a:lvl6pPr marL="0" marR="0" lvl="5" indent="0" algn="ctr" rtl="0">
              <a:spcBef>
                <a:spcPts val="0"/>
              </a:spcBef>
              <a:buNone/>
              <a:defRPr sz="1400" b="0" i="0" u="none" strike="noStrike" cap="none">
                <a:solidFill>
                  <a:srgbClr val="FFFFFF"/>
                </a:solidFill>
                <a:latin typeface="Libre Franklin"/>
                <a:ea typeface="Libre Franklin"/>
                <a:cs typeface="Libre Franklin"/>
                <a:sym typeface="Libre Franklin"/>
              </a:defRPr>
            </a:lvl6pPr>
            <a:lvl7pPr marL="0" marR="0" lvl="6" indent="0" algn="ctr" rtl="0">
              <a:spcBef>
                <a:spcPts val="0"/>
              </a:spcBef>
              <a:buNone/>
              <a:defRPr sz="1400" b="0" i="0" u="none" strike="noStrike" cap="none">
                <a:solidFill>
                  <a:srgbClr val="FFFFFF"/>
                </a:solidFill>
                <a:latin typeface="Libre Franklin"/>
                <a:ea typeface="Libre Franklin"/>
                <a:cs typeface="Libre Franklin"/>
                <a:sym typeface="Libre Franklin"/>
              </a:defRPr>
            </a:lvl7pPr>
            <a:lvl8pPr marL="0" marR="0" lvl="7" indent="0" algn="ctr" rtl="0">
              <a:spcBef>
                <a:spcPts val="0"/>
              </a:spcBef>
              <a:buNone/>
              <a:defRPr sz="1400" b="0" i="0" u="none" strike="noStrike" cap="none">
                <a:solidFill>
                  <a:srgbClr val="FFFFFF"/>
                </a:solidFill>
                <a:latin typeface="Libre Franklin"/>
                <a:ea typeface="Libre Franklin"/>
                <a:cs typeface="Libre Franklin"/>
                <a:sym typeface="Libre Franklin"/>
              </a:defRPr>
            </a:lvl8pPr>
            <a:lvl9pPr marL="0" marR="0" lvl="8" indent="0" algn="ctr" rtl="0">
              <a:spcBef>
                <a:spcPts val="0"/>
              </a:spcBef>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w3schools.com/python/python_comments.asp" TargetMode="External"/><Relationship Id="rId7" Type="http://schemas.openxmlformats.org/officeDocument/2006/relationships/hyperlink" Target="https://www.w3schools.com/python/python_while_loops.asp" TargetMode="External"/><Relationship Id="rId2" Type="http://schemas.openxmlformats.org/officeDocument/2006/relationships/hyperlink" Target="https://www.w3schools.com/python/python_intro.asp" TargetMode="External"/><Relationship Id="rId1" Type="http://schemas.openxmlformats.org/officeDocument/2006/relationships/slideLayout" Target="../slideLayouts/slideLayout2.xml"/><Relationship Id="rId6" Type="http://schemas.openxmlformats.org/officeDocument/2006/relationships/hyperlink" Target="https://www.w3schools.com/python/python_conditions.asp" TargetMode="External"/><Relationship Id="rId5" Type="http://schemas.openxmlformats.org/officeDocument/2006/relationships/hyperlink" Target="https://www.w3schools.com/python/python_operators.asp" TargetMode="External"/><Relationship Id="rId4" Type="http://schemas.openxmlformats.org/officeDocument/2006/relationships/hyperlink" Target="https://www.w3schools.com/python/python_variables.asp"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www.w3schools.com/python/python_strings.asp" TargetMode="External"/><Relationship Id="rId2" Type="http://schemas.openxmlformats.org/officeDocument/2006/relationships/hyperlink" Target="https://www.w3schools.com/python/python_functions.asp" TargetMode="External"/><Relationship Id="rId1" Type="http://schemas.openxmlformats.org/officeDocument/2006/relationships/slideLayout" Target="../slideLayouts/slideLayout2.xml"/><Relationship Id="rId5" Type="http://schemas.openxmlformats.org/officeDocument/2006/relationships/hyperlink" Target="https://www.w3schools.com/python/python_tuples.asp" TargetMode="External"/><Relationship Id="rId4" Type="http://schemas.openxmlformats.org/officeDocument/2006/relationships/hyperlink" Target="https://www.w3schools.com/python/python_lists.asp"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www.w3schools.com/python/python_inheritance.asp" TargetMode="External"/><Relationship Id="rId2" Type="http://schemas.openxmlformats.org/officeDocument/2006/relationships/hyperlink" Target="https://www.w3schools.com/python/python_classes.asp" TargetMode="External"/><Relationship Id="rId1" Type="http://schemas.openxmlformats.org/officeDocument/2006/relationships/slideLayout" Target="../slideLayouts/slideLayout2.xml"/><Relationship Id="rId6" Type="http://schemas.openxmlformats.org/officeDocument/2006/relationships/hyperlink" Target="https://www.w3schools.com/python/python_try_except.asp" TargetMode="External"/><Relationship Id="rId5" Type="http://schemas.openxmlformats.org/officeDocument/2006/relationships/hyperlink" Target="https://www.w3schools.com/python/python_file_open.asp" TargetMode="External"/><Relationship Id="rId4" Type="http://schemas.openxmlformats.org/officeDocument/2006/relationships/hyperlink" Target="https://www.w3schools.com/python/python_file_handling.asp" TargetMode="External"/></Relationships>
</file>

<file path=ppt/slides/_rels/slide3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
          <p:cNvSpPr txBox="1">
            <a:spLocks noGrp="1"/>
          </p:cNvSpPr>
          <p:nvPr>
            <p:ph type="ctrTitle"/>
          </p:nvPr>
        </p:nvSpPr>
        <p:spPr>
          <a:xfrm>
            <a:off x="457200" y="1505930"/>
            <a:ext cx="8435280" cy="1470025"/>
          </a:xfrm>
          <a:prstGeom prst="rect">
            <a:avLst/>
          </a:prstGeom>
          <a:noFill/>
          <a:ln>
            <a:noFill/>
          </a:ln>
        </p:spPr>
        <p:txBody>
          <a:bodyPr spcFirstLastPara="1" wrap="square" lIns="91425" tIns="45700" rIns="91425" bIns="91425" anchor="ctr" anchorCtr="0">
            <a:normAutofit fontScale="90000"/>
          </a:bodyPr>
          <a:lstStyle/>
          <a:p>
            <a:pPr marL="0" lvl="0" indent="0" algn="ctr" rtl="0">
              <a:spcBef>
                <a:spcPts val="0"/>
              </a:spcBef>
              <a:spcAft>
                <a:spcPts val="0"/>
              </a:spcAft>
              <a:buClr>
                <a:srgbClr val="FFFFFF"/>
              </a:buClr>
              <a:buSzPct val="100000"/>
              <a:buFont typeface="Libre Franklin"/>
              <a:buNone/>
            </a:pPr>
            <a:r>
              <a:rPr lang="en-IN" dirty="0"/>
              <a:t>Lecture 0</a:t>
            </a:r>
            <a:br>
              <a:rPr lang="en-IN" dirty="0"/>
            </a:br>
            <a:br>
              <a:rPr lang="en-IN" dirty="0"/>
            </a:br>
            <a:r>
              <a:rPr lang="en-IN" dirty="0"/>
              <a:t>INT108</a:t>
            </a:r>
            <a:r>
              <a:rPr lang="en-IN" sz="2700" dirty="0"/>
              <a:t>::</a:t>
            </a:r>
            <a:r>
              <a:rPr lang="en-IN" sz="2700" dirty="0">
                <a:solidFill>
                  <a:schemeClr val="lt1"/>
                </a:solidFill>
              </a:rPr>
              <a:t> PYTHON PROGRAMMING </a:t>
            </a:r>
            <a:endParaRPr dirty="0">
              <a:solidFill>
                <a:schemeClr val="lt1"/>
              </a:solidFill>
            </a:endParaRPr>
          </a:p>
        </p:txBody>
      </p:sp>
      <p:pic>
        <p:nvPicPr>
          <p:cNvPr id="106" name="Google Shape;106;p1" descr="py.jpg"/>
          <p:cNvPicPr preferRelativeResize="0"/>
          <p:nvPr/>
        </p:nvPicPr>
        <p:blipFill rotWithShape="1">
          <a:blip r:embed="rId3">
            <a:alphaModFix/>
          </a:blip>
          <a:srcRect/>
          <a:stretch/>
        </p:blipFill>
        <p:spPr>
          <a:xfrm>
            <a:off x="3059832" y="3429000"/>
            <a:ext cx="3096344" cy="21431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0"/>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rgbClr val="FF0000"/>
              </a:buClr>
              <a:buSzPts val="4000"/>
              <a:buFont typeface="Libre Franklin"/>
              <a:buNone/>
            </a:pPr>
            <a:r>
              <a:rPr lang="en-IN" sz="3200" dirty="0">
                <a:solidFill>
                  <a:srgbClr val="FF0000"/>
                </a:solidFill>
                <a:latin typeface="Times New Roman" panose="02020603050405020304" pitchFamily="18" charset="0"/>
                <a:cs typeface="Times New Roman" panose="02020603050405020304" pitchFamily="18" charset="0"/>
              </a:rPr>
              <a:t>Compiler vs. Interpreter</a:t>
            </a:r>
            <a:endParaRPr sz="3200" dirty="0">
              <a:solidFill>
                <a:srgbClr val="FF0000"/>
              </a:solidFill>
              <a:latin typeface="Times New Roman" panose="02020603050405020304" pitchFamily="18" charset="0"/>
              <a:cs typeface="Times New Roman" panose="02020603050405020304" pitchFamily="18" charset="0"/>
            </a:endParaRPr>
          </a:p>
        </p:txBody>
      </p:sp>
      <p:sp>
        <p:nvSpPr>
          <p:cNvPr id="165" name="Google Shape;165;p10"/>
          <p:cNvSpPr txBox="1">
            <a:spLocks noGrp="1"/>
          </p:cNvSpPr>
          <p:nvPr>
            <p:ph type="body" idx="1"/>
          </p:nvPr>
        </p:nvSpPr>
        <p:spPr>
          <a:xfrm>
            <a:off x="914400" y="1628800"/>
            <a:ext cx="7330008" cy="4391000"/>
          </a:xfrm>
          <a:prstGeom prst="rect">
            <a:avLst/>
          </a:prstGeom>
          <a:noFill/>
          <a:ln>
            <a:noFill/>
          </a:ln>
        </p:spPr>
        <p:txBody>
          <a:bodyPr spcFirstLastPara="1" wrap="square" lIns="91425" tIns="45700" rIns="91425" bIns="45700" anchor="t" anchorCtr="0">
            <a:normAutofit/>
          </a:bodyPr>
          <a:lstStyle/>
          <a:p>
            <a:pPr marL="274320" lvl="0" indent="-133985" algn="l" rtl="0">
              <a:spcBef>
                <a:spcPts val="0"/>
              </a:spcBef>
              <a:spcAft>
                <a:spcPts val="0"/>
              </a:spcAft>
              <a:buSzPts val="2210"/>
              <a:buNone/>
            </a:pPr>
            <a:endParaRPr/>
          </a:p>
        </p:txBody>
      </p:sp>
      <p:pic>
        <p:nvPicPr>
          <p:cNvPr id="166" name="Google Shape;166;p10" descr="Image result for compiler vs interpreter"/>
          <p:cNvPicPr preferRelativeResize="0"/>
          <p:nvPr/>
        </p:nvPicPr>
        <p:blipFill rotWithShape="1">
          <a:blip r:embed="rId3">
            <a:alphaModFix/>
          </a:blip>
          <a:srcRect/>
          <a:stretch/>
        </p:blipFill>
        <p:spPr>
          <a:xfrm>
            <a:off x="899576" y="1628800"/>
            <a:ext cx="7344816" cy="4527626"/>
          </a:xfrm>
          <a:prstGeom prst="rect">
            <a:avLst/>
          </a:prstGeom>
          <a:noFill/>
          <a:ln>
            <a:noFill/>
          </a:ln>
        </p:spPr>
      </p:pic>
    </p:spTree>
    <p:extLst>
      <p:ext uri="{BB962C8B-B14F-4D97-AF65-F5344CB8AC3E}">
        <p14:creationId xmlns:p14="http://schemas.microsoft.com/office/powerpoint/2010/main" val="1966695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1"/>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rgbClr val="FF0000"/>
              </a:buClr>
              <a:buSzPts val="4000"/>
              <a:buFont typeface="Libre Franklin"/>
              <a:buNone/>
            </a:pPr>
            <a:r>
              <a:rPr lang="en-IN" sz="3200" b="1" dirty="0">
                <a:solidFill>
                  <a:srgbClr val="FF0000"/>
                </a:solidFill>
                <a:latin typeface="Times New Roman" panose="02020603050405020304" pitchFamily="18" charset="0"/>
                <a:cs typeface="Times New Roman" panose="02020603050405020304" pitchFamily="18" charset="0"/>
              </a:rPr>
              <a:t>Make language  your Friend</a:t>
            </a:r>
            <a:endParaRPr sz="3200" b="1" dirty="0">
              <a:solidFill>
                <a:srgbClr val="FF0000"/>
              </a:solidFill>
              <a:latin typeface="Times New Roman" panose="02020603050405020304" pitchFamily="18" charset="0"/>
              <a:cs typeface="Times New Roman" panose="02020603050405020304" pitchFamily="18" charset="0"/>
            </a:endParaRPr>
          </a:p>
        </p:txBody>
      </p:sp>
      <p:pic>
        <p:nvPicPr>
          <p:cNvPr id="172" name="Google Shape;172;p11" descr="1588336765682_blog_11-01_(1)_(1).jpg"/>
          <p:cNvPicPr preferRelativeResize="0">
            <a:picLocks noGrp="1"/>
          </p:cNvPicPr>
          <p:nvPr>
            <p:ph type="body" idx="1"/>
          </p:nvPr>
        </p:nvPicPr>
        <p:blipFill rotWithShape="1">
          <a:blip r:embed="rId3">
            <a:alphaModFix/>
          </a:blip>
          <a:srcRect/>
          <a:stretch/>
        </p:blipFill>
        <p:spPr>
          <a:xfrm>
            <a:off x="1751990" y="1521296"/>
            <a:ext cx="6097219" cy="4572000"/>
          </a:xfrm>
          <a:prstGeom prst="rect">
            <a:avLst/>
          </a:prstGeom>
          <a:noFill/>
          <a:ln>
            <a:noFill/>
          </a:ln>
        </p:spPr>
      </p:pic>
    </p:spTree>
    <p:extLst>
      <p:ext uri="{BB962C8B-B14F-4D97-AF65-F5344CB8AC3E}">
        <p14:creationId xmlns:p14="http://schemas.microsoft.com/office/powerpoint/2010/main" val="9028163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pic>
        <p:nvPicPr>
          <p:cNvPr id="177" name="Google Shape;177;p12" descr="Image result for applications of python"/>
          <p:cNvPicPr preferRelativeResize="0"/>
          <p:nvPr/>
        </p:nvPicPr>
        <p:blipFill rotWithShape="1">
          <a:blip r:embed="rId3">
            <a:alphaModFix/>
          </a:blip>
          <a:srcRect/>
          <a:stretch/>
        </p:blipFill>
        <p:spPr>
          <a:xfrm>
            <a:off x="467544" y="836711"/>
            <a:ext cx="8496944" cy="4595703"/>
          </a:xfrm>
          <a:prstGeom prst="rect">
            <a:avLst/>
          </a:prstGeom>
          <a:noFill/>
          <a:ln>
            <a:noFill/>
          </a:ln>
        </p:spPr>
      </p:pic>
    </p:spTree>
    <p:extLst>
      <p:ext uri="{BB962C8B-B14F-4D97-AF65-F5344CB8AC3E}">
        <p14:creationId xmlns:p14="http://schemas.microsoft.com/office/powerpoint/2010/main" val="3660145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3"/>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p>
            <a:pPr marL="274320" lvl="0" indent="-133985" algn="l" rtl="0">
              <a:spcBef>
                <a:spcPts val="0"/>
              </a:spcBef>
              <a:spcAft>
                <a:spcPts val="0"/>
              </a:spcAft>
              <a:buSzPts val="2210"/>
              <a:buNone/>
            </a:pPr>
            <a:endParaRPr/>
          </a:p>
        </p:txBody>
      </p:sp>
      <p:pic>
        <p:nvPicPr>
          <p:cNvPr id="183" name="Google Shape;183;p13" descr="See the source image"/>
          <p:cNvPicPr preferRelativeResize="0"/>
          <p:nvPr/>
        </p:nvPicPr>
        <p:blipFill rotWithShape="1">
          <a:blip r:embed="rId3">
            <a:alphaModFix/>
          </a:blip>
          <a:srcRect/>
          <a:stretch/>
        </p:blipFill>
        <p:spPr>
          <a:xfrm>
            <a:off x="395535" y="476672"/>
            <a:ext cx="8357405" cy="5688632"/>
          </a:xfrm>
          <a:prstGeom prst="rect">
            <a:avLst/>
          </a:prstGeom>
          <a:noFill/>
          <a:ln>
            <a:noFill/>
          </a:ln>
        </p:spPr>
      </p:pic>
    </p:spTree>
    <p:extLst>
      <p:ext uri="{BB962C8B-B14F-4D97-AF65-F5344CB8AC3E}">
        <p14:creationId xmlns:p14="http://schemas.microsoft.com/office/powerpoint/2010/main" val="1768579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4"/>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rgbClr val="FF0000"/>
              </a:buClr>
              <a:buSzPts val="4000"/>
              <a:buFont typeface="Libre Franklin"/>
              <a:buNone/>
            </a:pPr>
            <a:r>
              <a:rPr lang="en-IN" sz="3200" dirty="0">
                <a:solidFill>
                  <a:srgbClr val="FF0000"/>
                </a:solidFill>
                <a:latin typeface="Times New Roman" panose="02020603050405020304" pitchFamily="18" charset="0"/>
                <a:cs typeface="Times New Roman" panose="02020603050405020304" pitchFamily="18" charset="0"/>
              </a:rPr>
              <a:t>Overview of Unit 1 </a:t>
            </a:r>
            <a:endParaRPr sz="3200" dirty="0">
              <a:solidFill>
                <a:srgbClr val="FF0000"/>
              </a:solidFill>
              <a:latin typeface="Times New Roman" panose="02020603050405020304" pitchFamily="18" charset="0"/>
              <a:cs typeface="Times New Roman" panose="02020603050405020304" pitchFamily="18" charset="0"/>
            </a:endParaRPr>
          </a:p>
        </p:txBody>
      </p:sp>
      <p:pic>
        <p:nvPicPr>
          <p:cNvPr id="189" name="Google Shape;189;p14" descr="images.png"/>
          <p:cNvPicPr preferRelativeResize="0">
            <a:picLocks noGrp="1"/>
          </p:cNvPicPr>
          <p:nvPr>
            <p:ph type="body" idx="1"/>
          </p:nvPr>
        </p:nvPicPr>
        <p:blipFill rotWithShape="1">
          <a:blip r:embed="rId3">
            <a:alphaModFix/>
          </a:blip>
          <a:srcRect/>
          <a:stretch/>
        </p:blipFill>
        <p:spPr>
          <a:xfrm>
            <a:off x="3371850" y="2933700"/>
            <a:ext cx="2857500" cy="1600200"/>
          </a:xfrm>
          <a:prstGeom prst="rect">
            <a:avLst/>
          </a:prstGeom>
          <a:noFill/>
          <a:ln>
            <a:noFill/>
          </a:ln>
        </p:spPr>
      </p:pic>
    </p:spTree>
    <p:extLst>
      <p:ext uri="{BB962C8B-B14F-4D97-AF65-F5344CB8AC3E}">
        <p14:creationId xmlns:p14="http://schemas.microsoft.com/office/powerpoint/2010/main" val="2654723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5"/>
          <p:cNvSpPr txBox="1">
            <a:spLocks noGrp="1"/>
          </p:cNvSpPr>
          <p:nvPr>
            <p:ph type="title"/>
          </p:nvPr>
        </p:nvSpPr>
        <p:spPr>
          <a:xfrm>
            <a:off x="914400" y="404664"/>
            <a:ext cx="7772400" cy="787443"/>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rgbClr val="FF0000"/>
              </a:buClr>
              <a:buSzPts val="4000"/>
              <a:buFont typeface="Libre Franklin"/>
              <a:buNone/>
            </a:pPr>
            <a:r>
              <a:rPr lang="en-IN" sz="3200" dirty="0">
                <a:solidFill>
                  <a:srgbClr val="FF0000"/>
                </a:solidFill>
                <a:latin typeface="Times New Roman" panose="02020603050405020304" pitchFamily="18" charset="0"/>
                <a:cs typeface="Times New Roman" panose="02020603050405020304" pitchFamily="18" charset="0"/>
              </a:rPr>
              <a:t>Unit 1</a:t>
            </a:r>
            <a:endParaRPr sz="3200" dirty="0">
              <a:solidFill>
                <a:srgbClr val="FF0000"/>
              </a:solidFill>
              <a:latin typeface="Times New Roman" panose="02020603050405020304" pitchFamily="18" charset="0"/>
              <a:cs typeface="Times New Roman" panose="02020603050405020304" pitchFamily="18" charset="0"/>
            </a:endParaRPr>
          </a:p>
        </p:txBody>
      </p:sp>
      <p:sp>
        <p:nvSpPr>
          <p:cNvPr id="195" name="Google Shape;195;p15"/>
          <p:cNvSpPr txBox="1">
            <a:spLocks noGrp="1"/>
          </p:cNvSpPr>
          <p:nvPr>
            <p:ph type="body" idx="1"/>
          </p:nvPr>
        </p:nvSpPr>
        <p:spPr>
          <a:xfrm>
            <a:off x="457200" y="1340768"/>
            <a:ext cx="8229600" cy="5112568"/>
          </a:xfrm>
          <a:prstGeom prst="rect">
            <a:avLst/>
          </a:prstGeom>
          <a:noFill/>
          <a:ln>
            <a:noFill/>
          </a:ln>
        </p:spPr>
        <p:txBody>
          <a:bodyPr spcFirstLastPara="1" wrap="square" lIns="91425" tIns="45700" rIns="91425" bIns="45700" anchor="t" anchorCtr="0">
            <a:normAutofit/>
          </a:bodyPr>
          <a:lstStyle/>
          <a:p>
            <a:pPr marL="800100" lvl="1" indent="-342900" algn="just"/>
            <a:r>
              <a:rPr lang="en-US" sz="2000" b="1" dirty="0">
                <a:latin typeface="Times New Roman" panose="02020603050405020304" pitchFamily="18" charset="0"/>
                <a:cs typeface="Times New Roman" panose="02020603050405020304" pitchFamily="18" charset="0"/>
              </a:rPr>
              <a:t>Setting up your Programming Environment </a:t>
            </a:r>
            <a:r>
              <a:rPr lang="en-US" sz="2000" dirty="0">
                <a:latin typeface="Times New Roman" panose="02020603050405020304" pitchFamily="18" charset="0"/>
                <a:cs typeface="Times New Roman" panose="02020603050405020304" pitchFamily="18" charset="0"/>
              </a:rPr>
              <a:t>: Python versions, Python on windows, running a ‘Hello World’ program </a:t>
            </a:r>
          </a:p>
          <a:p>
            <a:pPr marL="800100" lvl="1" indent="-342900" algn="just"/>
            <a:endParaRPr lang="en-US" sz="2000" dirty="0">
              <a:latin typeface="Times New Roman" panose="02020603050405020304" pitchFamily="18" charset="0"/>
              <a:cs typeface="Times New Roman" panose="02020603050405020304" pitchFamily="18" charset="0"/>
            </a:endParaRPr>
          </a:p>
          <a:p>
            <a:pPr marL="800100" lvl="1" indent="-342900" algn="just"/>
            <a:r>
              <a:rPr lang="en-US" sz="2000" b="1" dirty="0">
                <a:latin typeface="Times New Roman" panose="02020603050405020304" pitchFamily="18" charset="0"/>
                <a:cs typeface="Times New Roman" panose="02020603050405020304" pitchFamily="18" charset="0"/>
              </a:rPr>
              <a:t>Variables, Expression and Statements: </a:t>
            </a:r>
            <a:r>
              <a:rPr lang="en-US" sz="2000" dirty="0">
                <a:latin typeface="Times New Roman" panose="02020603050405020304" pitchFamily="18" charset="0"/>
                <a:cs typeface="Times New Roman" panose="02020603050405020304" pitchFamily="18" charset="0"/>
              </a:rPr>
              <a:t> Naming and using variables, Avoiding Name Error when using variables, Values and types, variables, variables name and keywords, statements, operators and operand, order of operations, operations on string, composition and comments </a:t>
            </a:r>
            <a:endParaRP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8576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6"/>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rgbClr val="FF0000"/>
              </a:buClr>
              <a:buSzPts val="4000"/>
              <a:buFont typeface="Libre Franklin"/>
              <a:buNone/>
            </a:pPr>
            <a:r>
              <a:rPr lang="en-IN" sz="3200" dirty="0">
                <a:solidFill>
                  <a:srgbClr val="FF0000"/>
                </a:solidFill>
                <a:latin typeface="Times New Roman" panose="02020603050405020304" pitchFamily="18" charset="0"/>
                <a:cs typeface="Times New Roman" panose="02020603050405020304" pitchFamily="18" charset="0"/>
              </a:rPr>
              <a:t>Overview of Unit 2 </a:t>
            </a:r>
            <a:endParaRPr sz="3200" dirty="0">
              <a:solidFill>
                <a:srgbClr val="FF0000"/>
              </a:solidFill>
              <a:latin typeface="Times New Roman" panose="02020603050405020304" pitchFamily="18" charset="0"/>
              <a:cs typeface="Times New Roman" panose="02020603050405020304" pitchFamily="18" charset="0"/>
            </a:endParaRPr>
          </a:p>
        </p:txBody>
      </p:sp>
      <p:pic>
        <p:nvPicPr>
          <p:cNvPr id="201" name="Google Shape;201;p16" descr="iflese.jpg"/>
          <p:cNvPicPr preferRelativeResize="0">
            <a:picLocks noGrp="1"/>
          </p:cNvPicPr>
          <p:nvPr>
            <p:ph type="body" idx="1"/>
          </p:nvPr>
        </p:nvPicPr>
        <p:blipFill rotWithShape="1">
          <a:blip r:embed="rId3">
            <a:alphaModFix/>
          </a:blip>
          <a:srcRect/>
          <a:stretch/>
        </p:blipFill>
        <p:spPr>
          <a:xfrm>
            <a:off x="914400" y="1547812"/>
            <a:ext cx="7772400" cy="4371975"/>
          </a:xfrm>
          <a:prstGeom prst="rect">
            <a:avLst/>
          </a:prstGeom>
          <a:noFill/>
          <a:ln>
            <a:noFill/>
          </a:ln>
        </p:spPr>
      </p:pic>
    </p:spTree>
    <p:extLst>
      <p:ext uri="{BB962C8B-B14F-4D97-AF65-F5344CB8AC3E}">
        <p14:creationId xmlns:p14="http://schemas.microsoft.com/office/powerpoint/2010/main" val="39015437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7"/>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rgbClr val="FF0000"/>
              </a:buClr>
              <a:buSzPts val="4000"/>
              <a:buFont typeface="Libre Franklin"/>
              <a:buNone/>
            </a:pPr>
            <a:r>
              <a:rPr lang="en-IN" sz="3200" dirty="0">
                <a:solidFill>
                  <a:srgbClr val="FF0000"/>
                </a:solidFill>
                <a:latin typeface="Times New Roman" panose="02020603050405020304" pitchFamily="18" charset="0"/>
                <a:cs typeface="Times New Roman" panose="02020603050405020304" pitchFamily="18" charset="0"/>
              </a:rPr>
              <a:t>Unit 2</a:t>
            </a:r>
            <a:endParaRPr sz="3200" dirty="0">
              <a:solidFill>
                <a:srgbClr val="FF0000"/>
              </a:solidFill>
              <a:latin typeface="Times New Roman" panose="02020603050405020304" pitchFamily="18" charset="0"/>
              <a:cs typeface="Times New Roman" panose="02020603050405020304" pitchFamily="18" charset="0"/>
            </a:endParaRPr>
          </a:p>
        </p:txBody>
      </p:sp>
      <p:sp>
        <p:nvSpPr>
          <p:cNvPr id="207" name="Google Shape;207;p17"/>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p>
            <a:pPr marL="617220" indent="-342900" algn="just"/>
            <a:r>
              <a:rPr lang="en-US" sz="2000" b="1" dirty="0">
                <a:latin typeface="Times New Roman" panose="02020603050405020304" pitchFamily="18" charset="0"/>
                <a:cs typeface="Times New Roman" panose="02020603050405020304" pitchFamily="18" charset="0"/>
              </a:rPr>
              <a:t>Conditional statements </a:t>
            </a:r>
            <a:r>
              <a:rPr lang="en-US" sz="2000" dirty="0">
                <a:latin typeface="Times New Roman" panose="02020603050405020304" pitchFamily="18" charset="0"/>
                <a:cs typeface="Times New Roman" panose="02020603050405020304" pitchFamily="18" charset="0"/>
              </a:rPr>
              <a:t>: modulus operator, Random numbers, Boolean expressions, logic operators, conditional, nested conditionals</a:t>
            </a:r>
          </a:p>
          <a:p>
            <a:pPr marL="274320" indent="0" algn="just">
              <a:buNone/>
            </a:pPr>
            <a:endParaRPr lang="en-US" sz="2000" dirty="0">
              <a:latin typeface="Times New Roman" panose="02020603050405020304" pitchFamily="18" charset="0"/>
              <a:cs typeface="Times New Roman" panose="02020603050405020304" pitchFamily="18" charset="0"/>
            </a:endParaRPr>
          </a:p>
          <a:p>
            <a:pPr marL="617220" indent="-342900" algn="just"/>
            <a:r>
              <a:rPr lang="en-US" sz="2000" b="1" dirty="0">
                <a:latin typeface="Times New Roman" panose="02020603050405020304" pitchFamily="18" charset="0"/>
                <a:cs typeface="Times New Roman" panose="02020603050405020304" pitchFamily="18" charset="0"/>
              </a:rPr>
              <a:t>Iterative statements </a:t>
            </a:r>
            <a:r>
              <a:rPr lang="en-US" sz="2000" dirty="0">
                <a:latin typeface="Times New Roman" panose="02020603050405020304" pitchFamily="18" charset="0"/>
                <a:cs typeface="Times New Roman" panose="02020603050405020304" pitchFamily="18" charset="0"/>
              </a:rPr>
              <a:t>: while statements, for loop statement, Nested for, Nested while, Random numbers in loops, encapsulation and generalization </a:t>
            </a:r>
            <a:endParaRP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71765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9"/>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rgbClr val="FF0000"/>
              </a:buClr>
              <a:buSzPts val="4000"/>
              <a:buFont typeface="Libre Franklin"/>
              <a:buNone/>
            </a:pPr>
            <a:r>
              <a:rPr lang="en-IN" sz="3200" dirty="0">
                <a:solidFill>
                  <a:srgbClr val="FF0000"/>
                </a:solidFill>
                <a:latin typeface="Times New Roman" panose="02020603050405020304" pitchFamily="18" charset="0"/>
                <a:cs typeface="Times New Roman" panose="02020603050405020304" pitchFamily="18" charset="0"/>
              </a:rPr>
              <a:t>Unit 3</a:t>
            </a:r>
            <a:endParaRPr sz="3200" dirty="0">
              <a:solidFill>
                <a:srgbClr val="FF0000"/>
              </a:solidFill>
              <a:latin typeface="Times New Roman" panose="02020603050405020304" pitchFamily="18" charset="0"/>
              <a:cs typeface="Times New Roman" panose="02020603050405020304" pitchFamily="18" charset="0"/>
            </a:endParaRPr>
          </a:p>
        </p:txBody>
      </p:sp>
      <p:sp>
        <p:nvSpPr>
          <p:cNvPr id="213" name="Google Shape;213;p19"/>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p>
            <a:pPr marL="617220" indent="-342900" algn="just">
              <a:spcBef>
                <a:spcPts val="0"/>
              </a:spcBef>
            </a:pPr>
            <a:r>
              <a:rPr lang="en-US" sz="2000" b="1" dirty="0">
                <a:latin typeface="Times New Roman" panose="02020603050405020304" pitchFamily="18" charset="0"/>
                <a:cs typeface="Times New Roman" panose="02020603050405020304" pitchFamily="18" charset="0"/>
              </a:rPr>
              <a:t>Functions and recursion </a:t>
            </a:r>
            <a:r>
              <a:rPr lang="en-US" sz="2000" dirty="0">
                <a:latin typeface="Times New Roman" panose="02020603050405020304" pitchFamily="18" charset="0"/>
                <a:cs typeface="Times New Roman" panose="02020603050405020304" pitchFamily="18" charset="0"/>
              </a:rPr>
              <a:t>: function calls, type conversion and coercion, math functions, adding new function, parameters and argument, recursion and its use </a:t>
            </a:r>
            <a:endParaRPr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44063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1"/>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rgbClr val="FF0000"/>
              </a:buClr>
              <a:buSzPts val="4000"/>
              <a:buFont typeface="Libre Franklin"/>
              <a:buNone/>
            </a:pPr>
            <a:r>
              <a:rPr lang="en-IN" sz="3200" dirty="0">
                <a:solidFill>
                  <a:srgbClr val="FF0000"/>
                </a:solidFill>
                <a:latin typeface="Times New Roman" panose="02020603050405020304" pitchFamily="18" charset="0"/>
                <a:cs typeface="Times New Roman" panose="02020603050405020304" pitchFamily="18" charset="0"/>
              </a:rPr>
              <a:t>Unit 4</a:t>
            </a:r>
            <a:endParaRPr sz="3200" dirty="0">
              <a:solidFill>
                <a:srgbClr val="FF0000"/>
              </a:solidFill>
              <a:latin typeface="Times New Roman" panose="02020603050405020304" pitchFamily="18" charset="0"/>
              <a:cs typeface="Times New Roman" panose="02020603050405020304" pitchFamily="18" charset="0"/>
            </a:endParaRPr>
          </a:p>
        </p:txBody>
      </p:sp>
      <p:sp>
        <p:nvSpPr>
          <p:cNvPr id="219" name="Google Shape;219;p21"/>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p>
            <a:pPr marL="483235" indent="-342900" algn="just">
              <a:buSzPts val="2210"/>
            </a:pPr>
            <a:r>
              <a:rPr lang="en-US" sz="2000" b="1" dirty="0">
                <a:latin typeface="Times New Roman" panose="02020603050405020304" pitchFamily="18" charset="0"/>
                <a:cs typeface="Times New Roman" panose="02020603050405020304" pitchFamily="18" charset="0"/>
              </a:rPr>
              <a:t>String :</a:t>
            </a:r>
            <a:r>
              <a:rPr lang="en-US" sz="2000" dirty="0">
                <a:latin typeface="Times New Roman" panose="02020603050405020304" pitchFamily="18" charset="0"/>
                <a:cs typeface="Times New Roman" panose="02020603050405020304" pitchFamily="18" charset="0"/>
              </a:rPr>
              <a:t> string a compound data type, length, string traversal, string slices, comparison, find function, looping and counting </a:t>
            </a:r>
          </a:p>
          <a:p>
            <a:pPr marL="140335" indent="0" algn="just">
              <a:buSzPts val="2210"/>
              <a:buNone/>
            </a:pPr>
            <a:endParaRPr lang="en-US" sz="2000" dirty="0">
              <a:latin typeface="Times New Roman" panose="02020603050405020304" pitchFamily="18" charset="0"/>
              <a:cs typeface="Times New Roman" panose="02020603050405020304" pitchFamily="18" charset="0"/>
            </a:endParaRPr>
          </a:p>
          <a:p>
            <a:pPr marL="483235" indent="-342900" algn="just">
              <a:buSzPts val="2210"/>
            </a:pPr>
            <a:r>
              <a:rPr lang="en-US" sz="2000" b="1" dirty="0">
                <a:latin typeface="Times New Roman" panose="02020603050405020304" pitchFamily="18" charset="0"/>
                <a:cs typeface="Times New Roman" panose="02020603050405020304" pitchFamily="18" charset="0"/>
              </a:rPr>
              <a:t>Lists</a:t>
            </a:r>
            <a:r>
              <a:rPr lang="en-US" sz="2000" dirty="0">
                <a:latin typeface="Times New Roman" panose="02020603050405020304" pitchFamily="18" charset="0"/>
                <a:cs typeface="Times New Roman" panose="02020603050405020304" pitchFamily="18" charset="0"/>
              </a:rPr>
              <a:t> : list values, length, membership, operations, slices, deletion, accessing elements, list and for loops, list parameters and nested list.</a:t>
            </a:r>
          </a:p>
          <a:p>
            <a:pPr marL="140335" indent="0" algn="just">
              <a:buSzPts val="2210"/>
              <a:buNone/>
            </a:pPr>
            <a:r>
              <a:rPr lang="en-US" sz="2000" dirty="0">
                <a:latin typeface="Times New Roman" panose="02020603050405020304" pitchFamily="18" charset="0"/>
                <a:cs typeface="Times New Roman" panose="02020603050405020304" pitchFamily="18" charset="0"/>
              </a:rPr>
              <a:t> </a:t>
            </a:r>
          </a:p>
          <a:p>
            <a:pPr marL="483235" indent="-342900" algn="just">
              <a:buSzPts val="2210"/>
            </a:pPr>
            <a:r>
              <a:rPr lang="en-US" sz="2000" b="1" dirty="0">
                <a:latin typeface="Times New Roman" panose="02020603050405020304" pitchFamily="18" charset="0"/>
                <a:cs typeface="Times New Roman" panose="02020603050405020304" pitchFamily="18" charset="0"/>
              </a:rPr>
              <a:t>Tuples and Dictionaries </a:t>
            </a:r>
            <a:r>
              <a:rPr lang="en-US" sz="2000" dirty="0">
                <a:latin typeface="Times New Roman" panose="02020603050405020304" pitchFamily="18" charset="0"/>
                <a:cs typeface="Times New Roman" panose="02020603050405020304" pitchFamily="18" charset="0"/>
              </a:rPr>
              <a:t>: mutability and tuples, tuple assignment, tuple as return values, dictionaries operations and methods, sparse matrices, aliasing and coping </a:t>
            </a:r>
            <a:endParaRP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2052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rgbClr val="FF0000"/>
              </a:buClr>
              <a:buSzPts val="4000"/>
              <a:buFont typeface="Libre Franklin"/>
              <a:buNone/>
            </a:pPr>
            <a:r>
              <a:rPr lang="en-IN" sz="3200" dirty="0">
                <a:solidFill>
                  <a:srgbClr val="FF0000"/>
                </a:solidFill>
                <a:latin typeface="Times New Roman" panose="02020603050405020304" pitchFamily="18" charset="0"/>
                <a:cs typeface="Times New Roman" panose="02020603050405020304" pitchFamily="18" charset="0"/>
              </a:rPr>
              <a:t>Course Overview</a:t>
            </a:r>
            <a:endParaRPr sz="3200" dirty="0">
              <a:latin typeface="Times New Roman" panose="02020603050405020304" pitchFamily="18" charset="0"/>
              <a:cs typeface="Times New Roman" panose="02020603050405020304" pitchFamily="18" charset="0"/>
            </a:endParaRPr>
          </a:p>
        </p:txBody>
      </p:sp>
      <p:sp>
        <p:nvSpPr>
          <p:cNvPr id="113" name="Google Shape;113;p2"/>
          <p:cNvSpPr txBox="1">
            <a:spLocks noGrp="1"/>
          </p:cNvSpPr>
          <p:nvPr>
            <p:ph type="body" idx="1"/>
          </p:nvPr>
        </p:nvSpPr>
        <p:spPr>
          <a:xfrm>
            <a:off x="611560" y="1447800"/>
            <a:ext cx="8075240" cy="457200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210"/>
              <a:buFont typeface="Arial"/>
              <a:buChar char="•"/>
            </a:pPr>
            <a:endParaRPr lang="en-IN" dirty="0"/>
          </a:p>
          <a:p>
            <a:pPr marL="274320" lvl="0" indent="-274320" algn="l" rtl="0">
              <a:spcBef>
                <a:spcPts val="0"/>
              </a:spcBef>
              <a:spcAft>
                <a:spcPts val="0"/>
              </a:spcAft>
              <a:buSzPts val="2210"/>
              <a:buFont typeface="Arial"/>
              <a:buChar char="•"/>
            </a:pPr>
            <a:r>
              <a:rPr lang="en-IN" sz="2000" b="1" dirty="0">
                <a:latin typeface="Times New Roman" panose="02020603050405020304" pitchFamily="18" charset="0"/>
                <a:cs typeface="Times New Roman" panose="02020603050405020304" pitchFamily="18" charset="0"/>
              </a:rPr>
              <a:t>Course Code: INT108</a:t>
            </a:r>
          </a:p>
          <a:p>
            <a:pPr marL="274320" lvl="0" indent="-274320" algn="l" rtl="0">
              <a:spcBef>
                <a:spcPts val="0"/>
              </a:spcBef>
              <a:spcAft>
                <a:spcPts val="0"/>
              </a:spcAft>
              <a:buSzPts val="2210"/>
              <a:buFont typeface="Arial"/>
              <a:buChar char="•"/>
            </a:pPr>
            <a:endParaRPr lang="en-IN" sz="2000" b="1" dirty="0">
              <a:latin typeface="Times New Roman" panose="02020603050405020304" pitchFamily="18" charset="0"/>
              <a:cs typeface="Times New Roman" panose="02020603050405020304" pitchFamily="18" charset="0"/>
            </a:endParaRPr>
          </a:p>
          <a:p>
            <a:pPr marL="274320" lvl="0" indent="-274320" algn="l" rtl="0">
              <a:spcBef>
                <a:spcPts val="0"/>
              </a:spcBef>
              <a:spcAft>
                <a:spcPts val="0"/>
              </a:spcAft>
              <a:buSzPts val="2210"/>
              <a:buFont typeface="Arial"/>
              <a:buChar char="•"/>
            </a:pPr>
            <a:r>
              <a:rPr lang="en-IN" sz="2000" b="1" dirty="0">
                <a:latin typeface="Times New Roman" panose="02020603050405020304" pitchFamily="18" charset="0"/>
                <a:cs typeface="Times New Roman" panose="02020603050405020304" pitchFamily="18" charset="0"/>
              </a:rPr>
              <a:t>Course Title: PYTHON PROGRAMMING</a:t>
            </a:r>
          </a:p>
          <a:p>
            <a:pPr marL="274320" lvl="0" indent="-274320" algn="l" rtl="0">
              <a:spcBef>
                <a:spcPts val="0"/>
              </a:spcBef>
              <a:spcAft>
                <a:spcPts val="0"/>
              </a:spcAft>
              <a:buSzPts val="2210"/>
              <a:buFont typeface="Arial"/>
              <a:buChar char="•"/>
            </a:pPr>
            <a:endParaRPr lang="en-IN" sz="2000" b="1" dirty="0">
              <a:latin typeface="Times New Roman" panose="02020603050405020304" pitchFamily="18" charset="0"/>
              <a:cs typeface="Times New Roman" panose="02020603050405020304" pitchFamily="18" charset="0"/>
            </a:endParaRPr>
          </a:p>
          <a:p>
            <a:pPr marL="274320" lvl="0" indent="-274320" algn="l" rtl="0">
              <a:spcBef>
                <a:spcPts val="0"/>
              </a:spcBef>
              <a:spcAft>
                <a:spcPts val="0"/>
              </a:spcAft>
              <a:buSzPts val="2210"/>
              <a:buFont typeface="Arial"/>
              <a:buChar char="•"/>
            </a:pPr>
            <a:r>
              <a:rPr lang="en-IN" sz="2000" b="1" dirty="0">
                <a:latin typeface="Times New Roman" panose="02020603050405020304" pitchFamily="18" charset="0"/>
                <a:cs typeface="Times New Roman" panose="02020603050405020304" pitchFamily="18" charset="0"/>
              </a:rPr>
              <a:t>L  T  P : </a:t>
            </a:r>
            <a:endParaRPr sz="2000" b="1" dirty="0">
              <a:latin typeface="Times New Roman" panose="02020603050405020304" pitchFamily="18" charset="0"/>
              <a:cs typeface="Times New Roman" panose="02020603050405020304" pitchFamily="18" charset="0"/>
            </a:endParaRPr>
          </a:p>
          <a:p>
            <a:pPr marL="0" lvl="0" indent="0" algn="l" rtl="0">
              <a:spcBef>
                <a:spcPts val="580"/>
              </a:spcBef>
              <a:spcAft>
                <a:spcPts val="0"/>
              </a:spcAft>
              <a:buSzPts val="2210"/>
              <a:buFont typeface="Arial"/>
              <a:buNone/>
            </a:pPr>
            <a:endParaRPr sz="2000" b="1" dirty="0">
              <a:latin typeface="Times New Roman" panose="02020603050405020304" pitchFamily="18" charset="0"/>
              <a:cs typeface="Times New Roman" panose="02020603050405020304" pitchFamily="18" charset="0"/>
            </a:endParaRPr>
          </a:p>
          <a:p>
            <a:pPr marL="274320" lvl="0" indent="-274320" algn="l" rtl="0">
              <a:spcBef>
                <a:spcPts val="580"/>
              </a:spcBef>
              <a:spcAft>
                <a:spcPts val="0"/>
              </a:spcAft>
              <a:buSzPts val="2210"/>
              <a:buFont typeface="Arial"/>
              <a:buChar char="•"/>
            </a:pPr>
            <a:r>
              <a:rPr lang="en-IN" sz="2000" b="1" dirty="0">
                <a:latin typeface="Times New Roman" panose="02020603050405020304" pitchFamily="18" charset="0"/>
                <a:cs typeface="Times New Roman" panose="02020603050405020304" pitchFamily="18" charset="0"/>
              </a:rPr>
              <a:t>Credit:  4</a:t>
            </a:r>
            <a:endParaRPr sz="2000" b="1" dirty="0">
              <a:latin typeface="Times New Roman" panose="02020603050405020304" pitchFamily="18" charset="0"/>
              <a:cs typeface="Times New Roman" panose="02020603050405020304" pitchFamily="18" charset="0"/>
            </a:endParaRPr>
          </a:p>
          <a:p>
            <a:pPr marL="274320" lvl="0" indent="-133985" algn="l" rtl="0">
              <a:spcBef>
                <a:spcPts val="580"/>
              </a:spcBef>
              <a:spcAft>
                <a:spcPts val="0"/>
              </a:spcAft>
              <a:buSzPts val="2210"/>
              <a:buFont typeface="Arial"/>
              <a:buNone/>
            </a:pPr>
            <a:endParaRPr b="1" dirty="0"/>
          </a:p>
        </p:txBody>
      </p:sp>
      <p:graphicFrame>
        <p:nvGraphicFramePr>
          <p:cNvPr id="114" name="Google Shape;114;p2"/>
          <p:cNvGraphicFramePr/>
          <p:nvPr>
            <p:extLst>
              <p:ext uri="{D42A27DB-BD31-4B8C-83A1-F6EECF244321}">
                <p14:modId xmlns:p14="http://schemas.microsoft.com/office/powerpoint/2010/main" val="1297349755"/>
              </p:ext>
            </p:extLst>
          </p:nvPr>
        </p:nvGraphicFramePr>
        <p:xfrm>
          <a:off x="2154401" y="3058150"/>
          <a:ext cx="1582725" cy="370850"/>
        </p:xfrm>
        <a:graphic>
          <a:graphicData uri="http://schemas.openxmlformats.org/drawingml/2006/table">
            <a:tbl>
              <a:tblPr firstRow="1" bandRow="1">
                <a:noFill/>
                <a:tableStyleId>{C968CECF-D994-4761-80F2-84F15F6AF3F2}</a:tableStyleId>
              </a:tblPr>
              <a:tblGrid>
                <a:gridCol w="541675">
                  <a:extLst>
                    <a:ext uri="{9D8B030D-6E8A-4147-A177-3AD203B41FA5}">
                      <a16:colId xmlns:a16="http://schemas.microsoft.com/office/drawing/2014/main" val="20000"/>
                    </a:ext>
                  </a:extLst>
                </a:gridCol>
                <a:gridCol w="541675">
                  <a:extLst>
                    <a:ext uri="{9D8B030D-6E8A-4147-A177-3AD203B41FA5}">
                      <a16:colId xmlns:a16="http://schemas.microsoft.com/office/drawing/2014/main" val="20001"/>
                    </a:ext>
                  </a:extLst>
                </a:gridCol>
                <a:gridCol w="499375">
                  <a:extLst>
                    <a:ext uri="{9D8B030D-6E8A-4147-A177-3AD203B41FA5}">
                      <a16:colId xmlns:a16="http://schemas.microsoft.com/office/drawing/2014/main" val="20002"/>
                    </a:ext>
                  </a:extLst>
                </a:gridCol>
              </a:tblGrid>
              <a:tr h="370850">
                <a:tc>
                  <a:txBody>
                    <a:bodyPr/>
                    <a:lstStyle/>
                    <a:p>
                      <a:pPr marL="0" marR="0" lvl="0" indent="0" algn="ctr" rtl="0">
                        <a:spcBef>
                          <a:spcPts val="0"/>
                        </a:spcBef>
                        <a:spcAft>
                          <a:spcPts val="0"/>
                        </a:spcAft>
                        <a:buNone/>
                      </a:pPr>
                      <a:r>
                        <a:rPr lang="en-IN" sz="1800" b="1" u="none" strike="noStrike" cap="none" dirty="0">
                          <a:latin typeface="Times New Roman" panose="02020603050405020304" pitchFamily="18" charset="0"/>
                          <a:cs typeface="Times New Roman" panose="02020603050405020304" pitchFamily="18" charset="0"/>
                        </a:rPr>
                        <a:t>3</a:t>
                      </a:r>
                      <a:endParaRPr sz="1800" dirty="0">
                        <a:latin typeface="Times New Roman" panose="02020603050405020304" pitchFamily="18" charset="0"/>
                        <a:cs typeface="Times New Roman" panose="02020603050405020304" pitchFamily="18" charset="0"/>
                      </a:endParaRPr>
                    </a:p>
                  </a:txBody>
                  <a:tcPr marL="91350" marR="91350" marT="45725" marB="45725"/>
                </a:tc>
                <a:tc>
                  <a:txBody>
                    <a:bodyPr/>
                    <a:lstStyle/>
                    <a:p>
                      <a:pPr marL="0" marR="0" lvl="0" indent="0" algn="ctr" rtl="0">
                        <a:spcBef>
                          <a:spcPts val="0"/>
                        </a:spcBef>
                        <a:spcAft>
                          <a:spcPts val="0"/>
                        </a:spcAft>
                        <a:buNone/>
                      </a:pPr>
                      <a:r>
                        <a:rPr lang="en-IN" sz="1800" u="none" strike="noStrike" cap="none" dirty="0">
                          <a:latin typeface="Times New Roman" panose="02020603050405020304" pitchFamily="18" charset="0"/>
                          <a:cs typeface="Times New Roman" panose="02020603050405020304" pitchFamily="18" charset="0"/>
                        </a:rPr>
                        <a:t>0</a:t>
                      </a:r>
                      <a:endParaRPr sz="1800" b="1" u="none" strike="noStrike" cap="none" dirty="0">
                        <a:latin typeface="Times New Roman" panose="02020603050405020304" pitchFamily="18" charset="0"/>
                        <a:cs typeface="Times New Roman" panose="02020603050405020304" pitchFamily="18" charset="0"/>
                      </a:endParaRPr>
                    </a:p>
                  </a:txBody>
                  <a:tcPr marL="91350" marR="91350" marT="45725" marB="45725"/>
                </a:tc>
                <a:tc>
                  <a:txBody>
                    <a:bodyPr/>
                    <a:lstStyle/>
                    <a:p>
                      <a:pPr marL="0" marR="0" lvl="0" indent="0" algn="ctr" rtl="0">
                        <a:spcBef>
                          <a:spcPts val="0"/>
                        </a:spcBef>
                        <a:spcAft>
                          <a:spcPts val="0"/>
                        </a:spcAft>
                        <a:buNone/>
                      </a:pPr>
                      <a:r>
                        <a:rPr lang="en-IN" sz="1800" b="1" u="none" strike="noStrike" cap="none" dirty="0">
                          <a:latin typeface="Times New Roman" panose="02020603050405020304" pitchFamily="18" charset="0"/>
                          <a:cs typeface="Times New Roman" panose="02020603050405020304" pitchFamily="18" charset="0"/>
                        </a:rPr>
                        <a:t>2</a:t>
                      </a:r>
                      <a:endParaRPr sz="1800" dirty="0">
                        <a:latin typeface="Times New Roman" panose="02020603050405020304" pitchFamily="18" charset="0"/>
                        <a:cs typeface="Times New Roman" panose="02020603050405020304" pitchFamily="18" charset="0"/>
                      </a:endParaRPr>
                    </a:p>
                  </a:txBody>
                  <a:tcPr marL="91350" marR="91350" marT="45725" marB="45725"/>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3">
                                            <p:txEl>
                                              <p:pRg st="1" end="1"/>
                                            </p:txEl>
                                          </p:spTgt>
                                        </p:tgtEl>
                                        <p:attrNameLst>
                                          <p:attrName>style.visibility</p:attrName>
                                        </p:attrNameLst>
                                      </p:cBhvr>
                                      <p:to>
                                        <p:strVal val="visible"/>
                                      </p:to>
                                    </p:set>
                                    <p:anim calcmode="lin" valueType="num">
                                      <p:cBhvr additive="base">
                                        <p:cTn id="7" dur="500"/>
                                        <p:tgtEl>
                                          <p:spTgt spid="11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13">
                                            <p:txEl>
                                              <p:pRg st="3" end="3"/>
                                            </p:txEl>
                                          </p:spTgt>
                                        </p:tgtEl>
                                        <p:attrNameLst>
                                          <p:attrName>style.visibility</p:attrName>
                                        </p:attrNameLst>
                                      </p:cBhvr>
                                      <p:to>
                                        <p:strVal val="visible"/>
                                      </p:to>
                                    </p:set>
                                    <p:anim calcmode="lin" valueType="num">
                                      <p:cBhvr additive="base">
                                        <p:cTn id="12" dur="500"/>
                                        <p:tgtEl>
                                          <p:spTgt spid="11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13">
                                            <p:txEl>
                                              <p:pRg st="5" end="5"/>
                                            </p:txEl>
                                          </p:spTgt>
                                        </p:tgtEl>
                                        <p:attrNameLst>
                                          <p:attrName>style.visibility</p:attrName>
                                        </p:attrNameLst>
                                      </p:cBhvr>
                                      <p:to>
                                        <p:strVal val="visible"/>
                                      </p:to>
                                    </p:set>
                                    <p:anim calcmode="lin" valueType="num">
                                      <p:cBhvr additive="base">
                                        <p:cTn id="17" dur="500"/>
                                        <p:tgtEl>
                                          <p:spTgt spid="11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13">
                                            <p:txEl>
                                              <p:pRg st="7" end="7"/>
                                            </p:txEl>
                                          </p:spTgt>
                                        </p:tgtEl>
                                        <p:attrNameLst>
                                          <p:attrName>style.visibility</p:attrName>
                                        </p:attrNameLst>
                                      </p:cBhvr>
                                      <p:to>
                                        <p:strVal val="visible"/>
                                      </p:to>
                                    </p:set>
                                    <p:anim calcmode="lin" valueType="num">
                                      <p:cBhvr additive="base">
                                        <p:cTn id="22" dur="500"/>
                                        <p:tgtEl>
                                          <p:spTgt spid="11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14"/>
                                        </p:tgtEl>
                                        <p:attrNameLst>
                                          <p:attrName>style.visibility</p:attrName>
                                        </p:attrNameLst>
                                      </p:cBhvr>
                                      <p:to>
                                        <p:strVal val="visible"/>
                                      </p:to>
                                    </p:set>
                                    <p:anim calcmode="lin" valueType="num">
                                      <p:cBhvr additive="base">
                                        <p:cTn id="27" dur="500"/>
                                        <p:tgtEl>
                                          <p:spTgt spid="1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3"/>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rgbClr val="FF0000"/>
              </a:buClr>
              <a:buSzPts val="4000"/>
              <a:buFont typeface="Libre Franklin"/>
              <a:buNone/>
            </a:pPr>
            <a:r>
              <a:rPr lang="en-IN" sz="3200" dirty="0">
                <a:solidFill>
                  <a:srgbClr val="FF0000"/>
                </a:solidFill>
                <a:latin typeface="Times New Roman" panose="02020603050405020304" pitchFamily="18" charset="0"/>
                <a:cs typeface="Times New Roman" panose="02020603050405020304" pitchFamily="18" charset="0"/>
              </a:rPr>
              <a:t>Unit 5</a:t>
            </a:r>
            <a:endParaRPr sz="3200" dirty="0">
              <a:solidFill>
                <a:srgbClr val="FF0000"/>
              </a:solidFill>
              <a:latin typeface="Times New Roman" panose="02020603050405020304" pitchFamily="18" charset="0"/>
              <a:cs typeface="Times New Roman" panose="02020603050405020304" pitchFamily="18" charset="0"/>
            </a:endParaRPr>
          </a:p>
        </p:txBody>
      </p:sp>
      <p:sp>
        <p:nvSpPr>
          <p:cNvPr id="225" name="Google Shape;225;p23"/>
          <p:cNvSpPr txBox="1">
            <a:spLocks noGrp="1"/>
          </p:cNvSpPr>
          <p:nvPr>
            <p:ph type="body" idx="1"/>
          </p:nvPr>
        </p:nvSpPr>
        <p:spPr>
          <a:xfrm>
            <a:off x="457200" y="1600200"/>
            <a:ext cx="8507288" cy="4525963"/>
          </a:xfrm>
          <a:prstGeom prst="rect">
            <a:avLst/>
          </a:prstGeom>
          <a:noFill/>
          <a:ln>
            <a:noFill/>
          </a:ln>
        </p:spPr>
        <p:txBody>
          <a:bodyPr spcFirstLastPara="1" wrap="square" lIns="91425" tIns="45700" rIns="91425" bIns="45700" anchor="t" anchorCtr="0">
            <a:normAutofit/>
          </a:bodyPr>
          <a:lstStyle/>
          <a:p>
            <a:pPr marL="800100" lvl="1" indent="-342900" algn="just"/>
            <a:r>
              <a:rPr lang="en-US" sz="1800" b="1" dirty="0">
                <a:latin typeface="Times New Roman" panose="02020603050405020304" pitchFamily="18" charset="0"/>
                <a:cs typeface="Times New Roman" panose="02020603050405020304" pitchFamily="18" charset="0"/>
              </a:rPr>
              <a:t>Classes and objects </a:t>
            </a:r>
            <a:r>
              <a:rPr lang="en-US" sz="1800" dirty="0">
                <a:latin typeface="Times New Roman" panose="02020603050405020304" pitchFamily="18" charset="0"/>
                <a:cs typeface="Times New Roman" panose="02020603050405020304" pitchFamily="18" charset="0"/>
              </a:rPr>
              <a:t>: Creating classes, creating instance objects, accessing attributes </a:t>
            </a:r>
          </a:p>
          <a:p>
            <a:pPr marL="457200" lvl="1" indent="0" algn="just">
              <a:buNone/>
            </a:pPr>
            <a:endParaRPr lang="en-US" sz="1800" dirty="0">
              <a:latin typeface="Times New Roman" panose="02020603050405020304" pitchFamily="18" charset="0"/>
              <a:cs typeface="Times New Roman" panose="02020603050405020304" pitchFamily="18" charset="0"/>
            </a:endParaRPr>
          </a:p>
          <a:p>
            <a:pPr marL="800100" lvl="1" indent="-342900" algn="just"/>
            <a:r>
              <a:rPr lang="en-US" sz="1800" b="1" dirty="0">
                <a:latin typeface="Times New Roman" panose="02020603050405020304" pitchFamily="18" charset="0"/>
                <a:cs typeface="Times New Roman" panose="02020603050405020304" pitchFamily="18" charset="0"/>
              </a:rPr>
              <a:t>Object oriented programming terminology </a:t>
            </a:r>
            <a:r>
              <a:rPr lang="en-US" sz="1800" dirty="0">
                <a:latin typeface="Times New Roman" panose="02020603050405020304" pitchFamily="18" charset="0"/>
                <a:cs typeface="Times New Roman" panose="02020603050405020304" pitchFamily="18" charset="0"/>
              </a:rPr>
              <a:t>: Class Inheritance, Overriding Methods, Data Hiding, Function Overloading</a:t>
            </a:r>
            <a:endParaRPr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8426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4"/>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rgbClr val="FF0000"/>
              </a:buClr>
              <a:buSzPts val="4000"/>
              <a:buFont typeface="Libre Franklin"/>
              <a:buNone/>
            </a:pPr>
            <a:r>
              <a:rPr lang="en-IN" sz="3200" dirty="0">
                <a:solidFill>
                  <a:srgbClr val="FF0000"/>
                </a:solidFill>
                <a:latin typeface="Times New Roman" panose="02020603050405020304" pitchFamily="18" charset="0"/>
                <a:cs typeface="Times New Roman" panose="02020603050405020304" pitchFamily="18" charset="0"/>
              </a:rPr>
              <a:t>Unit 6</a:t>
            </a:r>
            <a:endParaRPr sz="3200" dirty="0">
              <a:solidFill>
                <a:srgbClr val="FF0000"/>
              </a:solidFill>
              <a:latin typeface="Times New Roman" panose="02020603050405020304" pitchFamily="18" charset="0"/>
              <a:cs typeface="Times New Roman" panose="02020603050405020304" pitchFamily="18" charset="0"/>
            </a:endParaRPr>
          </a:p>
        </p:txBody>
      </p:sp>
      <p:sp>
        <p:nvSpPr>
          <p:cNvPr id="231" name="Google Shape;231;p24"/>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p>
            <a:pPr marL="483235" indent="-342900" algn="just">
              <a:buSzPts val="2210"/>
            </a:pPr>
            <a:r>
              <a:rPr lang="en-US" sz="2000" b="1" dirty="0">
                <a:latin typeface="Times New Roman" panose="02020603050405020304" pitchFamily="18" charset="0"/>
                <a:cs typeface="Times New Roman" panose="02020603050405020304" pitchFamily="18" charset="0"/>
              </a:rPr>
              <a:t>Files and Exceptions</a:t>
            </a:r>
            <a:r>
              <a:rPr lang="en-US" sz="2000" dirty="0">
                <a:latin typeface="Times New Roman" panose="02020603050405020304" pitchFamily="18" charset="0"/>
                <a:cs typeface="Times New Roman" panose="02020603050405020304" pitchFamily="18" charset="0"/>
              </a:rPr>
              <a:t> : text files, writing variables, Reading from a file, writing to a file, directories, pickling, handling the zero Division error exception, using try-except blocks, The else block, Handling the File Not found error exception </a:t>
            </a:r>
          </a:p>
          <a:p>
            <a:pPr marL="140335" indent="0" algn="just">
              <a:buSzPts val="2210"/>
              <a:buNone/>
            </a:pPr>
            <a:endParaRPr lang="en-US" sz="2000" dirty="0">
              <a:latin typeface="Times New Roman" panose="02020603050405020304" pitchFamily="18" charset="0"/>
              <a:cs typeface="Times New Roman" panose="02020603050405020304" pitchFamily="18" charset="0"/>
            </a:endParaRPr>
          </a:p>
          <a:p>
            <a:pPr marL="483235" indent="-342900" algn="just">
              <a:buSzPts val="2210"/>
            </a:pPr>
            <a:r>
              <a:rPr lang="en-US" sz="2000" b="1" dirty="0">
                <a:latin typeface="Times New Roman" panose="02020603050405020304" pitchFamily="18" charset="0"/>
                <a:cs typeface="Times New Roman" panose="02020603050405020304" pitchFamily="18" charset="0"/>
              </a:rPr>
              <a:t>Regular Expressions </a:t>
            </a:r>
            <a:r>
              <a:rPr lang="en-US" sz="2000" dirty="0">
                <a:latin typeface="Times New Roman" panose="02020603050405020304" pitchFamily="18" charset="0"/>
                <a:cs typeface="Times New Roman" panose="02020603050405020304" pitchFamily="18" charset="0"/>
              </a:rPr>
              <a:t>: Concept of regular expression, various types of regular expressions, using match function, Web Scraping by using Regular Expressions</a:t>
            </a:r>
            <a:endParaRPr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77350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4"/>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rgbClr val="FF0000"/>
              </a:buClr>
              <a:buSzPts val="4000"/>
              <a:buFont typeface="Libre Franklin"/>
              <a:buNone/>
            </a:pPr>
            <a:r>
              <a:rPr lang="en-IN" sz="3200">
                <a:solidFill>
                  <a:srgbClr val="FF0000"/>
                </a:solidFill>
                <a:latin typeface="Times New Roman" panose="02020603050405020304" pitchFamily="18" charset="0"/>
                <a:cs typeface="Times New Roman" panose="02020603050405020304" pitchFamily="18" charset="0"/>
              </a:rPr>
              <a:t>CA and ETP</a:t>
            </a:r>
            <a:endParaRPr sz="3200">
              <a:latin typeface="Times New Roman" panose="02020603050405020304" pitchFamily="18" charset="0"/>
              <a:cs typeface="Times New Roman" panose="02020603050405020304" pitchFamily="18" charset="0"/>
            </a:endParaRPr>
          </a:p>
        </p:txBody>
      </p:sp>
      <p:sp>
        <p:nvSpPr>
          <p:cNvPr id="128" name="Google Shape;128;p4"/>
          <p:cNvSpPr/>
          <p:nvPr/>
        </p:nvSpPr>
        <p:spPr>
          <a:xfrm>
            <a:off x="1005282" y="1978615"/>
            <a:ext cx="8892480" cy="2246729"/>
          </a:xfrm>
          <a:prstGeom prst="rect">
            <a:avLst/>
          </a:prstGeom>
          <a:noFill/>
          <a:ln>
            <a:noFill/>
          </a:ln>
        </p:spPr>
        <p:txBody>
          <a:bodyPr spcFirstLastPara="1" wrap="square" lIns="91425" tIns="45700" rIns="91425" bIns="45700" anchor="t" anchorCtr="0">
            <a:spAutoFit/>
          </a:bodyPr>
          <a:lstStyle/>
          <a:p>
            <a:pPr lvl="5"/>
            <a:r>
              <a:rPr lang="en-IN" sz="2000" b="1" i="0" u="sng" strike="noStrike" cap="none" dirty="0">
                <a:solidFill>
                  <a:srgbClr val="C00000"/>
                </a:solidFill>
                <a:latin typeface="Times New Roman" panose="02020603050405020304" pitchFamily="18" charset="0"/>
                <a:ea typeface="Libre Baskerville"/>
                <a:cs typeface="Times New Roman" panose="02020603050405020304" pitchFamily="18" charset="0"/>
                <a:sym typeface="Libre Baskerville"/>
              </a:rPr>
              <a:t>CA</a:t>
            </a:r>
            <a:endParaRPr sz="2000" dirty="0">
              <a:latin typeface="Times New Roman" panose="02020603050405020304" pitchFamily="18" charset="0"/>
              <a:cs typeface="Times New Roman" panose="02020603050405020304" pitchFamily="18" charset="0"/>
            </a:endParaRPr>
          </a:p>
          <a:p>
            <a:pPr lvl="5"/>
            <a:r>
              <a:rPr lang="en-IN" sz="2000" b="0" i="0" u="none" strike="noStrike" cap="none" dirty="0">
                <a:solidFill>
                  <a:schemeClr val="dk1"/>
                </a:solidFill>
                <a:latin typeface="Times New Roman" panose="02020603050405020304" pitchFamily="18" charset="0"/>
                <a:ea typeface="Libre Baskerville"/>
                <a:cs typeface="Times New Roman" panose="02020603050405020304" pitchFamily="18" charset="0"/>
                <a:sym typeface="Libre Baskerville"/>
              </a:rPr>
              <a:t>Programming Practice(Mandatory)      40 marks</a:t>
            </a:r>
            <a:endParaRPr sz="2000" b="0" i="0" u="none" strike="noStrike" cap="none" dirty="0">
              <a:solidFill>
                <a:schemeClr val="dk1"/>
              </a:solidFill>
              <a:latin typeface="Times New Roman" panose="02020603050405020304" pitchFamily="18" charset="0"/>
              <a:ea typeface="Libre Baskerville"/>
              <a:cs typeface="Times New Roman" panose="02020603050405020304" pitchFamily="18" charset="0"/>
              <a:sym typeface="Libre Baskerville"/>
            </a:endParaRPr>
          </a:p>
          <a:p>
            <a:pPr lvl="5"/>
            <a:r>
              <a:rPr lang="en-IN" sz="2000" b="0" i="0" u="none" strike="noStrike" cap="none" dirty="0">
                <a:solidFill>
                  <a:schemeClr val="dk1"/>
                </a:solidFill>
                <a:latin typeface="Times New Roman" panose="02020603050405020304" pitchFamily="18" charset="0"/>
                <a:ea typeface="Libre Baskerville"/>
                <a:cs typeface="Times New Roman" panose="02020603050405020304" pitchFamily="18" charset="0"/>
                <a:sym typeface="Libre Baskerville"/>
              </a:rPr>
              <a:t>						</a:t>
            </a:r>
            <a:endParaRPr sz="2000" dirty="0">
              <a:latin typeface="Times New Roman" panose="02020603050405020304" pitchFamily="18" charset="0"/>
              <a:cs typeface="Times New Roman" panose="02020603050405020304" pitchFamily="18" charset="0"/>
            </a:endParaRPr>
          </a:p>
          <a:p>
            <a:pPr lvl="5"/>
            <a:r>
              <a:rPr lang="en-IN" sz="2000" b="0" i="0" u="none" strike="noStrike" cap="none" dirty="0">
                <a:solidFill>
                  <a:schemeClr val="dk1"/>
                </a:solidFill>
                <a:latin typeface="Times New Roman" panose="02020603050405020304" pitchFamily="18" charset="0"/>
                <a:ea typeface="Libre Baskerville"/>
                <a:cs typeface="Times New Roman" panose="02020603050405020304" pitchFamily="18" charset="0"/>
                <a:sym typeface="Libre Baskerville"/>
              </a:rPr>
              <a:t>Best 2 out of 3  Test Code -Based eac</a:t>
            </a:r>
            <a:r>
              <a:rPr lang="en-IN" sz="2000" dirty="0">
                <a:solidFill>
                  <a:schemeClr val="dk1"/>
                </a:solidFill>
                <a:latin typeface="Times New Roman" panose="02020603050405020304" pitchFamily="18" charset="0"/>
                <a:ea typeface="Libre Baskerville"/>
                <a:cs typeface="Times New Roman" panose="02020603050405020304" pitchFamily="18" charset="0"/>
                <a:sym typeface="Libre Baskerville"/>
              </a:rPr>
              <a:t>h of </a:t>
            </a:r>
            <a:r>
              <a:rPr lang="en-IN" sz="2000" b="0" i="0" u="none" strike="noStrike" cap="none" dirty="0">
                <a:solidFill>
                  <a:schemeClr val="dk1"/>
                </a:solidFill>
                <a:latin typeface="Times New Roman" panose="02020603050405020304" pitchFamily="18" charset="0"/>
                <a:ea typeface="Libre Baskerville"/>
                <a:cs typeface="Times New Roman" panose="02020603050405020304" pitchFamily="18" charset="0"/>
                <a:sym typeface="Libre Baskerville"/>
              </a:rPr>
              <a:t>30 marks</a:t>
            </a:r>
            <a:endParaRPr sz="2000" b="0" i="0" u="none" strike="noStrike" cap="none" dirty="0">
              <a:solidFill>
                <a:schemeClr val="dk1"/>
              </a:solidFill>
              <a:latin typeface="Times New Roman" panose="02020603050405020304" pitchFamily="18" charset="0"/>
              <a:ea typeface="Libre Baskerville"/>
              <a:cs typeface="Times New Roman" panose="02020603050405020304" pitchFamily="18" charset="0"/>
              <a:sym typeface="Libre Baskerville"/>
            </a:endParaRPr>
          </a:p>
          <a:p>
            <a:pPr lvl="5"/>
            <a:endParaRPr sz="2000" b="1" i="0" u="sng" strike="noStrike" cap="none" dirty="0">
              <a:solidFill>
                <a:srgbClr val="C00000"/>
              </a:solidFill>
              <a:latin typeface="Times New Roman" panose="02020603050405020304" pitchFamily="18" charset="0"/>
              <a:ea typeface="Libre Baskerville"/>
              <a:cs typeface="Times New Roman" panose="02020603050405020304" pitchFamily="18" charset="0"/>
              <a:sym typeface="Libre Baskerville"/>
            </a:endParaRPr>
          </a:p>
          <a:p>
            <a:pPr lvl="5"/>
            <a:r>
              <a:rPr lang="en-IN" sz="2000" b="1" i="0" u="sng" strike="noStrike" cap="none" dirty="0">
                <a:solidFill>
                  <a:srgbClr val="C00000"/>
                </a:solidFill>
                <a:latin typeface="Times New Roman" panose="02020603050405020304" pitchFamily="18" charset="0"/>
                <a:ea typeface="Libre Baskerville"/>
                <a:cs typeface="Times New Roman" panose="02020603050405020304" pitchFamily="18" charset="0"/>
                <a:sym typeface="Libre Baskerville"/>
              </a:rPr>
              <a:t>ETP</a:t>
            </a:r>
            <a:endParaRPr sz="2000" b="1" i="0" u="sng" strike="noStrike" cap="none" dirty="0">
              <a:solidFill>
                <a:srgbClr val="C00000"/>
              </a:solidFill>
              <a:latin typeface="Times New Roman" panose="02020603050405020304" pitchFamily="18" charset="0"/>
              <a:ea typeface="Libre Baskerville"/>
              <a:cs typeface="Times New Roman" panose="02020603050405020304" pitchFamily="18" charset="0"/>
              <a:sym typeface="Libre Baskerville"/>
            </a:endParaRPr>
          </a:p>
          <a:p>
            <a:pPr lvl="5"/>
            <a:r>
              <a:rPr lang="en-IN" sz="2000" dirty="0">
                <a:solidFill>
                  <a:schemeClr val="dk1"/>
                </a:solidFill>
                <a:latin typeface="Times New Roman" panose="02020603050405020304" pitchFamily="18" charset="0"/>
                <a:ea typeface="Libre Baskerville"/>
                <a:cs typeface="Times New Roman" panose="02020603050405020304" pitchFamily="18" charset="0"/>
                <a:sym typeface="Libre Baskerville"/>
              </a:rPr>
              <a:t>2 Coding Problems(70 marks) + viva(30 marks )</a:t>
            </a:r>
            <a:endParaRPr sz="2000" b="0" i="0" u="none" strike="noStrike" cap="none" dirty="0">
              <a:solidFill>
                <a:schemeClr val="dk1"/>
              </a:solidFill>
              <a:latin typeface="Times New Roman" panose="02020603050405020304" pitchFamily="18" charset="0"/>
              <a:ea typeface="Libre Baskerville"/>
              <a:cs typeface="Times New Roman" panose="02020603050405020304" pitchFamily="18" charset="0"/>
              <a:sym typeface="Libre Baskerville"/>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3"/>
          <p:cNvSpPr txBox="1">
            <a:spLocks noGrp="1"/>
          </p:cNvSpPr>
          <p:nvPr>
            <p:ph type="title"/>
          </p:nvPr>
        </p:nvSpPr>
        <p:spPr>
          <a:xfrm>
            <a:off x="685800" y="459989"/>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rgbClr val="FF0000"/>
              </a:buClr>
              <a:buSzPts val="4000"/>
              <a:buFont typeface="Libre Franklin"/>
              <a:buNone/>
            </a:pPr>
            <a:r>
              <a:rPr lang="en-IN" sz="3200">
                <a:solidFill>
                  <a:srgbClr val="FF0000"/>
                </a:solidFill>
                <a:latin typeface="Times New Roman" panose="02020603050405020304" pitchFamily="18" charset="0"/>
                <a:cs typeface="Times New Roman" panose="02020603050405020304" pitchFamily="18" charset="0"/>
              </a:rPr>
              <a:t>Marks Breakup</a:t>
            </a:r>
            <a:endParaRPr sz="3200">
              <a:latin typeface="Times New Roman" panose="02020603050405020304" pitchFamily="18" charset="0"/>
              <a:cs typeface="Times New Roman" panose="02020603050405020304" pitchFamily="18" charset="0"/>
            </a:endParaRPr>
          </a:p>
        </p:txBody>
      </p:sp>
      <p:sp>
        <p:nvSpPr>
          <p:cNvPr id="120" name="Google Shape;120;p3"/>
          <p:cNvSpPr txBox="1">
            <a:spLocks noGrp="1"/>
          </p:cNvSpPr>
          <p:nvPr>
            <p:ph type="body" idx="1"/>
          </p:nvPr>
        </p:nvSpPr>
        <p:spPr>
          <a:xfrm>
            <a:off x="228600" y="1785551"/>
            <a:ext cx="8229600" cy="478155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210"/>
              <a:buFont typeface="Arial"/>
              <a:buChar char="•"/>
            </a:pPr>
            <a:r>
              <a:rPr lang="en-IN" sz="2000" dirty="0">
                <a:latin typeface="Times New Roman" panose="02020603050405020304" pitchFamily="18" charset="0"/>
                <a:cs typeface="Times New Roman" panose="02020603050405020304" pitchFamily="18" charset="0"/>
              </a:rPr>
              <a:t>Marks Breakup:</a:t>
            </a:r>
            <a:endParaRPr sz="2000" dirty="0">
              <a:latin typeface="Times New Roman" panose="02020603050405020304" pitchFamily="18" charset="0"/>
              <a:cs typeface="Times New Roman" panose="02020603050405020304" pitchFamily="18" charset="0"/>
            </a:endParaRPr>
          </a:p>
          <a:p>
            <a:pPr marL="274320" lvl="0" indent="-133985" algn="l" rtl="0">
              <a:spcBef>
                <a:spcPts val="580"/>
              </a:spcBef>
              <a:spcAft>
                <a:spcPts val="0"/>
              </a:spcAft>
              <a:buSzPts val="2210"/>
              <a:buFont typeface="Arial"/>
              <a:buNone/>
            </a:pPr>
            <a:endParaRPr sz="2000" dirty="0">
              <a:latin typeface="Times New Roman" panose="02020603050405020304" pitchFamily="18" charset="0"/>
              <a:cs typeface="Times New Roman" panose="02020603050405020304" pitchFamily="18" charset="0"/>
            </a:endParaRPr>
          </a:p>
          <a:p>
            <a:pPr marL="274320" lvl="0" indent="-133985" algn="l" rtl="0">
              <a:spcBef>
                <a:spcPts val="580"/>
              </a:spcBef>
              <a:spcAft>
                <a:spcPts val="0"/>
              </a:spcAft>
              <a:buSzPts val="2210"/>
              <a:buFont typeface="Arial"/>
              <a:buNone/>
            </a:pPr>
            <a:endParaRPr sz="2000" dirty="0">
              <a:latin typeface="Times New Roman" panose="02020603050405020304" pitchFamily="18" charset="0"/>
              <a:cs typeface="Times New Roman" panose="02020603050405020304" pitchFamily="18" charset="0"/>
            </a:endParaRPr>
          </a:p>
          <a:p>
            <a:pPr marL="274320" lvl="0" indent="-133985" algn="l" rtl="0">
              <a:spcBef>
                <a:spcPts val="580"/>
              </a:spcBef>
              <a:spcAft>
                <a:spcPts val="0"/>
              </a:spcAft>
              <a:buSzPts val="2210"/>
              <a:buFont typeface="Arial"/>
              <a:buNone/>
            </a:pPr>
            <a:endParaRPr sz="2000" dirty="0">
              <a:latin typeface="Times New Roman" panose="02020603050405020304" pitchFamily="18" charset="0"/>
              <a:cs typeface="Times New Roman" panose="02020603050405020304" pitchFamily="18" charset="0"/>
            </a:endParaRPr>
          </a:p>
          <a:p>
            <a:pPr marL="274320" lvl="0" indent="-133985" algn="l" rtl="0">
              <a:spcBef>
                <a:spcPts val="580"/>
              </a:spcBef>
              <a:spcAft>
                <a:spcPts val="0"/>
              </a:spcAft>
              <a:buSzPts val="2210"/>
              <a:buFont typeface="Arial"/>
              <a:buNone/>
            </a:pPr>
            <a:endParaRPr sz="2000" dirty="0">
              <a:latin typeface="Times New Roman" panose="02020603050405020304" pitchFamily="18" charset="0"/>
              <a:cs typeface="Times New Roman" panose="02020603050405020304" pitchFamily="18" charset="0"/>
            </a:endParaRPr>
          </a:p>
          <a:p>
            <a:pPr marL="274320" lvl="0" indent="-133985" algn="l" rtl="0">
              <a:spcBef>
                <a:spcPts val="580"/>
              </a:spcBef>
              <a:spcAft>
                <a:spcPts val="0"/>
              </a:spcAft>
              <a:buSzPts val="2210"/>
              <a:buFont typeface="Arial"/>
              <a:buNone/>
            </a:pPr>
            <a:endParaRPr dirty="0">
              <a:latin typeface="Times New Roman" panose="02020603050405020304" pitchFamily="18" charset="0"/>
              <a:cs typeface="Times New Roman" panose="02020603050405020304" pitchFamily="18" charset="0"/>
            </a:endParaRPr>
          </a:p>
          <a:p>
            <a:pPr marL="0" lvl="0" indent="0" algn="l" rtl="0">
              <a:spcBef>
                <a:spcPts val="580"/>
              </a:spcBef>
              <a:spcAft>
                <a:spcPts val="0"/>
              </a:spcAft>
              <a:buSzPts val="1530"/>
              <a:buFont typeface="Arial"/>
              <a:buNone/>
            </a:pPr>
            <a:endParaRPr sz="1800" dirty="0">
              <a:latin typeface="Times New Roman" panose="02020603050405020304" pitchFamily="18" charset="0"/>
              <a:cs typeface="Times New Roman" panose="02020603050405020304" pitchFamily="18" charset="0"/>
            </a:endParaRPr>
          </a:p>
          <a:p>
            <a:pPr marL="0" lvl="0" indent="0" algn="l" rtl="0">
              <a:spcBef>
                <a:spcPts val="580"/>
              </a:spcBef>
              <a:spcAft>
                <a:spcPts val="0"/>
              </a:spcAft>
              <a:buSzPts val="1530"/>
              <a:buFont typeface="Arial"/>
              <a:buNone/>
            </a:pPr>
            <a:endParaRPr sz="1800" dirty="0">
              <a:latin typeface="Times New Roman" panose="02020603050405020304" pitchFamily="18" charset="0"/>
              <a:cs typeface="Times New Roman" panose="02020603050405020304" pitchFamily="18" charset="0"/>
            </a:endParaRPr>
          </a:p>
          <a:p>
            <a:pPr marL="0" lvl="0" indent="0" algn="l" rtl="0">
              <a:spcBef>
                <a:spcPts val="580"/>
              </a:spcBef>
              <a:spcAft>
                <a:spcPts val="0"/>
              </a:spcAft>
              <a:buSzPts val="1530"/>
              <a:buFont typeface="Arial"/>
              <a:buNone/>
            </a:pPr>
            <a:r>
              <a:rPr lang="en-US" sz="2000" dirty="0">
                <a:latin typeface="Times New Roman" panose="02020603050405020304" pitchFamily="18" charset="0"/>
                <a:cs typeface="Times New Roman" panose="02020603050405020304" pitchFamily="18" charset="0"/>
              </a:rPr>
              <a:t>Note : </a:t>
            </a:r>
          </a:p>
          <a:p>
            <a:pPr marL="0" lvl="0" indent="0" algn="l" rtl="0">
              <a:spcBef>
                <a:spcPts val="580"/>
              </a:spcBef>
              <a:spcAft>
                <a:spcPts val="0"/>
              </a:spcAft>
              <a:buSzPts val="1530"/>
              <a:buFont typeface="Arial"/>
              <a:buNone/>
            </a:pPr>
            <a:r>
              <a:rPr lang="en-US" sz="2000" dirty="0">
                <a:latin typeface="Times New Roman" panose="02020603050405020304" pitchFamily="18" charset="0"/>
                <a:cs typeface="Times New Roman" panose="02020603050405020304" pitchFamily="18" charset="0"/>
              </a:rPr>
              <a:t>20 Marks for programming practice, 15 marks for test code based.</a:t>
            </a:r>
            <a:endParaRPr sz="2000" dirty="0">
              <a:latin typeface="Times New Roman" panose="02020603050405020304" pitchFamily="18" charset="0"/>
              <a:cs typeface="Times New Roman" panose="02020603050405020304" pitchFamily="18" charset="0"/>
            </a:endParaRPr>
          </a:p>
        </p:txBody>
      </p:sp>
      <p:graphicFrame>
        <p:nvGraphicFramePr>
          <p:cNvPr id="121" name="Google Shape;121;p3"/>
          <p:cNvGraphicFramePr/>
          <p:nvPr>
            <p:extLst>
              <p:ext uri="{D42A27DB-BD31-4B8C-83A1-F6EECF244321}">
                <p14:modId xmlns:p14="http://schemas.microsoft.com/office/powerpoint/2010/main" val="2391990665"/>
              </p:ext>
            </p:extLst>
          </p:nvPr>
        </p:nvGraphicFramePr>
        <p:xfrm>
          <a:off x="1966912" y="2534851"/>
          <a:ext cx="5472113" cy="2285800"/>
        </p:xfrm>
        <a:graphic>
          <a:graphicData uri="http://schemas.openxmlformats.org/drawingml/2006/table">
            <a:tbl>
              <a:tblPr firstRow="1" bandRow="1">
                <a:noFill/>
                <a:tableStyleId>{C968CECF-D994-4761-80F2-84F15F6AF3F2}</a:tableStyleId>
              </a:tblPr>
              <a:tblGrid>
                <a:gridCol w="3225186">
                  <a:extLst>
                    <a:ext uri="{9D8B030D-6E8A-4147-A177-3AD203B41FA5}">
                      <a16:colId xmlns:a16="http://schemas.microsoft.com/office/drawing/2014/main" val="20000"/>
                    </a:ext>
                  </a:extLst>
                </a:gridCol>
                <a:gridCol w="2246927">
                  <a:extLst>
                    <a:ext uri="{9D8B030D-6E8A-4147-A177-3AD203B41FA5}">
                      <a16:colId xmlns:a16="http://schemas.microsoft.com/office/drawing/2014/main" val="20001"/>
                    </a:ext>
                  </a:extLst>
                </a:gridCol>
              </a:tblGrid>
              <a:tr h="370675">
                <a:tc>
                  <a:txBody>
                    <a:bodyPr/>
                    <a:lstStyle/>
                    <a:p>
                      <a:pPr marL="0" marR="0" lvl="0" indent="0" algn="l" rtl="0">
                        <a:spcBef>
                          <a:spcPts val="0"/>
                        </a:spcBef>
                        <a:spcAft>
                          <a:spcPts val="0"/>
                        </a:spcAft>
                        <a:buNone/>
                      </a:pPr>
                      <a:r>
                        <a:rPr lang="en-IN" sz="2000" u="none" strike="noStrike" cap="none">
                          <a:latin typeface="Times New Roman" panose="02020603050405020304" pitchFamily="18" charset="0"/>
                          <a:cs typeface="Times New Roman" panose="02020603050405020304" pitchFamily="18" charset="0"/>
                        </a:rPr>
                        <a:t>Activity</a:t>
                      </a:r>
                      <a:endParaRPr sz="2000">
                        <a:latin typeface="Times New Roman" panose="02020603050405020304" pitchFamily="18" charset="0"/>
                        <a:cs typeface="Times New Roman" panose="02020603050405020304" pitchFamily="18" charset="0"/>
                      </a:endParaRPr>
                    </a:p>
                  </a:txBody>
                  <a:tcPr marL="91450" marR="91450" marT="45700" marB="45700"/>
                </a:tc>
                <a:tc>
                  <a:txBody>
                    <a:bodyPr/>
                    <a:lstStyle/>
                    <a:p>
                      <a:pPr marL="0" marR="0" lvl="0" indent="0" algn="l" rtl="0">
                        <a:spcBef>
                          <a:spcPts val="0"/>
                        </a:spcBef>
                        <a:spcAft>
                          <a:spcPts val="0"/>
                        </a:spcAft>
                        <a:buNone/>
                      </a:pPr>
                      <a:r>
                        <a:rPr lang="en-IN" sz="2000">
                          <a:latin typeface="Times New Roman" panose="02020603050405020304" pitchFamily="18" charset="0"/>
                          <a:cs typeface="Times New Roman" panose="02020603050405020304" pitchFamily="18" charset="0"/>
                        </a:rPr>
                        <a:t>Marks</a:t>
                      </a:r>
                      <a:endParaRPr sz="2000">
                        <a:latin typeface="Times New Roman" panose="02020603050405020304" pitchFamily="18" charset="0"/>
                        <a:cs typeface="Times New Roman" panose="02020603050405020304" pitchFamily="18" charset="0"/>
                      </a:endParaRPr>
                    </a:p>
                  </a:txBody>
                  <a:tcPr marL="91450" marR="91450" marT="45700" marB="45700"/>
                </a:tc>
                <a:extLst>
                  <a:ext uri="{0D108BD9-81ED-4DB2-BD59-A6C34878D82A}">
                    <a16:rowId xmlns:a16="http://schemas.microsoft.com/office/drawing/2014/main" val="10000"/>
                  </a:ext>
                </a:extLst>
              </a:tr>
              <a:tr h="370675">
                <a:tc>
                  <a:txBody>
                    <a:bodyPr/>
                    <a:lstStyle/>
                    <a:p>
                      <a:pPr marL="0" marR="0" lvl="0" indent="0" algn="l" rtl="0">
                        <a:spcBef>
                          <a:spcPts val="0"/>
                        </a:spcBef>
                        <a:spcAft>
                          <a:spcPts val="0"/>
                        </a:spcAft>
                        <a:buNone/>
                      </a:pPr>
                      <a:r>
                        <a:rPr lang="en-IN" sz="2000">
                          <a:latin typeface="Times New Roman" panose="02020603050405020304" pitchFamily="18" charset="0"/>
                          <a:cs typeface="Times New Roman" panose="02020603050405020304" pitchFamily="18" charset="0"/>
                        </a:rPr>
                        <a:t>Attendance</a:t>
                      </a:r>
                      <a:endParaRPr sz="2000">
                        <a:latin typeface="Times New Roman" panose="02020603050405020304" pitchFamily="18" charset="0"/>
                        <a:cs typeface="Times New Roman" panose="02020603050405020304" pitchFamily="18" charset="0"/>
                      </a:endParaRPr>
                    </a:p>
                  </a:txBody>
                  <a:tcPr marL="91450" marR="91450" marT="45700" marB="45700"/>
                </a:tc>
                <a:tc>
                  <a:txBody>
                    <a:bodyPr/>
                    <a:lstStyle/>
                    <a:p>
                      <a:pPr marL="0" marR="0" lvl="0" indent="0" algn="l" rtl="0">
                        <a:spcBef>
                          <a:spcPts val="0"/>
                        </a:spcBef>
                        <a:spcAft>
                          <a:spcPts val="0"/>
                        </a:spcAft>
                        <a:buNone/>
                      </a:pPr>
                      <a:r>
                        <a:rPr lang="en-IN" sz="2000">
                          <a:latin typeface="Times New Roman" panose="02020603050405020304" pitchFamily="18" charset="0"/>
                          <a:cs typeface="Times New Roman" panose="02020603050405020304" pitchFamily="18" charset="0"/>
                        </a:rPr>
                        <a:t>5</a:t>
                      </a:r>
                      <a:endParaRPr sz="2000">
                        <a:latin typeface="Times New Roman" panose="02020603050405020304" pitchFamily="18" charset="0"/>
                        <a:cs typeface="Times New Roman" panose="02020603050405020304" pitchFamily="18" charset="0"/>
                      </a:endParaRPr>
                    </a:p>
                  </a:txBody>
                  <a:tcPr marL="91450" marR="91450" marT="45700" marB="45700"/>
                </a:tc>
                <a:extLst>
                  <a:ext uri="{0D108BD9-81ED-4DB2-BD59-A6C34878D82A}">
                    <a16:rowId xmlns:a16="http://schemas.microsoft.com/office/drawing/2014/main" val="10001"/>
                  </a:ext>
                </a:extLst>
              </a:tr>
              <a:tr h="370675">
                <a:tc>
                  <a:txBody>
                    <a:bodyPr/>
                    <a:lstStyle/>
                    <a:p>
                      <a:pPr marL="0" marR="0" lvl="0" indent="0" algn="l" rtl="0">
                        <a:spcBef>
                          <a:spcPts val="0"/>
                        </a:spcBef>
                        <a:spcAft>
                          <a:spcPts val="0"/>
                        </a:spcAft>
                        <a:buNone/>
                      </a:pPr>
                      <a:r>
                        <a:rPr lang="en-IN" sz="2000">
                          <a:latin typeface="Times New Roman" panose="02020603050405020304" pitchFamily="18" charset="0"/>
                          <a:cs typeface="Times New Roman" panose="02020603050405020304" pitchFamily="18" charset="0"/>
                        </a:rPr>
                        <a:t>Continuous Assessment (CA)*</a:t>
                      </a:r>
                      <a:endParaRPr sz="2000">
                        <a:latin typeface="Times New Roman" panose="02020603050405020304" pitchFamily="18" charset="0"/>
                        <a:cs typeface="Times New Roman" panose="02020603050405020304" pitchFamily="18" charset="0"/>
                      </a:endParaRPr>
                    </a:p>
                  </a:txBody>
                  <a:tcPr marL="91450" marR="91450" marT="45700" marB="45700"/>
                </a:tc>
                <a:tc>
                  <a:txBody>
                    <a:bodyPr/>
                    <a:lstStyle/>
                    <a:p>
                      <a:pPr marL="0" marR="0" lvl="0" indent="0" algn="l" rtl="0">
                        <a:spcBef>
                          <a:spcPts val="0"/>
                        </a:spcBef>
                        <a:spcAft>
                          <a:spcPts val="0"/>
                        </a:spcAft>
                        <a:buNone/>
                      </a:pPr>
                      <a:r>
                        <a:rPr lang="en-IN" sz="2000" dirty="0">
                          <a:latin typeface="Times New Roman" panose="02020603050405020304" pitchFamily="18" charset="0"/>
                          <a:cs typeface="Times New Roman" panose="02020603050405020304" pitchFamily="18" charset="0"/>
                        </a:rPr>
                        <a:t>50(20+15+15)</a:t>
                      </a:r>
                      <a:endParaRPr sz="2000" dirty="0">
                        <a:latin typeface="Times New Roman" panose="02020603050405020304" pitchFamily="18" charset="0"/>
                        <a:cs typeface="Times New Roman" panose="02020603050405020304" pitchFamily="18" charset="0"/>
                      </a:endParaRPr>
                    </a:p>
                  </a:txBody>
                  <a:tcPr marL="91450" marR="91450" marT="45700" marB="45700"/>
                </a:tc>
                <a:extLst>
                  <a:ext uri="{0D108BD9-81ED-4DB2-BD59-A6C34878D82A}">
                    <a16:rowId xmlns:a16="http://schemas.microsoft.com/office/drawing/2014/main" val="10002"/>
                  </a:ext>
                </a:extLst>
              </a:tr>
              <a:tr h="370675">
                <a:tc>
                  <a:txBody>
                    <a:bodyPr/>
                    <a:lstStyle/>
                    <a:p>
                      <a:pPr marL="0" marR="0" lvl="0" indent="0" algn="l" rtl="0">
                        <a:spcBef>
                          <a:spcPts val="0"/>
                        </a:spcBef>
                        <a:spcAft>
                          <a:spcPts val="0"/>
                        </a:spcAft>
                        <a:buNone/>
                      </a:pPr>
                      <a:r>
                        <a:rPr lang="en-IN" sz="2000">
                          <a:latin typeface="Times New Roman" panose="02020603050405020304" pitchFamily="18" charset="0"/>
                          <a:cs typeface="Times New Roman" panose="02020603050405020304" pitchFamily="18" charset="0"/>
                        </a:rPr>
                        <a:t>End-Term Practical (ETP)</a:t>
                      </a:r>
                      <a:endParaRPr sz="2000">
                        <a:latin typeface="Times New Roman" panose="02020603050405020304" pitchFamily="18" charset="0"/>
                        <a:cs typeface="Times New Roman" panose="02020603050405020304" pitchFamily="18" charset="0"/>
                      </a:endParaRPr>
                    </a:p>
                  </a:txBody>
                  <a:tcPr marL="91450" marR="91450" marT="45700" marB="45700"/>
                </a:tc>
                <a:tc>
                  <a:txBody>
                    <a:bodyPr/>
                    <a:lstStyle/>
                    <a:p>
                      <a:pPr marL="0" marR="0" lvl="0" indent="0" algn="l" rtl="0">
                        <a:spcBef>
                          <a:spcPts val="0"/>
                        </a:spcBef>
                        <a:spcAft>
                          <a:spcPts val="0"/>
                        </a:spcAft>
                        <a:buNone/>
                      </a:pPr>
                      <a:r>
                        <a:rPr lang="en-IN" sz="2000" dirty="0">
                          <a:latin typeface="Times New Roman" panose="02020603050405020304" pitchFamily="18" charset="0"/>
                          <a:cs typeface="Times New Roman" panose="02020603050405020304" pitchFamily="18" charset="0"/>
                        </a:rPr>
                        <a:t>45</a:t>
                      </a:r>
                      <a:endParaRPr sz="2000" dirty="0">
                        <a:latin typeface="Times New Roman" panose="02020603050405020304" pitchFamily="18" charset="0"/>
                        <a:cs typeface="Times New Roman" panose="02020603050405020304" pitchFamily="18" charset="0"/>
                      </a:endParaRPr>
                    </a:p>
                  </a:txBody>
                  <a:tcPr marL="91450" marR="91450" marT="45700" marB="45700"/>
                </a:tc>
                <a:extLst>
                  <a:ext uri="{0D108BD9-81ED-4DB2-BD59-A6C34878D82A}">
                    <a16:rowId xmlns:a16="http://schemas.microsoft.com/office/drawing/2014/main" val="10003"/>
                  </a:ext>
                </a:extLst>
              </a:tr>
              <a:tr h="370675">
                <a:tc>
                  <a:txBody>
                    <a:bodyPr/>
                    <a:lstStyle/>
                    <a:p>
                      <a:pPr marL="0" marR="0" lvl="0" indent="0" algn="l" rtl="0">
                        <a:spcBef>
                          <a:spcPts val="0"/>
                        </a:spcBef>
                        <a:spcAft>
                          <a:spcPts val="0"/>
                        </a:spcAft>
                        <a:buNone/>
                      </a:pPr>
                      <a:endParaRPr sz="2000" b="1">
                        <a:latin typeface="Times New Roman" panose="02020603050405020304" pitchFamily="18" charset="0"/>
                        <a:cs typeface="Times New Roman" panose="02020603050405020304" pitchFamily="18" charset="0"/>
                      </a:endParaRPr>
                    </a:p>
                  </a:txBody>
                  <a:tcPr marL="91450" marR="91450" marT="45700" marB="45700"/>
                </a:tc>
                <a:tc>
                  <a:txBody>
                    <a:bodyPr/>
                    <a:lstStyle/>
                    <a:p>
                      <a:pPr marL="0" marR="0" lvl="0" indent="0" algn="l" rtl="0">
                        <a:spcBef>
                          <a:spcPts val="0"/>
                        </a:spcBef>
                        <a:spcAft>
                          <a:spcPts val="0"/>
                        </a:spcAft>
                        <a:buNone/>
                      </a:pPr>
                      <a:endParaRPr sz="2000" b="1" dirty="0">
                        <a:latin typeface="Times New Roman" panose="02020603050405020304" pitchFamily="18" charset="0"/>
                        <a:cs typeface="Times New Roman" panose="02020603050405020304" pitchFamily="18" charset="0"/>
                      </a:endParaRPr>
                    </a:p>
                  </a:txBody>
                  <a:tcPr marL="91450" marR="91450" marT="45700" marB="45700"/>
                </a:tc>
                <a:extLst>
                  <a:ext uri="{0D108BD9-81ED-4DB2-BD59-A6C34878D82A}">
                    <a16:rowId xmlns:a16="http://schemas.microsoft.com/office/drawing/2014/main" val="10004"/>
                  </a:ext>
                </a:extLst>
              </a:tr>
            </a:tbl>
          </a:graphicData>
        </a:graphic>
      </p:graphicFrame>
      <p:cxnSp>
        <p:nvCxnSpPr>
          <p:cNvPr id="122" name="Google Shape;122;p3"/>
          <p:cNvCxnSpPr/>
          <p:nvPr/>
        </p:nvCxnSpPr>
        <p:spPr>
          <a:xfrm>
            <a:off x="455613" y="5198676"/>
            <a:ext cx="6983412" cy="0"/>
          </a:xfrm>
          <a:prstGeom prst="straightConnector1">
            <a:avLst/>
          </a:prstGeom>
          <a:noFill/>
          <a:ln w="9525" cap="flat" cmpd="sng">
            <a:solidFill>
              <a:schemeClr val="dk1"/>
            </a:solidFill>
            <a:prstDash val="solid"/>
            <a:round/>
            <a:headEnd type="none" w="sm" len="sm"/>
            <a:tailEnd type="none" w="sm" len="sm"/>
          </a:ln>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9FA23-CCF0-4347-A02F-43C762E0B083}"/>
              </a:ext>
            </a:extLst>
          </p:cNvPr>
          <p:cNvSpPr>
            <a:spLocks noGrp="1"/>
          </p:cNvSpPr>
          <p:nvPr>
            <p:ph type="title"/>
          </p:nvPr>
        </p:nvSpPr>
        <p:spPr/>
        <p:txBody>
          <a:bodyPr>
            <a:normAutofit/>
          </a:bodyPr>
          <a:lstStyle/>
          <a:p>
            <a:r>
              <a:rPr lang="en-US" sz="3200" dirty="0">
                <a:solidFill>
                  <a:srgbClr val="FF0000"/>
                </a:solidFill>
                <a:latin typeface="Times New Roman" panose="02020603050405020304" pitchFamily="18" charset="0"/>
                <a:cs typeface="Times New Roman" panose="02020603050405020304" pitchFamily="18" charset="0"/>
              </a:rPr>
              <a:t>Important information</a:t>
            </a:r>
          </a:p>
        </p:txBody>
      </p:sp>
      <p:sp>
        <p:nvSpPr>
          <p:cNvPr id="3" name="Text Placeholder 2">
            <a:extLst>
              <a:ext uri="{FF2B5EF4-FFF2-40B4-BE49-F238E27FC236}">
                <a16:creationId xmlns:a16="http://schemas.microsoft.com/office/drawing/2014/main" id="{665CABD1-3602-4EB9-8766-86981D3D58F0}"/>
              </a:ext>
            </a:extLst>
          </p:cNvPr>
          <p:cNvSpPr>
            <a:spLocks noGrp="1"/>
          </p:cNvSpPr>
          <p:nvPr>
            <p:ph type="body"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Programming practice(Python Programming course) Student will complete it unit wise on </a:t>
            </a:r>
            <a:r>
              <a:rPr lang="en-US" sz="2000" dirty="0" err="1">
                <a:latin typeface="Times New Roman" panose="02020603050405020304" pitchFamily="18" charset="0"/>
                <a:cs typeface="Times New Roman" panose="02020603050405020304" pitchFamily="18" charset="0"/>
              </a:rPr>
              <a:t>CodeTantra</a:t>
            </a:r>
            <a:r>
              <a:rPr lang="en-US" sz="2000" dirty="0">
                <a:latin typeface="Times New Roman" panose="02020603050405020304" pitchFamily="18" charset="0"/>
                <a:cs typeface="Times New Roman" panose="02020603050405020304" pitchFamily="18" charset="0"/>
              </a:rPr>
              <a:t> platform.</a:t>
            </a:r>
          </a:p>
          <a:p>
            <a:pPr marL="131445" indent="0" algn="just">
              <a:buNone/>
            </a:pP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All code based test will be conducted on </a:t>
            </a:r>
            <a:r>
              <a:rPr lang="en-US" sz="2000" dirty="0" err="1">
                <a:latin typeface="Times New Roman" panose="02020603050405020304" pitchFamily="18" charset="0"/>
                <a:cs typeface="Times New Roman" panose="02020603050405020304" pitchFamily="18" charset="0"/>
              </a:rPr>
              <a:t>CodeTantra</a:t>
            </a:r>
            <a:r>
              <a:rPr lang="en-US" sz="2000" dirty="0">
                <a:latin typeface="Times New Roman" panose="02020603050405020304" pitchFamily="18" charset="0"/>
                <a:cs typeface="Times New Roman" panose="02020603050405020304" pitchFamily="18" charset="0"/>
              </a:rPr>
              <a:t> platform.</a:t>
            </a:r>
          </a:p>
          <a:p>
            <a:pPr marL="131445" indent="0" algn="just">
              <a:buNone/>
            </a:pP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ETP will be conducted on </a:t>
            </a:r>
            <a:r>
              <a:rPr lang="en-US" sz="2000" dirty="0" err="1">
                <a:latin typeface="Times New Roman" panose="02020603050405020304" pitchFamily="18" charset="0"/>
                <a:cs typeface="Times New Roman" panose="02020603050405020304" pitchFamily="18" charset="0"/>
              </a:rPr>
              <a:t>CodeTantra</a:t>
            </a:r>
            <a:r>
              <a:rPr lang="en-US" sz="2000" dirty="0">
                <a:latin typeface="Times New Roman" panose="02020603050405020304" pitchFamily="18" charset="0"/>
                <a:cs typeface="Times New Roman" panose="02020603050405020304" pitchFamily="18" charset="0"/>
              </a:rPr>
              <a:t> platform.</a:t>
            </a:r>
          </a:p>
        </p:txBody>
      </p:sp>
    </p:spTree>
    <p:extLst>
      <p:ext uri="{BB962C8B-B14F-4D97-AF65-F5344CB8AC3E}">
        <p14:creationId xmlns:p14="http://schemas.microsoft.com/office/powerpoint/2010/main" val="41722831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3FE65-5C7C-4E40-9140-B752CEB1F956}"/>
              </a:ext>
            </a:extLst>
          </p:cNvPr>
          <p:cNvSpPr>
            <a:spLocks noGrp="1"/>
          </p:cNvSpPr>
          <p:nvPr>
            <p:ph type="title"/>
          </p:nvPr>
        </p:nvSpPr>
        <p:spPr/>
        <p:txBody>
          <a:bodyPr>
            <a:normAutofit/>
          </a:bodyPr>
          <a:lstStyle/>
          <a:p>
            <a:r>
              <a:rPr lang="en-US" sz="3200" dirty="0">
                <a:solidFill>
                  <a:srgbClr val="FF0000"/>
                </a:solidFill>
                <a:latin typeface="Times New Roman" panose="02020603050405020304" pitchFamily="18" charset="0"/>
                <a:cs typeface="Times New Roman" panose="02020603050405020304" pitchFamily="18" charset="0"/>
              </a:rPr>
              <a:t>Programming practice</a:t>
            </a:r>
          </a:p>
        </p:txBody>
      </p:sp>
      <p:sp>
        <p:nvSpPr>
          <p:cNvPr id="3" name="Text Placeholder 2">
            <a:extLst>
              <a:ext uri="{FF2B5EF4-FFF2-40B4-BE49-F238E27FC236}">
                <a16:creationId xmlns:a16="http://schemas.microsoft.com/office/drawing/2014/main" id="{60E98448-6E48-468C-AD28-0C1DD1FA9C06}"/>
              </a:ext>
            </a:extLst>
          </p:cNvPr>
          <p:cNvSpPr>
            <a:spLocks noGrp="1"/>
          </p:cNvSpPr>
          <p:nvPr>
            <p:ph type="body"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Each student must solve a mandatory set of 100 static problems(50 MCQ +50 Coding problems) during the class.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For each unit (6 units in total), students must solve 40 randomized problems in form of test totaling 240 problems across all units. These problems are weighted which will be considered during final calculation.</a:t>
            </a:r>
          </a:p>
        </p:txBody>
      </p:sp>
    </p:spTree>
    <p:extLst>
      <p:ext uri="{BB962C8B-B14F-4D97-AF65-F5344CB8AC3E}">
        <p14:creationId xmlns:p14="http://schemas.microsoft.com/office/powerpoint/2010/main" val="5204581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95853-BE5B-4526-AC5A-BB38824757C6}"/>
              </a:ext>
            </a:extLst>
          </p:cNvPr>
          <p:cNvSpPr>
            <a:spLocks noGrp="1"/>
          </p:cNvSpPr>
          <p:nvPr>
            <p:ph type="title"/>
          </p:nvPr>
        </p:nvSpPr>
        <p:spPr/>
        <p:txBody>
          <a:bodyPr>
            <a:normAutofit/>
          </a:bodyPr>
          <a:lstStyle/>
          <a:p>
            <a:r>
              <a:rPr lang="en-US" sz="3200" dirty="0">
                <a:solidFill>
                  <a:srgbClr val="FF0000"/>
                </a:solidFill>
                <a:latin typeface="Times New Roman" panose="02020603050405020304" pitchFamily="18" charset="0"/>
                <a:cs typeface="Times New Roman" panose="02020603050405020304" pitchFamily="18" charset="0"/>
              </a:rPr>
              <a:t>Mandatory condition</a:t>
            </a:r>
          </a:p>
        </p:txBody>
      </p:sp>
      <p:sp>
        <p:nvSpPr>
          <p:cNvPr id="3" name="Text Placeholder 2">
            <a:extLst>
              <a:ext uri="{FF2B5EF4-FFF2-40B4-BE49-F238E27FC236}">
                <a16:creationId xmlns:a16="http://schemas.microsoft.com/office/drawing/2014/main" id="{1FE2D0D0-EBB8-4840-A451-923F6BF4C1BA}"/>
              </a:ext>
            </a:extLst>
          </p:cNvPr>
          <p:cNvSpPr>
            <a:spLocks noGrp="1"/>
          </p:cNvSpPr>
          <p:nvPr>
            <p:ph type="body"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To qualify for programming practice marks, students must solve at least 50% of the programming questions and 50% of the MCQ questions. </a:t>
            </a:r>
          </a:p>
          <a:p>
            <a:pPr marL="131445" indent="0" algn="just">
              <a:buNone/>
            </a:pP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Each Code based test will contain 10 MCQ questions each of 1 marks and 2 coding questions each of 10 marks.</a:t>
            </a:r>
          </a:p>
          <a:p>
            <a:pPr marL="131445" indent="0" algn="just">
              <a:buNone/>
            </a:pP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Duration for code based test will be 1 hour.</a:t>
            </a:r>
          </a:p>
          <a:p>
            <a:pPr marL="131445" indent="0" algn="just">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42903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A73E1-C35F-49A5-9556-E035AE6C6244}"/>
              </a:ext>
            </a:extLst>
          </p:cNvPr>
          <p:cNvSpPr>
            <a:spLocks noGrp="1"/>
          </p:cNvSpPr>
          <p:nvPr>
            <p:ph type="title"/>
          </p:nvPr>
        </p:nvSpPr>
        <p:spPr>
          <a:xfrm>
            <a:off x="457200" y="838200"/>
            <a:ext cx="7772400" cy="1143000"/>
          </a:xfrm>
        </p:spPr>
        <p:txBody>
          <a:bodyPr>
            <a:noAutofit/>
          </a:bodyPr>
          <a:lstStyle/>
          <a:p>
            <a:pPr marL="457200" lvl="0" indent="-325755">
              <a:spcBef>
                <a:spcPts val="580"/>
              </a:spcBef>
            </a:pPr>
            <a:br>
              <a:rPr lang="en-US" sz="2400" b="1" dirty="0">
                <a:solidFill>
                  <a:srgbClr val="000000"/>
                </a:solidFill>
                <a:latin typeface="Libre Baskerville"/>
                <a:sym typeface="Libre Baskerville"/>
              </a:rPr>
            </a:br>
            <a:br>
              <a:rPr lang="en-US" sz="2400" b="1" dirty="0">
                <a:solidFill>
                  <a:srgbClr val="000000"/>
                </a:solidFill>
                <a:latin typeface="Libre Baskerville"/>
                <a:sym typeface="Libre Baskerville"/>
              </a:rPr>
            </a:br>
            <a:r>
              <a:rPr lang="en-US" sz="3200" b="1" dirty="0">
                <a:solidFill>
                  <a:srgbClr val="FF0000"/>
                </a:solidFill>
                <a:latin typeface="Times New Roman" panose="02020603050405020304" pitchFamily="18" charset="0"/>
                <a:cs typeface="Times New Roman" panose="02020603050405020304" pitchFamily="18" charset="0"/>
                <a:sym typeface="Libre Baskerville"/>
              </a:rPr>
              <a:t>Calculation of Final Programming Practice Marks (Out of 40):</a:t>
            </a:r>
            <a:br>
              <a:rPr lang="en-US" sz="2400" dirty="0">
                <a:solidFill>
                  <a:srgbClr val="000000"/>
                </a:solidFill>
                <a:latin typeface="Libre Baskerville"/>
                <a:sym typeface="Libre Baskerville"/>
              </a:rPr>
            </a:br>
            <a:endParaRPr lang="en-US" sz="2400" dirty="0"/>
          </a:p>
        </p:txBody>
      </p:sp>
      <p:sp>
        <p:nvSpPr>
          <p:cNvPr id="3" name="Text Placeholder 2">
            <a:extLst>
              <a:ext uri="{FF2B5EF4-FFF2-40B4-BE49-F238E27FC236}">
                <a16:creationId xmlns:a16="http://schemas.microsoft.com/office/drawing/2014/main" id="{B0328C64-C5B5-44B3-B28F-C36D69D43104}"/>
              </a:ext>
            </a:extLst>
          </p:cNvPr>
          <p:cNvSpPr>
            <a:spLocks noGrp="1"/>
          </p:cNvSpPr>
          <p:nvPr>
            <p:ph type="body" idx="1"/>
          </p:nvPr>
        </p:nvSpPr>
        <p:spPr/>
        <p:txBody>
          <a:bodyPr>
            <a:normAutofit fontScale="92500" lnSpcReduction="10000"/>
          </a:bodyPr>
          <a:lstStyle/>
          <a:p>
            <a:pPr algn="just"/>
            <a:r>
              <a:rPr lang="en-US" sz="2200" b="1" dirty="0">
                <a:latin typeface="Times New Roman" panose="02020603050405020304" pitchFamily="18" charset="0"/>
                <a:cs typeface="Times New Roman" panose="02020603050405020304" pitchFamily="18" charset="0"/>
              </a:rPr>
              <a:t>Eligibility Calculation:</a:t>
            </a:r>
            <a:endParaRPr lang="en-US" sz="2200" dirty="0">
              <a:latin typeface="Times New Roman" panose="02020603050405020304" pitchFamily="18" charset="0"/>
              <a:cs typeface="Times New Roman" panose="02020603050405020304" pitchFamily="18" charset="0"/>
            </a:endParaRPr>
          </a:p>
          <a:p>
            <a:pPr lvl="1" algn="just"/>
            <a:r>
              <a:rPr lang="en-US" sz="2200" dirty="0">
                <a:latin typeface="Times New Roman" panose="02020603050405020304" pitchFamily="18" charset="0"/>
                <a:cs typeface="Times New Roman" panose="02020603050405020304" pitchFamily="18" charset="0"/>
              </a:rPr>
              <a:t>Determine the percentage of problems solved out of the total required (example: 192 out of 240 problems solved equals 80%).</a:t>
            </a:r>
          </a:p>
          <a:p>
            <a:pPr lvl="1" algn="just"/>
            <a:r>
              <a:rPr lang="en-US" sz="2200" dirty="0">
                <a:latin typeface="Times New Roman" panose="02020603050405020304" pitchFamily="18" charset="0"/>
                <a:cs typeface="Times New Roman" panose="02020603050405020304" pitchFamily="18" charset="0"/>
              </a:rPr>
              <a:t>Calculate the eligible marks based on this percentage from a maximum of 40 marks.</a:t>
            </a:r>
          </a:p>
          <a:p>
            <a:pPr marL="588645" lvl="1" indent="0" algn="just">
              <a:buNone/>
            </a:pPr>
            <a:endParaRPr lang="en-US" sz="2200" dirty="0">
              <a:latin typeface="Times New Roman" panose="02020603050405020304" pitchFamily="18" charset="0"/>
              <a:cs typeface="Times New Roman" panose="02020603050405020304" pitchFamily="18" charset="0"/>
            </a:endParaRPr>
          </a:p>
          <a:p>
            <a:pPr algn="just"/>
            <a:r>
              <a:rPr lang="en-US" sz="2200" b="1" dirty="0">
                <a:latin typeface="Times New Roman" panose="02020603050405020304" pitchFamily="18" charset="0"/>
                <a:cs typeface="Times New Roman" panose="02020603050405020304" pitchFamily="18" charset="0"/>
              </a:rPr>
              <a:t>Proctored Coding Contests (CAs) Calculation:</a:t>
            </a:r>
            <a:endParaRPr lang="en-US" sz="2200" dirty="0">
              <a:latin typeface="Times New Roman" panose="02020603050405020304" pitchFamily="18" charset="0"/>
              <a:cs typeface="Times New Roman" panose="02020603050405020304" pitchFamily="18" charset="0"/>
            </a:endParaRPr>
          </a:p>
          <a:p>
            <a:pPr lvl="1" algn="just"/>
            <a:r>
              <a:rPr lang="en-US" sz="2200" dirty="0">
                <a:latin typeface="Times New Roman" panose="02020603050405020304" pitchFamily="18" charset="0"/>
                <a:cs typeface="Times New Roman" panose="02020603050405020304" pitchFamily="18" charset="0"/>
              </a:rPr>
              <a:t>Calculate the percentage of marks scored in the proctored Coding Contests (example:48 out of 60 marks equals 80%).</a:t>
            </a:r>
          </a:p>
          <a:p>
            <a:pPr marL="588645" lvl="1" indent="0" algn="just">
              <a:buNone/>
            </a:pPr>
            <a:endParaRPr lang="en-US" sz="2200" dirty="0">
              <a:latin typeface="Times New Roman" panose="02020603050405020304" pitchFamily="18" charset="0"/>
              <a:cs typeface="Times New Roman" panose="02020603050405020304" pitchFamily="18" charset="0"/>
            </a:endParaRPr>
          </a:p>
          <a:p>
            <a:pPr algn="just"/>
            <a:r>
              <a:rPr lang="en-US" sz="2200" b="1" dirty="0">
                <a:latin typeface="Times New Roman" panose="02020603050405020304" pitchFamily="18" charset="0"/>
                <a:cs typeface="Times New Roman" panose="02020603050405020304" pitchFamily="18" charset="0"/>
              </a:rPr>
              <a:t>Final Marks Calculation:</a:t>
            </a:r>
            <a:endParaRPr lang="en-US" sz="2200" dirty="0">
              <a:latin typeface="Times New Roman" panose="02020603050405020304" pitchFamily="18" charset="0"/>
              <a:cs typeface="Times New Roman" panose="02020603050405020304" pitchFamily="18" charset="0"/>
            </a:endParaRPr>
          </a:p>
          <a:p>
            <a:pPr lvl="1" algn="just"/>
            <a:r>
              <a:rPr lang="en-US" sz="2200" dirty="0">
                <a:latin typeface="Times New Roman" panose="02020603050405020304" pitchFamily="18" charset="0"/>
                <a:cs typeface="Times New Roman" panose="02020603050405020304" pitchFamily="18" charset="0"/>
              </a:rPr>
              <a:t>Multiply the eligible marks by the percentage scored in the CAs.</a:t>
            </a:r>
          </a:p>
          <a:p>
            <a:pPr lvl="1" algn="just"/>
            <a:r>
              <a:rPr lang="en-US" sz="2200" dirty="0">
                <a:latin typeface="Times New Roman" panose="02020603050405020304" pitchFamily="18" charset="0"/>
                <a:cs typeface="Times New Roman" panose="02020603050405020304" pitchFamily="18" charset="0"/>
              </a:rPr>
              <a:t>Round up the final marks to the nearest whole number.</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07307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C4374-A86F-4254-9DEB-E8C5D2B373CD}"/>
              </a:ext>
            </a:extLst>
          </p:cNvPr>
          <p:cNvSpPr>
            <a:spLocks noGrp="1"/>
          </p:cNvSpPr>
          <p:nvPr>
            <p:ph type="title"/>
          </p:nvPr>
        </p:nvSpPr>
        <p:spPr/>
        <p:txBody>
          <a:bodyPr>
            <a:normAutofit/>
          </a:bodyPr>
          <a:lstStyle/>
          <a:p>
            <a:r>
              <a:rPr lang="en-US" sz="3200" dirty="0">
                <a:solidFill>
                  <a:srgbClr val="FF0000"/>
                </a:solidFill>
                <a:latin typeface="Times New Roman" panose="02020603050405020304" pitchFamily="18" charset="0"/>
                <a:cs typeface="Times New Roman" panose="02020603050405020304" pitchFamily="18" charset="0"/>
              </a:rPr>
              <a:t>Example</a:t>
            </a:r>
          </a:p>
        </p:txBody>
      </p:sp>
      <p:sp>
        <p:nvSpPr>
          <p:cNvPr id="3" name="Text Placeholder 2">
            <a:extLst>
              <a:ext uri="{FF2B5EF4-FFF2-40B4-BE49-F238E27FC236}">
                <a16:creationId xmlns:a16="http://schemas.microsoft.com/office/drawing/2014/main" id="{AB281886-EDB8-48F1-89EE-E9139BB0A0AF}"/>
              </a:ext>
            </a:extLst>
          </p:cNvPr>
          <p:cNvSpPr>
            <a:spLocks noGrp="1"/>
          </p:cNvSpPr>
          <p:nvPr>
            <p:ph type="body" idx="1"/>
          </p:nvPr>
        </p:nvSpPr>
        <p:spPr/>
        <p:txBody>
          <a:bodyPr>
            <a:normAutofit/>
          </a:bodyPr>
          <a:lstStyle/>
          <a:p>
            <a:pPr marL="645795" indent="-51435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If a student solves 192 out of 240 questions : Percentage of questions solved: 192/240×100=80%</a:t>
            </a:r>
          </a:p>
          <a:p>
            <a:pPr marL="645795" indent="-51435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Eligible marks: 80%×40=32 marks</a:t>
            </a:r>
          </a:p>
          <a:p>
            <a:pPr marL="645795" indent="-51435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If the student scores 24 out of 30 in2 best CAs:</a:t>
            </a:r>
          </a:p>
          <a:p>
            <a:pPr marL="645795" indent="-51435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Percentage of marks scored in CAs: 48/60×100=80%</a:t>
            </a:r>
          </a:p>
          <a:p>
            <a:pPr marL="645795" indent="-51435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Final Programming Practice Marks:80%×32=25.6</a:t>
            </a:r>
          </a:p>
          <a:p>
            <a:pPr marL="645795" indent="-51435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Rounded up to 26 marks out of 40 for Programming Practice</a:t>
            </a:r>
          </a:p>
        </p:txBody>
      </p:sp>
    </p:spTree>
    <p:extLst>
      <p:ext uri="{BB962C8B-B14F-4D97-AF65-F5344CB8AC3E}">
        <p14:creationId xmlns:p14="http://schemas.microsoft.com/office/powerpoint/2010/main" val="10310373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1">
            <a:extLst>
              <a:ext uri="{FF2B5EF4-FFF2-40B4-BE49-F238E27FC236}">
                <a16:creationId xmlns:a16="http://schemas.microsoft.com/office/drawing/2014/main" id="{523C6A84-C386-44A5-9B7D-96E82B503538}"/>
              </a:ext>
            </a:extLst>
          </p:cNvPr>
          <p:cNvGraphicFramePr>
            <a:graphicFrameLocks noGrp="1"/>
          </p:cNvGraphicFramePr>
          <p:nvPr>
            <p:extLst>
              <p:ext uri="{D42A27DB-BD31-4B8C-83A1-F6EECF244321}">
                <p14:modId xmlns:p14="http://schemas.microsoft.com/office/powerpoint/2010/main" val="2500711650"/>
              </p:ext>
            </p:extLst>
          </p:nvPr>
        </p:nvGraphicFramePr>
        <p:xfrm>
          <a:off x="753762" y="568411"/>
          <a:ext cx="7858900" cy="5328924"/>
        </p:xfrm>
        <a:graphic>
          <a:graphicData uri="http://schemas.openxmlformats.org/drawingml/2006/table">
            <a:tbl>
              <a:tblPr>
                <a:tableStyleId>{35758FB7-9AC5-4552-8A53-C91805E547FA}</a:tableStyleId>
              </a:tblPr>
              <a:tblGrid>
                <a:gridCol w="1122700">
                  <a:extLst>
                    <a:ext uri="{9D8B030D-6E8A-4147-A177-3AD203B41FA5}">
                      <a16:colId xmlns:a16="http://schemas.microsoft.com/office/drawing/2014/main" val="1041745262"/>
                    </a:ext>
                  </a:extLst>
                </a:gridCol>
                <a:gridCol w="1122700">
                  <a:extLst>
                    <a:ext uri="{9D8B030D-6E8A-4147-A177-3AD203B41FA5}">
                      <a16:colId xmlns:a16="http://schemas.microsoft.com/office/drawing/2014/main" val="1687991037"/>
                    </a:ext>
                  </a:extLst>
                </a:gridCol>
                <a:gridCol w="1122700">
                  <a:extLst>
                    <a:ext uri="{9D8B030D-6E8A-4147-A177-3AD203B41FA5}">
                      <a16:colId xmlns:a16="http://schemas.microsoft.com/office/drawing/2014/main" val="2357172311"/>
                    </a:ext>
                  </a:extLst>
                </a:gridCol>
                <a:gridCol w="1122700">
                  <a:extLst>
                    <a:ext uri="{9D8B030D-6E8A-4147-A177-3AD203B41FA5}">
                      <a16:colId xmlns:a16="http://schemas.microsoft.com/office/drawing/2014/main" val="3344542996"/>
                    </a:ext>
                  </a:extLst>
                </a:gridCol>
                <a:gridCol w="1122700">
                  <a:extLst>
                    <a:ext uri="{9D8B030D-6E8A-4147-A177-3AD203B41FA5}">
                      <a16:colId xmlns:a16="http://schemas.microsoft.com/office/drawing/2014/main" val="1036351400"/>
                    </a:ext>
                  </a:extLst>
                </a:gridCol>
                <a:gridCol w="1122700">
                  <a:extLst>
                    <a:ext uri="{9D8B030D-6E8A-4147-A177-3AD203B41FA5}">
                      <a16:colId xmlns:a16="http://schemas.microsoft.com/office/drawing/2014/main" val="3962673218"/>
                    </a:ext>
                  </a:extLst>
                </a:gridCol>
                <a:gridCol w="1122700">
                  <a:extLst>
                    <a:ext uri="{9D8B030D-6E8A-4147-A177-3AD203B41FA5}">
                      <a16:colId xmlns:a16="http://schemas.microsoft.com/office/drawing/2014/main" val="3794753985"/>
                    </a:ext>
                  </a:extLst>
                </a:gridCol>
              </a:tblGrid>
              <a:tr h="761275">
                <a:tc>
                  <a:txBody>
                    <a:bodyPr/>
                    <a:lstStyle/>
                    <a:p>
                      <a:pPr algn="ctr" fontAlgn="t"/>
                      <a:r>
                        <a:rPr lang="en-US" sz="1400" u="none" strike="noStrike">
                          <a:effectLst/>
                          <a:latin typeface="Times New Roman" panose="02020603050405020304" pitchFamily="18" charset="0"/>
                          <a:cs typeface="Times New Roman" panose="02020603050405020304" pitchFamily="18" charset="0"/>
                        </a:rPr>
                        <a:t>Questions Solved (out of 240)</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8164" marR="8164" marT="8164" marB="0"/>
                </a:tc>
                <a:tc>
                  <a:txBody>
                    <a:bodyPr/>
                    <a:lstStyle/>
                    <a:p>
                      <a:pPr algn="ctr" fontAlgn="t"/>
                      <a:r>
                        <a:rPr lang="en-US" sz="1400" u="none" strike="noStrike">
                          <a:effectLst/>
                          <a:latin typeface="Times New Roman" panose="02020603050405020304" pitchFamily="18" charset="0"/>
                          <a:cs typeface="Times New Roman" panose="02020603050405020304" pitchFamily="18" charset="0"/>
                        </a:rPr>
                        <a:t>Percentage Solved</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8164" marR="8164" marT="8164" marB="0"/>
                </a:tc>
                <a:tc>
                  <a:txBody>
                    <a:bodyPr/>
                    <a:lstStyle/>
                    <a:p>
                      <a:pPr algn="ctr" fontAlgn="t"/>
                      <a:r>
                        <a:rPr lang="en-US" sz="1400" u="none" strike="noStrike" dirty="0">
                          <a:effectLst/>
                          <a:latin typeface="Times New Roman" panose="02020603050405020304" pitchFamily="18" charset="0"/>
                          <a:cs typeface="Times New Roman" panose="02020603050405020304" pitchFamily="18" charset="0"/>
                        </a:rPr>
                        <a:t>Eligible Marks (Out of 40)</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8164" marR="8164" marT="8164" marB="0"/>
                </a:tc>
                <a:tc>
                  <a:txBody>
                    <a:bodyPr/>
                    <a:lstStyle/>
                    <a:p>
                      <a:pPr algn="ctr" fontAlgn="t"/>
                      <a:r>
                        <a:rPr lang="en-US" sz="1400" u="none" strike="noStrike" dirty="0">
                          <a:effectLst/>
                          <a:latin typeface="Times New Roman" panose="02020603050405020304" pitchFamily="18" charset="0"/>
                          <a:cs typeface="Times New Roman" panose="02020603050405020304" pitchFamily="18" charset="0"/>
                        </a:rPr>
                        <a:t>CA Score (Out of 60)</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8164" marR="8164" marT="8164" marB="0"/>
                </a:tc>
                <a:tc>
                  <a:txBody>
                    <a:bodyPr/>
                    <a:lstStyle/>
                    <a:p>
                      <a:pPr algn="ctr" fontAlgn="t"/>
                      <a:r>
                        <a:rPr lang="en-US" sz="1400" u="none" strike="noStrike">
                          <a:effectLst/>
                          <a:latin typeface="Times New Roman" panose="02020603050405020304" pitchFamily="18" charset="0"/>
                          <a:cs typeface="Times New Roman" panose="02020603050405020304" pitchFamily="18" charset="0"/>
                        </a:rPr>
                        <a:t>Percentage in CA</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8164" marR="8164" marT="8164" marB="0"/>
                </a:tc>
                <a:tc>
                  <a:txBody>
                    <a:bodyPr/>
                    <a:lstStyle/>
                    <a:p>
                      <a:pPr algn="ctr" fontAlgn="t"/>
                      <a:r>
                        <a:rPr lang="en-US" sz="1400" u="none" strike="noStrike">
                          <a:effectLst/>
                          <a:latin typeface="Times New Roman" panose="02020603050405020304" pitchFamily="18" charset="0"/>
                          <a:cs typeface="Times New Roman" panose="02020603050405020304" pitchFamily="18" charset="0"/>
                        </a:rPr>
                        <a:t>Final Marks Calculation</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8164" marR="8164" marT="8164" marB="0"/>
                </a:tc>
                <a:tc>
                  <a:txBody>
                    <a:bodyPr/>
                    <a:lstStyle/>
                    <a:p>
                      <a:pPr algn="ctr" fontAlgn="t"/>
                      <a:r>
                        <a:rPr lang="en-US" sz="1400" u="none" strike="noStrike">
                          <a:effectLst/>
                          <a:latin typeface="Times New Roman" panose="02020603050405020304" pitchFamily="18" charset="0"/>
                          <a:cs typeface="Times New Roman" panose="02020603050405020304" pitchFamily="18" charset="0"/>
                        </a:rPr>
                        <a:t>Final Marks (Out of 40)</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8164" marR="8164" marT="8164" marB="0"/>
                </a:tc>
                <a:extLst>
                  <a:ext uri="{0D108BD9-81ED-4DB2-BD59-A6C34878D82A}">
                    <a16:rowId xmlns:a16="http://schemas.microsoft.com/office/drawing/2014/main" val="3459917635"/>
                  </a:ext>
                </a:extLst>
              </a:tr>
              <a:tr h="761275">
                <a:tc>
                  <a:txBody>
                    <a:bodyPr/>
                    <a:lstStyle/>
                    <a:p>
                      <a:pPr algn="ctr" fontAlgn="b"/>
                      <a:r>
                        <a:rPr lang="en-US" sz="1400" u="none" strike="noStrike">
                          <a:effectLst/>
                          <a:latin typeface="Times New Roman" panose="02020603050405020304" pitchFamily="18" charset="0"/>
                          <a:cs typeface="Times New Roman" panose="02020603050405020304" pitchFamily="18" charset="0"/>
                        </a:rPr>
                        <a:t>192</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8164" marR="8164" marT="8164" marB="0" anchor="b"/>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80%</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8164" marR="8164" marT="8164" marB="0" anchor="b"/>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32</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8164" marR="8164" marT="8164" marB="0" anchor="b"/>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48</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164" marR="8164" marT="8164" marB="0" anchor="b"/>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80%</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8164" marR="8164" marT="8164" marB="0" anchor="b"/>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80% of 32 = 25.6, rounded up</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8164" marR="8164" marT="8164" marB="0" anchor="b"/>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26</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8164" marR="8164" marT="8164" marB="0" anchor="b"/>
                </a:tc>
                <a:extLst>
                  <a:ext uri="{0D108BD9-81ED-4DB2-BD59-A6C34878D82A}">
                    <a16:rowId xmlns:a16="http://schemas.microsoft.com/office/drawing/2014/main" val="2911477762"/>
                  </a:ext>
                </a:extLst>
              </a:tr>
              <a:tr h="761275">
                <a:tc>
                  <a:txBody>
                    <a:bodyPr/>
                    <a:lstStyle/>
                    <a:p>
                      <a:pPr algn="ctr" fontAlgn="b"/>
                      <a:r>
                        <a:rPr lang="en-US" sz="1400" u="none" strike="noStrike">
                          <a:effectLst/>
                          <a:latin typeface="Times New Roman" panose="02020603050405020304" pitchFamily="18" charset="0"/>
                          <a:cs typeface="Times New Roman" panose="02020603050405020304" pitchFamily="18" charset="0"/>
                        </a:rPr>
                        <a:t>120</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8164" marR="8164" marT="8164" marB="0" anchor="b"/>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50%</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8164" marR="8164" marT="8164" marB="0" anchor="b"/>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20</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8164" marR="8164" marT="8164" marB="0" anchor="b"/>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30</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164" marR="8164" marT="8164" marB="0" anchor="b"/>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50%</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8164" marR="8164" marT="8164" marB="0" anchor="b"/>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50% of 20 = 10, rounded up</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8164" marR="8164" marT="8164" marB="0" anchor="b"/>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10</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8164" marR="8164" marT="8164" marB="0" anchor="b"/>
                </a:tc>
                <a:extLst>
                  <a:ext uri="{0D108BD9-81ED-4DB2-BD59-A6C34878D82A}">
                    <a16:rowId xmlns:a16="http://schemas.microsoft.com/office/drawing/2014/main" val="3095821666"/>
                  </a:ext>
                </a:extLst>
              </a:tr>
              <a:tr h="380637">
                <a:tc>
                  <a:txBody>
                    <a:bodyPr/>
                    <a:lstStyle/>
                    <a:p>
                      <a:pPr algn="ctr" fontAlgn="b"/>
                      <a:r>
                        <a:rPr lang="en-US" sz="1400" u="none" strike="noStrike">
                          <a:effectLst/>
                          <a:latin typeface="Times New Roman" panose="02020603050405020304" pitchFamily="18" charset="0"/>
                          <a:cs typeface="Times New Roman" panose="02020603050405020304" pitchFamily="18" charset="0"/>
                        </a:rPr>
                        <a:t>96</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8164" marR="8164" marT="8164" marB="0" anchor="b"/>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40%</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8164" marR="8164" marT="8164" marB="0" anchor="b"/>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Not eligible</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8164" marR="8164" marT="8164" marB="0" anchor="b"/>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36</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164" marR="8164" marT="8164" marB="0" anchor="b"/>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60%</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8164" marR="8164" marT="8164" marB="0" anchor="b"/>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Not eligible</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8164" marR="8164" marT="8164" marB="0" anchor="b"/>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0</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8164" marR="8164" marT="8164" marB="0" anchor="b"/>
                </a:tc>
                <a:extLst>
                  <a:ext uri="{0D108BD9-81ED-4DB2-BD59-A6C34878D82A}">
                    <a16:rowId xmlns:a16="http://schemas.microsoft.com/office/drawing/2014/main" val="435338281"/>
                  </a:ext>
                </a:extLst>
              </a:tr>
              <a:tr h="761275">
                <a:tc>
                  <a:txBody>
                    <a:bodyPr/>
                    <a:lstStyle/>
                    <a:p>
                      <a:pPr algn="ctr" fontAlgn="b"/>
                      <a:r>
                        <a:rPr lang="en-US" sz="1400" u="none" strike="noStrike">
                          <a:effectLst/>
                          <a:latin typeface="Times New Roman" panose="02020603050405020304" pitchFamily="18" charset="0"/>
                          <a:cs typeface="Times New Roman" panose="02020603050405020304" pitchFamily="18" charset="0"/>
                        </a:rPr>
                        <a:t>144</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8164" marR="8164" marT="8164" marB="0" anchor="b"/>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60%</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8164" marR="8164" marT="8164" marB="0" anchor="b"/>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24</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8164" marR="8164" marT="8164" marB="0" anchor="b"/>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42</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164" marR="8164" marT="8164" marB="0" anchor="b"/>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70%</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8164" marR="8164" marT="8164" marB="0" anchor="b"/>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70% of 24 = 16.8, rounded up</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8164" marR="8164" marT="8164" marB="0" anchor="b"/>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17</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8164" marR="8164" marT="8164" marB="0" anchor="b"/>
                </a:tc>
                <a:extLst>
                  <a:ext uri="{0D108BD9-81ED-4DB2-BD59-A6C34878D82A}">
                    <a16:rowId xmlns:a16="http://schemas.microsoft.com/office/drawing/2014/main" val="4148303060"/>
                  </a:ext>
                </a:extLst>
              </a:tr>
              <a:tr h="761275">
                <a:tc>
                  <a:txBody>
                    <a:bodyPr/>
                    <a:lstStyle/>
                    <a:p>
                      <a:pPr algn="ctr" fontAlgn="b"/>
                      <a:r>
                        <a:rPr lang="en-US" sz="1400" u="none" strike="noStrike">
                          <a:effectLst/>
                          <a:latin typeface="Times New Roman" panose="02020603050405020304" pitchFamily="18" charset="0"/>
                          <a:cs typeface="Times New Roman" panose="02020603050405020304" pitchFamily="18" charset="0"/>
                        </a:rPr>
                        <a:t>216</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8164" marR="8164" marT="8164" marB="0" anchor="b"/>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90%</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8164" marR="8164" marT="8164" marB="0" anchor="b"/>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36</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164" marR="8164" marT="8164" marB="0" anchor="b"/>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54</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164" marR="8164" marT="8164" marB="0" anchor="b"/>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90%</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8164" marR="8164" marT="8164" marB="0" anchor="b"/>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90% of 36 = 32.4, rounded up</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8164" marR="8164" marT="8164" marB="0" anchor="b"/>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33</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8164" marR="8164" marT="8164" marB="0" anchor="b"/>
                </a:tc>
                <a:extLst>
                  <a:ext uri="{0D108BD9-81ED-4DB2-BD59-A6C34878D82A}">
                    <a16:rowId xmlns:a16="http://schemas.microsoft.com/office/drawing/2014/main" val="3737705090"/>
                  </a:ext>
                </a:extLst>
              </a:tr>
              <a:tr h="380637">
                <a:tc>
                  <a:txBody>
                    <a:bodyPr/>
                    <a:lstStyle/>
                    <a:p>
                      <a:pPr algn="ctr" fontAlgn="b"/>
                      <a:r>
                        <a:rPr lang="en-US" sz="1400" u="none" strike="noStrike">
                          <a:effectLst/>
                          <a:latin typeface="Times New Roman" panose="02020603050405020304" pitchFamily="18" charset="0"/>
                          <a:cs typeface="Times New Roman" panose="02020603050405020304" pitchFamily="18" charset="0"/>
                        </a:rPr>
                        <a:t>60</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8164" marR="8164" marT="8164" marB="0" anchor="b"/>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25%</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8164" marR="8164" marT="8164" marB="0" anchor="b"/>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Not eligible</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8164" marR="8164" marT="8164" marB="0" anchor="b"/>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18</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164" marR="8164" marT="8164" marB="0" anchor="b"/>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30%</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8164" marR="8164" marT="8164" marB="0" anchor="b"/>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Not eligible</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8164" marR="8164" marT="8164" marB="0" anchor="b"/>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0</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8164" marR="8164" marT="8164" marB="0" anchor="b"/>
                </a:tc>
                <a:extLst>
                  <a:ext uri="{0D108BD9-81ED-4DB2-BD59-A6C34878D82A}">
                    <a16:rowId xmlns:a16="http://schemas.microsoft.com/office/drawing/2014/main" val="3891134114"/>
                  </a:ext>
                </a:extLst>
              </a:tr>
              <a:tr h="761275">
                <a:tc>
                  <a:txBody>
                    <a:bodyPr/>
                    <a:lstStyle/>
                    <a:p>
                      <a:pPr algn="ctr" fontAlgn="b"/>
                      <a:r>
                        <a:rPr lang="en-US" sz="1400" u="none" strike="noStrike">
                          <a:effectLst/>
                          <a:latin typeface="Times New Roman" panose="02020603050405020304" pitchFamily="18" charset="0"/>
                          <a:cs typeface="Times New Roman" panose="02020603050405020304" pitchFamily="18" charset="0"/>
                        </a:rPr>
                        <a:t>180</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8164" marR="8164" marT="8164" marB="0" anchor="b"/>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75%</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8164" marR="8164" marT="8164" marB="0" anchor="b"/>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30</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8164" marR="8164" marT="8164" marB="0" anchor="b"/>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42</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164" marR="8164" marT="8164" marB="0" anchor="b"/>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70%</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8164" marR="8164" marT="8164" marB="0" anchor="b"/>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70% of 30 = 21, rounded up</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8164" marR="8164" marT="8164" marB="0" anchor="b"/>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21</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164" marR="8164" marT="8164" marB="0" anchor="b"/>
                </a:tc>
                <a:extLst>
                  <a:ext uri="{0D108BD9-81ED-4DB2-BD59-A6C34878D82A}">
                    <a16:rowId xmlns:a16="http://schemas.microsoft.com/office/drawing/2014/main" val="1517185533"/>
                  </a:ext>
                </a:extLst>
              </a:tr>
            </a:tbl>
          </a:graphicData>
        </a:graphic>
      </p:graphicFrame>
    </p:spTree>
    <p:extLst>
      <p:ext uri="{BB962C8B-B14F-4D97-AF65-F5344CB8AC3E}">
        <p14:creationId xmlns:p14="http://schemas.microsoft.com/office/powerpoint/2010/main" val="2647816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13818-C452-C209-D503-16FAE3602B1C}"/>
              </a:ext>
            </a:extLst>
          </p:cNvPr>
          <p:cNvSpPr>
            <a:spLocks noGrp="1"/>
          </p:cNvSpPr>
          <p:nvPr>
            <p:ph type="title"/>
          </p:nvPr>
        </p:nvSpPr>
        <p:spPr>
          <a:xfrm>
            <a:off x="666139" y="613407"/>
            <a:ext cx="7533017" cy="658297"/>
          </a:xfrm>
        </p:spPr>
        <p:txBody>
          <a:bodyPr anchor="ctr">
            <a:normAutofit/>
          </a:bodyPr>
          <a:lstStyle/>
          <a:p>
            <a:r>
              <a:rPr lang="en-IN" sz="3200" dirty="0">
                <a:solidFill>
                  <a:srgbClr val="FF0000"/>
                </a:solidFill>
                <a:latin typeface="Times New Roman" panose="02020603050405020304" pitchFamily="18" charset="0"/>
                <a:cs typeface="Times New Roman" panose="02020603050405020304" pitchFamily="18" charset="0"/>
              </a:rPr>
              <a:t>Program Outcomes (PO)</a:t>
            </a:r>
          </a:p>
        </p:txBody>
      </p:sp>
      <p:graphicFrame>
        <p:nvGraphicFramePr>
          <p:cNvPr id="4" name="Content Placeholder 3">
            <a:extLst>
              <a:ext uri="{FF2B5EF4-FFF2-40B4-BE49-F238E27FC236}">
                <a16:creationId xmlns:a16="http://schemas.microsoft.com/office/drawing/2014/main" id="{E163763A-E2F9-024E-045F-7642E0D8555C}"/>
              </a:ext>
            </a:extLst>
          </p:cNvPr>
          <p:cNvGraphicFramePr>
            <a:graphicFrameLocks noGrp="1"/>
          </p:cNvGraphicFramePr>
          <p:nvPr>
            <p:ph idx="1"/>
            <p:extLst>
              <p:ext uri="{D42A27DB-BD31-4B8C-83A1-F6EECF244321}">
                <p14:modId xmlns:p14="http://schemas.microsoft.com/office/powerpoint/2010/main" val="2103790019"/>
              </p:ext>
            </p:extLst>
          </p:nvPr>
        </p:nvGraphicFramePr>
        <p:xfrm>
          <a:off x="666139" y="1396313"/>
          <a:ext cx="7829680" cy="4892052"/>
        </p:xfrm>
        <a:graphic>
          <a:graphicData uri="http://schemas.openxmlformats.org/drawingml/2006/table">
            <a:tbl>
              <a:tblPr>
                <a:tableStyleId>{073A0DAA-6AF3-43AB-8588-CEC1D06C72B9}</a:tableStyleId>
              </a:tblPr>
              <a:tblGrid>
                <a:gridCol w="577273">
                  <a:extLst>
                    <a:ext uri="{9D8B030D-6E8A-4147-A177-3AD203B41FA5}">
                      <a16:colId xmlns:a16="http://schemas.microsoft.com/office/drawing/2014/main" val="3721943840"/>
                    </a:ext>
                  </a:extLst>
                </a:gridCol>
                <a:gridCol w="1816286">
                  <a:extLst>
                    <a:ext uri="{9D8B030D-6E8A-4147-A177-3AD203B41FA5}">
                      <a16:colId xmlns:a16="http://schemas.microsoft.com/office/drawing/2014/main" val="2622934404"/>
                    </a:ext>
                  </a:extLst>
                </a:gridCol>
                <a:gridCol w="5436121">
                  <a:extLst>
                    <a:ext uri="{9D8B030D-6E8A-4147-A177-3AD203B41FA5}">
                      <a16:colId xmlns:a16="http://schemas.microsoft.com/office/drawing/2014/main" val="1130308472"/>
                    </a:ext>
                  </a:extLst>
                </a:gridCol>
              </a:tblGrid>
              <a:tr h="208759">
                <a:tc>
                  <a:txBody>
                    <a:bodyPr/>
                    <a:lstStyle/>
                    <a:p>
                      <a:pPr>
                        <a:lnSpc>
                          <a:spcPct val="107000"/>
                        </a:lnSpc>
                        <a:spcAft>
                          <a:spcPts val="800"/>
                        </a:spcAft>
                      </a:pPr>
                      <a:r>
                        <a:rPr lang="en-IN" sz="900" kern="0">
                          <a:effectLst/>
                          <a:latin typeface="Times New Roman" panose="02020603050405020304" pitchFamily="18" charset="0"/>
                          <a:cs typeface="Times New Roman" panose="02020603050405020304" pitchFamily="18" charset="0"/>
                        </a:rPr>
                        <a:t> Outcome</a:t>
                      </a:r>
                      <a:endParaRPr lang="en-IN" sz="9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900" kern="0">
                          <a:effectLst/>
                          <a:latin typeface="Times New Roman" panose="02020603050405020304" pitchFamily="18" charset="0"/>
                          <a:cs typeface="Times New Roman" panose="02020603050405020304" pitchFamily="18" charset="0"/>
                        </a:rPr>
                        <a:t> Heading</a:t>
                      </a:r>
                      <a:endParaRPr lang="en-IN" sz="9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900" kern="0">
                          <a:effectLst/>
                          <a:latin typeface="Times New Roman" panose="02020603050405020304" pitchFamily="18" charset="0"/>
                          <a:cs typeface="Times New Roman" panose="02020603050405020304" pitchFamily="18" charset="0"/>
                        </a:rPr>
                        <a:t> Description</a:t>
                      </a:r>
                      <a:endParaRPr lang="en-IN" sz="9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594460181"/>
                  </a:ext>
                </a:extLst>
              </a:tr>
              <a:tr h="386626">
                <a:tc>
                  <a:txBody>
                    <a:bodyPr/>
                    <a:lstStyle/>
                    <a:p>
                      <a:pPr>
                        <a:lnSpc>
                          <a:spcPct val="107000"/>
                        </a:lnSpc>
                        <a:spcAft>
                          <a:spcPts val="800"/>
                        </a:spcAft>
                      </a:pPr>
                      <a:r>
                        <a:rPr lang="en-IN" sz="900" kern="0">
                          <a:effectLst/>
                          <a:latin typeface="Times New Roman" panose="02020603050405020304" pitchFamily="18" charset="0"/>
                          <a:cs typeface="Times New Roman" panose="02020603050405020304" pitchFamily="18" charset="0"/>
                        </a:rPr>
                        <a:t> PO1</a:t>
                      </a:r>
                      <a:endParaRPr lang="en-IN" sz="9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900" kern="0" dirty="0">
                          <a:effectLst/>
                          <a:latin typeface="Times New Roman" panose="02020603050405020304" pitchFamily="18" charset="0"/>
                          <a:cs typeface="Times New Roman" panose="02020603050405020304" pitchFamily="18" charset="0"/>
                        </a:rPr>
                        <a:t> Engineering knowledge</a:t>
                      </a:r>
                      <a:endParaRPr lang="en-IN" sz="9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900" kern="0">
                          <a:effectLst/>
                          <a:latin typeface="Times New Roman" panose="02020603050405020304" pitchFamily="18" charset="0"/>
                          <a:cs typeface="Times New Roman" panose="02020603050405020304" pitchFamily="18" charset="0"/>
                        </a:rPr>
                        <a:t> Apply the knowledge of mathematics, science, engineering fundamentals, and an engineering specialization to the solution of complex engineering problems.</a:t>
                      </a:r>
                      <a:endParaRPr lang="en-IN" sz="9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549626158"/>
                  </a:ext>
                </a:extLst>
              </a:tr>
              <a:tr h="386626">
                <a:tc>
                  <a:txBody>
                    <a:bodyPr/>
                    <a:lstStyle/>
                    <a:p>
                      <a:pPr>
                        <a:lnSpc>
                          <a:spcPct val="107000"/>
                        </a:lnSpc>
                        <a:spcAft>
                          <a:spcPts val="800"/>
                        </a:spcAft>
                      </a:pPr>
                      <a:r>
                        <a:rPr lang="en-IN" sz="900" kern="0">
                          <a:effectLst/>
                          <a:latin typeface="Times New Roman" panose="02020603050405020304" pitchFamily="18" charset="0"/>
                          <a:cs typeface="Times New Roman" panose="02020603050405020304" pitchFamily="18" charset="0"/>
                        </a:rPr>
                        <a:t> PO2</a:t>
                      </a:r>
                      <a:endParaRPr lang="en-IN" sz="9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900" kern="0">
                          <a:effectLst/>
                          <a:latin typeface="Times New Roman" panose="02020603050405020304" pitchFamily="18" charset="0"/>
                          <a:cs typeface="Times New Roman" panose="02020603050405020304" pitchFamily="18" charset="0"/>
                        </a:rPr>
                        <a:t> Problem analysis</a:t>
                      </a:r>
                      <a:endParaRPr lang="en-IN" sz="9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900" kern="0" dirty="0">
                          <a:effectLst/>
                          <a:latin typeface="Times New Roman" panose="02020603050405020304" pitchFamily="18" charset="0"/>
                          <a:cs typeface="Times New Roman" panose="02020603050405020304" pitchFamily="18" charset="0"/>
                        </a:rPr>
                        <a:t> Identify, formulate, review research literature, and </a:t>
                      </a:r>
                      <a:r>
                        <a:rPr lang="en-IN" sz="900" kern="0" dirty="0" err="1">
                          <a:effectLst/>
                          <a:latin typeface="Times New Roman" panose="02020603050405020304" pitchFamily="18" charset="0"/>
                          <a:cs typeface="Times New Roman" panose="02020603050405020304" pitchFamily="18" charset="0"/>
                        </a:rPr>
                        <a:t>analyze</a:t>
                      </a:r>
                      <a:r>
                        <a:rPr lang="en-IN" sz="900" kern="0" dirty="0">
                          <a:effectLst/>
                          <a:latin typeface="Times New Roman" panose="02020603050405020304" pitchFamily="18" charset="0"/>
                          <a:cs typeface="Times New Roman" panose="02020603050405020304" pitchFamily="18" charset="0"/>
                        </a:rPr>
                        <a:t> complex engineering problems reaching substantiated conclusions using first principles of mathematics, natural sciences, and engineering sciences.</a:t>
                      </a:r>
                      <a:endParaRPr lang="en-IN" sz="9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657821393"/>
                  </a:ext>
                </a:extLst>
              </a:tr>
              <a:tr h="386626">
                <a:tc>
                  <a:txBody>
                    <a:bodyPr/>
                    <a:lstStyle/>
                    <a:p>
                      <a:pPr>
                        <a:lnSpc>
                          <a:spcPct val="107000"/>
                        </a:lnSpc>
                        <a:spcAft>
                          <a:spcPts val="800"/>
                        </a:spcAft>
                      </a:pPr>
                      <a:r>
                        <a:rPr lang="en-IN" sz="900" kern="0">
                          <a:effectLst/>
                          <a:latin typeface="Times New Roman" panose="02020603050405020304" pitchFamily="18" charset="0"/>
                          <a:cs typeface="Times New Roman" panose="02020603050405020304" pitchFamily="18" charset="0"/>
                        </a:rPr>
                        <a:t> PO3</a:t>
                      </a:r>
                      <a:endParaRPr lang="en-IN" sz="9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900" kern="0">
                          <a:effectLst/>
                          <a:latin typeface="Times New Roman" panose="02020603050405020304" pitchFamily="18" charset="0"/>
                          <a:cs typeface="Times New Roman" panose="02020603050405020304" pitchFamily="18" charset="0"/>
                        </a:rPr>
                        <a:t> Design/development of solutions</a:t>
                      </a:r>
                      <a:endParaRPr lang="en-IN" sz="9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900" kern="0" dirty="0">
                          <a:effectLst/>
                          <a:latin typeface="Times New Roman" panose="02020603050405020304" pitchFamily="18" charset="0"/>
                          <a:cs typeface="Times New Roman" panose="02020603050405020304" pitchFamily="18" charset="0"/>
                        </a:rPr>
                        <a:t> Design solutions for complex engineering problems and design system components or processes that meet the specified needs with appropriate consideration for the public health and safety, and the cultural, societal, and environmental considerations.</a:t>
                      </a:r>
                      <a:endParaRPr lang="en-IN" sz="9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617731125"/>
                  </a:ext>
                </a:extLst>
              </a:tr>
              <a:tr h="386626">
                <a:tc>
                  <a:txBody>
                    <a:bodyPr/>
                    <a:lstStyle/>
                    <a:p>
                      <a:pPr>
                        <a:lnSpc>
                          <a:spcPct val="107000"/>
                        </a:lnSpc>
                        <a:spcAft>
                          <a:spcPts val="800"/>
                        </a:spcAft>
                      </a:pPr>
                      <a:r>
                        <a:rPr lang="en-IN" sz="900" kern="0">
                          <a:effectLst/>
                          <a:latin typeface="Times New Roman" panose="02020603050405020304" pitchFamily="18" charset="0"/>
                          <a:cs typeface="Times New Roman" panose="02020603050405020304" pitchFamily="18" charset="0"/>
                        </a:rPr>
                        <a:t> PO4</a:t>
                      </a:r>
                      <a:endParaRPr lang="en-IN" sz="9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900" kern="0">
                          <a:effectLst/>
                          <a:latin typeface="Times New Roman" panose="02020603050405020304" pitchFamily="18" charset="0"/>
                          <a:cs typeface="Times New Roman" panose="02020603050405020304" pitchFamily="18" charset="0"/>
                        </a:rPr>
                        <a:t> Conduct investigations of complex problems</a:t>
                      </a:r>
                      <a:endParaRPr lang="en-IN" sz="9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900" kern="0">
                          <a:effectLst/>
                          <a:latin typeface="Times New Roman" panose="02020603050405020304" pitchFamily="18" charset="0"/>
                          <a:cs typeface="Times New Roman" panose="02020603050405020304" pitchFamily="18" charset="0"/>
                        </a:rPr>
                        <a:t> Use research-based knowledge and research methods including design of experiments, analysis and interpretation of data, and synthesis of the information to provide valid conclusions.</a:t>
                      </a:r>
                      <a:endParaRPr lang="en-IN" sz="9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676817223"/>
                  </a:ext>
                </a:extLst>
              </a:tr>
              <a:tr h="386626">
                <a:tc>
                  <a:txBody>
                    <a:bodyPr/>
                    <a:lstStyle/>
                    <a:p>
                      <a:pPr>
                        <a:lnSpc>
                          <a:spcPct val="107000"/>
                        </a:lnSpc>
                        <a:spcAft>
                          <a:spcPts val="800"/>
                        </a:spcAft>
                      </a:pPr>
                      <a:r>
                        <a:rPr lang="en-IN" sz="900" kern="0">
                          <a:effectLst/>
                          <a:latin typeface="Times New Roman" panose="02020603050405020304" pitchFamily="18" charset="0"/>
                          <a:cs typeface="Times New Roman" panose="02020603050405020304" pitchFamily="18" charset="0"/>
                        </a:rPr>
                        <a:t> PO5</a:t>
                      </a:r>
                      <a:endParaRPr lang="en-IN" sz="9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900" kern="0">
                          <a:effectLst/>
                          <a:latin typeface="Times New Roman" panose="02020603050405020304" pitchFamily="18" charset="0"/>
                          <a:cs typeface="Times New Roman" panose="02020603050405020304" pitchFamily="18" charset="0"/>
                        </a:rPr>
                        <a:t> Modern tool usage</a:t>
                      </a:r>
                      <a:endParaRPr lang="en-IN" sz="9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900" kern="0">
                          <a:effectLst/>
                          <a:latin typeface="Times New Roman" panose="02020603050405020304" pitchFamily="18" charset="0"/>
                          <a:cs typeface="Times New Roman" panose="02020603050405020304" pitchFamily="18" charset="0"/>
                        </a:rPr>
                        <a:t> Create, select, and apply appropriate techniques, resources, and modern engineering and IT tools including prediction and modeling to complex engineering activities with an understanding of the limitations</a:t>
                      </a:r>
                      <a:endParaRPr lang="en-IN" sz="9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224891833"/>
                  </a:ext>
                </a:extLst>
              </a:tr>
              <a:tr h="386626">
                <a:tc>
                  <a:txBody>
                    <a:bodyPr/>
                    <a:lstStyle/>
                    <a:p>
                      <a:pPr>
                        <a:lnSpc>
                          <a:spcPct val="107000"/>
                        </a:lnSpc>
                        <a:spcAft>
                          <a:spcPts val="800"/>
                        </a:spcAft>
                      </a:pPr>
                      <a:r>
                        <a:rPr lang="en-IN" sz="900" kern="0">
                          <a:effectLst/>
                          <a:latin typeface="Times New Roman" panose="02020603050405020304" pitchFamily="18" charset="0"/>
                          <a:cs typeface="Times New Roman" panose="02020603050405020304" pitchFamily="18" charset="0"/>
                        </a:rPr>
                        <a:t> PO6</a:t>
                      </a:r>
                      <a:endParaRPr lang="en-IN" sz="9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900" kern="0">
                          <a:effectLst/>
                          <a:latin typeface="Times New Roman" panose="02020603050405020304" pitchFamily="18" charset="0"/>
                          <a:cs typeface="Times New Roman" panose="02020603050405020304" pitchFamily="18" charset="0"/>
                        </a:rPr>
                        <a:t> The engineer and society</a:t>
                      </a:r>
                      <a:endParaRPr lang="en-IN" sz="9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900" kern="0">
                          <a:effectLst/>
                          <a:latin typeface="Times New Roman" panose="02020603050405020304" pitchFamily="18" charset="0"/>
                          <a:cs typeface="Times New Roman" panose="02020603050405020304" pitchFamily="18" charset="0"/>
                        </a:rPr>
                        <a:t> Apply reasoning informed by the contextual knowledge to assess societal, health, safety, legal and cultural issues and the consequent responsibilities relevant to the professional engineering practice.</a:t>
                      </a:r>
                      <a:endParaRPr lang="en-IN" sz="9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326957949"/>
                  </a:ext>
                </a:extLst>
              </a:tr>
              <a:tr h="386626">
                <a:tc>
                  <a:txBody>
                    <a:bodyPr/>
                    <a:lstStyle/>
                    <a:p>
                      <a:pPr>
                        <a:lnSpc>
                          <a:spcPct val="107000"/>
                        </a:lnSpc>
                        <a:spcAft>
                          <a:spcPts val="800"/>
                        </a:spcAft>
                      </a:pPr>
                      <a:r>
                        <a:rPr lang="en-IN" sz="900" kern="0">
                          <a:effectLst/>
                          <a:latin typeface="Times New Roman" panose="02020603050405020304" pitchFamily="18" charset="0"/>
                          <a:cs typeface="Times New Roman" panose="02020603050405020304" pitchFamily="18" charset="0"/>
                        </a:rPr>
                        <a:t> PO7</a:t>
                      </a:r>
                      <a:endParaRPr lang="en-IN" sz="9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900" kern="0">
                          <a:effectLst/>
                          <a:latin typeface="Times New Roman" panose="02020603050405020304" pitchFamily="18" charset="0"/>
                          <a:cs typeface="Times New Roman" panose="02020603050405020304" pitchFamily="18" charset="0"/>
                        </a:rPr>
                        <a:t> Environment and sustainability</a:t>
                      </a:r>
                      <a:endParaRPr lang="en-IN" sz="9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900" kern="0">
                          <a:effectLst/>
                          <a:latin typeface="Times New Roman" panose="02020603050405020304" pitchFamily="18" charset="0"/>
                          <a:cs typeface="Times New Roman" panose="02020603050405020304" pitchFamily="18" charset="0"/>
                        </a:rPr>
                        <a:t> Understand the impact of the professional engineering solutions in societal and environmental contexts, and demonstrate the knowledge of, and need for sustainable development.</a:t>
                      </a:r>
                      <a:endParaRPr lang="en-IN" sz="9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939352"/>
                  </a:ext>
                </a:extLst>
              </a:tr>
              <a:tr h="208759">
                <a:tc>
                  <a:txBody>
                    <a:bodyPr/>
                    <a:lstStyle/>
                    <a:p>
                      <a:pPr>
                        <a:lnSpc>
                          <a:spcPct val="107000"/>
                        </a:lnSpc>
                        <a:spcAft>
                          <a:spcPts val="800"/>
                        </a:spcAft>
                      </a:pPr>
                      <a:r>
                        <a:rPr lang="en-IN" sz="900" kern="0">
                          <a:effectLst/>
                          <a:latin typeface="Times New Roman" panose="02020603050405020304" pitchFamily="18" charset="0"/>
                          <a:cs typeface="Times New Roman" panose="02020603050405020304" pitchFamily="18" charset="0"/>
                        </a:rPr>
                        <a:t> PO8</a:t>
                      </a:r>
                      <a:endParaRPr lang="en-IN" sz="9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900" kern="0">
                          <a:effectLst/>
                          <a:latin typeface="Times New Roman" panose="02020603050405020304" pitchFamily="18" charset="0"/>
                          <a:cs typeface="Times New Roman" panose="02020603050405020304" pitchFamily="18" charset="0"/>
                        </a:rPr>
                        <a:t> Ethics</a:t>
                      </a:r>
                      <a:endParaRPr lang="en-IN" sz="9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900" kern="0">
                          <a:effectLst/>
                          <a:latin typeface="Times New Roman" panose="02020603050405020304" pitchFamily="18" charset="0"/>
                          <a:cs typeface="Times New Roman" panose="02020603050405020304" pitchFamily="18" charset="0"/>
                        </a:rPr>
                        <a:t> Apply ethical principles and commit to professional ethics and responsibilities and norms of the engineering practice.</a:t>
                      </a:r>
                      <a:endParaRPr lang="en-IN" sz="9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537113708"/>
                  </a:ext>
                </a:extLst>
              </a:tr>
              <a:tr h="208759">
                <a:tc>
                  <a:txBody>
                    <a:bodyPr/>
                    <a:lstStyle/>
                    <a:p>
                      <a:pPr>
                        <a:lnSpc>
                          <a:spcPct val="107000"/>
                        </a:lnSpc>
                        <a:spcAft>
                          <a:spcPts val="800"/>
                        </a:spcAft>
                      </a:pPr>
                      <a:r>
                        <a:rPr lang="en-IN" sz="900" kern="0">
                          <a:effectLst/>
                          <a:latin typeface="Times New Roman" panose="02020603050405020304" pitchFamily="18" charset="0"/>
                          <a:cs typeface="Times New Roman" panose="02020603050405020304" pitchFamily="18" charset="0"/>
                        </a:rPr>
                        <a:t> PO9</a:t>
                      </a:r>
                      <a:endParaRPr lang="en-IN" sz="9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900" kern="0">
                          <a:effectLst/>
                          <a:latin typeface="Times New Roman" panose="02020603050405020304" pitchFamily="18" charset="0"/>
                          <a:cs typeface="Times New Roman" panose="02020603050405020304" pitchFamily="18" charset="0"/>
                        </a:rPr>
                        <a:t> Individual and team work</a:t>
                      </a:r>
                      <a:endParaRPr lang="en-IN" sz="9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900" kern="0">
                          <a:effectLst/>
                          <a:latin typeface="Times New Roman" panose="02020603050405020304" pitchFamily="18" charset="0"/>
                          <a:cs typeface="Times New Roman" panose="02020603050405020304" pitchFamily="18" charset="0"/>
                        </a:rPr>
                        <a:t> Function effectively as an individual, and as a member or leader in diverse teams, and in multidisciplinary settings.</a:t>
                      </a:r>
                      <a:endParaRPr lang="en-IN" sz="9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746022028"/>
                  </a:ext>
                </a:extLst>
              </a:tr>
              <a:tr h="564495">
                <a:tc>
                  <a:txBody>
                    <a:bodyPr/>
                    <a:lstStyle/>
                    <a:p>
                      <a:pPr>
                        <a:lnSpc>
                          <a:spcPct val="107000"/>
                        </a:lnSpc>
                        <a:spcAft>
                          <a:spcPts val="800"/>
                        </a:spcAft>
                      </a:pPr>
                      <a:r>
                        <a:rPr lang="en-IN" sz="900" kern="0">
                          <a:effectLst/>
                          <a:latin typeface="Times New Roman" panose="02020603050405020304" pitchFamily="18" charset="0"/>
                          <a:cs typeface="Times New Roman" panose="02020603050405020304" pitchFamily="18" charset="0"/>
                        </a:rPr>
                        <a:t> PO10</a:t>
                      </a:r>
                      <a:endParaRPr lang="en-IN" sz="9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900" kern="0">
                          <a:effectLst/>
                          <a:latin typeface="Times New Roman" panose="02020603050405020304" pitchFamily="18" charset="0"/>
                          <a:cs typeface="Times New Roman" panose="02020603050405020304" pitchFamily="18" charset="0"/>
                        </a:rPr>
                        <a:t> Communication</a:t>
                      </a:r>
                      <a:endParaRPr lang="en-IN" sz="9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900" kern="0">
                          <a:effectLst/>
                          <a:latin typeface="Times New Roman" panose="02020603050405020304" pitchFamily="18" charset="0"/>
                          <a:cs typeface="Times New Roman" panose="02020603050405020304" pitchFamily="18" charset="0"/>
                        </a:rPr>
                        <a:t> Communicate effectively on complex engineering activities with the engineering community and with society at large, such as, being able to comprehend and write effective reports and design documentation, make effective presentations, and give and receive clear instructions.</a:t>
                      </a:r>
                      <a:endParaRPr lang="en-IN" sz="9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270194548"/>
                  </a:ext>
                </a:extLst>
              </a:tr>
              <a:tr h="564495">
                <a:tc>
                  <a:txBody>
                    <a:bodyPr/>
                    <a:lstStyle/>
                    <a:p>
                      <a:pPr>
                        <a:lnSpc>
                          <a:spcPct val="107000"/>
                        </a:lnSpc>
                        <a:spcAft>
                          <a:spcPts val="800"/>
                        </a:spcAft>
                      </a:pPr>
                      <a:r>
                        <a:rPr lang="en-IN" sz="900" kern="0">
                          <a:effectLst/>
                          <a:latin typeface="Times New Roman" panose="02020603050405020304" pitchFamily="18" charset="0"/>
                          <a:cs typeface="Times New Roman" panose="02020603050405020304" pitchFamily="18" charset="0"/>
                        </a:rPr>
                        <a:t> PO11</a:t>
                      </a:r>
                      <a:endParaRPr lang="en-IN" sz="9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900" kern="0">
                          <a:effectLst/>
                          <a:latin typeface="Times New Roman" panose="02020603050405020304" pitchFamily="18" charset="0"/>
                          <a:cs typeface="Times New Roman" panose="02020603050405020304" pitchFamily="18" charset="0"/>
                        </a:rPr>
                        <a:t> Project management and finance</a:t>
                      </a:r>
                      <a:endParaRPr lang="en-IN" sz="9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900" kern="0">
                          <a:effectLst/>
                          <a:latin typeface="Times New Roman" panose="02020603050405020304" pitchFamily="18" charset="0"/>
                          <a:cs typeface="Times New Roman" panose="02020603050405020304" pitchFamily="18" charset="0"/>
                        </a:rPr>
                        <a:t> Demonstrate knowledge and understanding of the engineering, management principles and apply the same to one’s own work, as a member or a leader in a team, manage projects efficiently in respective disciplines and multidisciplinary environments after consideration of economic and financial factors.</a:t>
                      </a:r>
                      <a:endParaRPr lang="en-IN" sz="9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665496458"/>
                  </a:ext>
                </a:extLst>
              </a:tr>
              <a:tr h="386626">
                <a:tc>
                  <a:txBody>
                    <a:bodyPr/>
                    <a:lstStyle/>
                    <a:p>
                      <a:pPr>
                        <a:lnSpc>
                          <a:spcPct val="107000"/>
                        </a:lnSpc>
                        <a:spcAft>
                          <a:spcPts val="800"/>
                        </a:spcAft>
                      </a:pPr>
                      <a:r>
                        <a:rPr lang="en-IN" sz="900" kern="0" dirty="0">
                          <a:effectLst/>
                          <a:latin typeface="Times New Roman" panose="02020603050405020304" pitchFamily="18" charset="0"/>
                          <a:cs typeface="Times New Roman" panose="02020603050405020304" pitchFamily="18" charset="0"/>
                        </a:rPr>
                        <a:t> PO12</a:t>
                      </a:r>
                      <a:endParaRPr lang="en-IN" sz="9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900" kern="0">
                          <a:effectLst/>
                          <a:latin typeface="Times New Roman" panose="02020603050405020304" pitchFamily="18" charset="0"/>
                          <a:cs typeface="Times New Roman" panose="02020603050405020304" pitchFamily="18" charset="0"/>
                        </a:rPr>
                        <a:t> Life-long learning</a:t>
                      </a:r>
                      <a:endParaRPr lang="en-IN" sz="9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900" kern="0" dirty="0">
                          <a:effectLst/>
                          <a:latin typeface="Times New Roman" panose="02020603050405020304" pitchFamily="18" charset="0"/>
                          <a:cs typeface="Times New Roman" panose="02020603050405020304" pitchFamily="18" charset="0"/>
                        </a:rPr>
                        <a:t>Recognize the need for, and have the preparation and ability to engage in independent and life-long learning in the broadest context of technological change. </a:t>
                      </a:r>
                      <a:endParaRPr lang="en-IN" sz="9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168264311"/>
                  </a:ext>
                </a:extLst>
              </a:tr>
            </a:tbl>
          </a:graphicData>
        </a:graphic>
      </p:graphicFrame>
    </p:spTree>
    <p:extLst>
      <p:ext uri="{BB962C8B-B14F-4D97-AF65-F5344CB8AC3E}">
        <p14:creationId xmlns:p14="http://schemas.microsoft.com/office/powerpoint/2010/main" val="3572328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213F4-2C07-4DD0-A968-021C1E228101}"/>
              </a:ext>
            </a:extLst>
          </p:cNvPr>
          <p:cNvSpPr>
            <a:spLocks noGrp="1"/>
          </p:cNvSpPr>
          <p:nvPr>
            <p:ph type="title"/>
          </p:nvPr>
        </p:nvSpPr>
        <p:spPr/>
        <p:txBody>
          <a:bodyPr>
            <a:normAutofit/>
          </a:bodyPr>
          <a:lstStyle/>
          <a:p>
            <a:r>
              <a:rPr lang="en-US" sz="3200" dirty="0">
                <a:solidFill>
                  <a:srgbClr val="FF0000"/>
                </a:solidFill>
                <a:latin typeface="Times New Roman" panose="02020603050405020304" pitchFamily="18" charset="0"/>
                <a:cs typeface="Times New Roman" panose="02020603050405020304" pitchFamily="18" charset="0"/>
              </a:rPr>
              <a:t>Star Course</a:t>
            </a:r>
          </a:p>
        </p:txBody>
      </p:sp>
      <p:sp>
        <p:nvSpPr>
          <p:cNvPr id="3" name="Text Placeholder 2">
            <a:extLst>
              <a:ext uri="{FF2B5EF4-FFF2-40B4-BE49-F238E27FC236}">
                <a16:creationId xmlns:a16="http://schemas.microsoft.com/office/drawing/2014/main" id="{DC35713F-6D48-4B61-A964-5E3CA680E42A}"/>
              </a:ext>
            </a:extLst>
          </p:cNvPr>
          <p:cNvSpPr>
            <a:spLocks noGrp="1"/>
          </p:cNvSpPr>
          <p:nvPr>
            <p:ph type="body" idx="1"/>
          </p:nvPr>
        </p:nvSpPr>
        <p:spPr/>
        <p:txBody>
          <a:bodyPr>
            <a:normAutofit/>
          </a:bodyPr>
          <a:lstStyle/>
          <a:p>
            <a:pPr marL="131445" indent="0" algn="just">
              <a:buNone/>
            </a:pPr>
            <a:r>
              <a:rPr lang="en-US" sz="2000" b="1" dirty="0">
                <a:latin typeface="Times New Roman" panose="02020603050405020304" pitchFamily="18" charset="0"/>
                <a:cs typeface="Times New Roman" panose="02020603050405020304" pitchFamily="18" charset="0"/>
              </a:rPr>
              <a:t>Hands-on Practice:</a:t>
            </a:r>
            <a:r>
              <a:rPr lang="en-US" sz="2000" dirty="0">
                <a:latin typeface="Times New Roman" panose="02020603050405020304" pitchFamily="18" charset="0"/>
                <a:cs typeface="Times New Roman" panose="02020603050405020304" pitchFamily="18" charset="0"/>
              </a:rPr>
              <a:t> A good course which  include interactive coding exercises to help you apply what you've learned.</a:t>
            </a:r>
          </a:p>
          <a:p>
            <a:pPr marL="131445" indent="0" algn="just">
              <a:buNone/>
            </a:pPr>
            <a:endParaRPr lang="en-US" sz="2000" dirty="0">
              <a:latin typeface="Times New Roman" panose="02020603050405020304" pitchFamily="18" charset="0"/>
              <a:cs typeface="Times New Roman" panose="02020603050405020304" pitchFamily="18" charset="0"/>
            </a:endParaRPr>
          </a:p>
          <a:p>
            <a:pPr marL="131445" indent="0" algn="just">
              <a:buNone/>
            </a:pPr>
            <a:r>
              <a:rPr lang="en-US" sz="2000" dirty="0">
                <a:latin typeface="Times New Roman" panose="02020603050405020304" pitchFamily="18" charset="0"/>
                <a:cs typeface="Times New Roman" panose="02020603050405020304" pitchFamily="18" charset="0"/>
              </a:rPr>
              <a:t>This course is a short bite-sized courses that help students develop foundational-level knowledge and skills in Python language. Although the course is packed with high quality content that helps students further  with their learning and earn credits.</a:t>
            </a:r>
          </a:p>
        </p:txBody>
      </p:sp>
    </p:spTree>
    <p:extLst>
      <p:ext uri="{BB962C8B-B14F-4D97-AF65-F5344CB8AC3E}">
        <p14:creationId xmlns:p14="http://schemas.microsoft.com/office/powerpoint/2010/main" val="26272303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8BBC7-CD14-4DBF-9C82-91B0042366EE}"/>
              </a:ext>
            </a:extLst>
          </p:cNvPr>
          <p:cNvSpPr>
            <a:spLocks noGrp="1"/>
          </p:cNvSpPr>
          <p:nvPr>
            <p:ph type="title"/>
          </p:nvPr>
        </p:nvSpPr>
        <p:spPr/>
        <p:txBody>
          <a:bodyPr>
            <a:normAutofit/>
          </a:bodyPr>
          <a:lstStyle/>
          <a:p>
            <a:r>
              <a:rPr lang="en-US" sz="3200" dirty="0">
                <a:solidFill>
                  <a:srgbClr val="FF0000"/>
                </a:solidFill>
                <a:latin typeface="Times New Roman" panose="02020603050405020304" pitchFamily="18" charset="0"/>
                <a:cs typeface="Times New Roman" panose="02020603050405020304" pitchFamily="18" charset="0"/>
              </a:rPr>
              <a:t>Blended learning</a:t>
            </a:r>
          </a:p>
        </p:txBody>
      </p:sp>
      <p:sp>
        <p:nvSpPr>
          <p:cNvPr id="3" name="Text Placeholder 2">
            <a:extLst>
              <a:ext uri="{FF2B5EF4-FFF2-40B4-BE49-F238E27FC236}">
                <a16:creationId xmlns:a16="http://schemas.microsoft.com/office/drawing/2014/main" id="{614BE120-0568-45C8-9AFB-400018732D5D}"/>
              </a:ext>
            </a:extLst>
          </p:cNvPr>
          <p:cNvSpPr>
            <a:spLocks noGrp="1"/>
          </p:cNvSpPr>
          <p:nvPr>
            <p:ph type="body" idx="1"/>
          </p:nvPr>
        </p:nvSpPr>
        <p:spPr/>
        <p:txBody>
          <a:bodyPr/>
          <a:lstStyle/>
          <a:p>
            <a:r>
              <a:rPr lang="en-US" dirty="0"/>
              <a:t>T</a:t>
            </a:r>
            <a:r>
              <a:rPr lang="en-US" dirty="0">
                <a:latin typeface="Times New Roman" panose="02020603050405020304" pitchFamily="18" charset="0"/>
                <a:cs typeface="Times New Roman" panose="02020603050405020304" pitchFamily="18" charset="0"/>
              </a:rPr>
              <a:t>hird party platform for assessment </a:t>
            </a:r>
            <a:r>
              <a:rPr lang="en-US" dirty="0" err="1">
                <a:latin typeface="Times New Roman" panose="02020603050405020304" pitchFamily="18" charset="0"/>
                <a:cs typeface="Times New Roman" panose="02020603050405020304" pitchFamily="18" charset="0"/>
              </a:rPr>
              <a:t>CodeTantra</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20861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A3EC5-123F-421D-8B98-615117480CB7}"/>
              </a:ext>
            </a:extLst>
          </p:cNvPr>
          <p:cNvSpPr>
            <a:spLocks noGrp="1"/>
          </p:cNvSpPr>
          <p:nvPr>
            <p:ph type="title"/>
          </p:nvPr>
        </p:nvSpPr>
        <p:spPr/>
        <p:txBody>
          <a:bodyPr>
            <a:normAutofit/>
          </a:bodyPr>
          <a:lstStyle/>
          <a:p>
            <a:r>
              <a:rPr lang="en-US" sz="3200" dirty="0">
                <a:solidFill>
                  <a:srgbClr val="FF0000"/>
                </a:solidFill>
                <a:latin typeface="Times New Roman" panose="02020603050405020304" pitchFamily="18" charset="0"/>
                <a:cs typeface="Times New Roman" panose="02020603050405020304" pitchFamily="18" charset="0"/>
              </a:rPr>
              <a:t>Open Educational Resource</a:t>
            </a:r>
          </a:p>
        </p:txBody>
      </p:sp>
      <p:graphicFrame>
        <p:nvGraphicFramePr>
          <p:cNvPr id="5" name="Table 4">
            <a:extLst>
              <a:ext uri="{FF2B5EF4-FFF2-40B4-BE49-F238E27FC236}">
                <a16:creationId xmlns:a16="http://schemas.microsoft.com/office/drawing/2014/main" id="{9C3FF183-8ADC-4103-A6FC-F2729335E43A}"/>
              </a:ext>
            </a:extLst>
          </p:cNvPr>
          <p:cNvGraphicFramePr>
            <a:graphicFrameLocks noGrp="1"/>
          </p:cNvGraphicFramePr>
          <p:nvPr>
            <p:extLst>
              <p:ext uri="{D42A27DB-BD31-4B8C-83A1-F6EECF244321}">
                <p14:modId xmlns:p14="http://schemas.microsoft.com/office/powerpoint/2010/main" val="3929921744"/>
              </p:ext>
            </p:extLst>
          </p:nvPr>
        </p:nvGraphicFramePr>
        <p:xfrm>
          <a:off x="1087395" y="1833202"/>
          <a:ext cx="7018637" cy="4496500"/>
        </p:xfrm>
        <a:graphic>
          <a:graphicData uri="http://schemas.openxmlformats.org/drawingml/2006/table">
            <a:tbl>
              <a:tblPr firstRow="1" firstCol="1" bandRow="1">
                <a:tableStyleId>{C968CECF-D994-4761-80F2-84F15F6AF3F2}</a:tableStyleId>
              </a:tblPr>
              <a:tblGrid>
                <a:gridCol w="619571">
                  <a:extLst>
                    <a:ext uri="{9D8B030D-6E8A-4147-A177-3AD203B41FA5}">
                      <a16:colId xmlns:a16="http://schemas.microsoft.com/office/drawing/2014/main" val="4083333915"/>
                    </a:ext>
                  </a:extLst>
                </a:gridCol>
                <a:gridCol w="533256">
                  <a:extLst>
                    <a:ext uri="{9D8B030D-6E8A-4147-A177-3AD203B41FA5}">
                      <a16:colId xmlns:a16="http://schemas.microsoft.com/office/drawing/2014/main" val="256760720"/>
                    </a:ext>
                  </a:extLst>
                </a:gridCol>
                <a:gridCol w="977832">
                  <a:extLst>
                    <a:ext uri="{9D8B030D-6E8A-4147-A177-3AD203B41FA5}">
                      <a16:colId xmlns:a16="http://schemas.microsoft.com/office/drawing/2014/main" val="4292386214"/>
                    </a:ext>
                  </a:extLst>
                </a:gridCol>
                <a:gridCol w="977832">
                  <a:extLst>
                    <a:ext uri="{9D8B030D-6E8A-4147-A177-3AD203B41FA5}">
                      <a16:colId xmlns:a16="http://schemas.microsoft.com/office/drawing/2014/main" val="2512966173"/>
                    </a:ext>
                  </a:extLst>
                </a:gridCol>
                <a:gridCol w="711205">
                  <a:extLst>
                    <a:ext uri="{9D8B030D-6E8A-4147-A177-3AD203B41FA5}">
                      <a16:colId xmlns:a16="http://schemas.microsoft.com/office/drawing/2014/main" val="3788473478"/>
                    </a:ext>
                  </a:extLst>
                </a:gridCol>
                <a:gridCol w="711205">
                  <a:extLst>
                    <a:ext uri="{9D8B030D-6E8A-4147-A177-3AD203B41FA5}">
                      <a16:colId xmlns:a16="http://schemas.microsoft.com/office/drawing/2014/main" val="1832732791"/>
                    </a:ext>
                  </a:extLst>
                </a:gridCol>
                <a:gridCol w="1243868">
                  <a:extLst>
                    <a:ext uri="{9D8B030D-6E8A-4147-A177-3AD203B41FA5}">
                      <a16:colId xmlns:a16="http://schemas.microsoft.com/office/drawing/2014/main" val="4189723366"/>
                    </a:ext>
                  </a:extLst>
                </a:gridCol>
                <a:gridCol w="1243868">
                  <a:extLst>
                    <a:ext uri="{9D8B030D-6E8A-4147-A177-3AD203B41FA5}">
                      <a16:colId xmlns:a16="http://schemas.microsoft.com/office/drawing/2014/main" val="3207944524"/>
                    </a:ext>
                  </a:extLst>
                </a:gridCol>
              </a:tblGrid>
              <a:tr h="0">
                <a:tc>
                  <a:txBody>
                    <a:bodyPr/>
                    <a:lstStyle/>
                    <a:p>
                      <a:pPr marL="0" marR="0" algn="ct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Course Code</a:t>
                      </a:r>
                      <a:endParaRPr lang="en-US"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56633" marR="56633" marT="0" marB="0"/>
                </a:tc>
                <a:tc>
                  <a:txBody>
                    <a:bodyPr/>
                    <a:lstStyle/>
                    <a:p>
                      <a:pPr marL="0" marR="0" algn="ct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Course Title</a:t>
                      </a:r>
                      <a:endParaRPr lang="en-US"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56633" marR="56633" marT="0" marB="0"/>
                </a:tc>
                <a:tc>
                  <a:txBody>
                    <a:bodyPr/>
                    <a:lstStyle/>
                    <a:p>
                      <a:pPr marL="0" marR="0" algn="ct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Unit mapped</a:t>
                      </a:r>
                      <a:endParaRPr lang="en-US"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56633" marR="56633" marT="0" marB="0"/>
                </a:tc>
                <a:tc>
                  <a:txBody>
                    <a:bodyPr/>
                    <a:lstStyle/>
                    <a:p>
                      <a:pPr marL="0" marR="0" algn="ctr">
                        <a:lnSpc>
                          <a:spcPct val="107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Broad topic</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633" marR="56633" marT="0" marB="0"/>
                </a:tc>
                <a:tc>
                  <a:txBody>
                    <a:bodyPr/>
                    <a:lstStyle/>
                    <a:p>
                      <a:pPr marL="0" marR="0" algn="ct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OER Type</a:t>
                      </a:r>
                      <a:endParaRPr lang="en-US"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56633" marR="56633" marT="0" marB="0"/>
                </a:tc>
                <a:tc>
                  <a:txBody>
                    <a:bodyPr/>
                    <a:lstStyle/>
                    <a:p>
                      <a:pPr marL="0" marR="0" algn="ct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Title of OER</a:t>
                      </a:r>
                      <a:endParaRPr lang="en-US"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56633" marR="56633" marT="0" marB="0"/>
                </a:tc>
                <a:tc>
                  <a:txBody>
                    <a:bodyPr/>
                    <a:lstStyle/>
                    <a:p>
                      <a:pPr marL="0" marR="0" algn="ct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*%age unit mapped with OER (approx)</a:t>
                      </a:r>
                      <a:endParaRPr lang="en-US"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56633" marR="56633" marT="0" marB="0"/>
                </a:tc>
                <a:tc>
                  <a:txBody>
                    <a:bodyPr/>
                    <a:lstStyle/>
                    <a:p>
                      <a:pPr marL="0" marR="0" algn="ct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Source URL</a:t>
                      </a:r>
                      <a:endParaRPr lang="en-US"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56633" marR="56633" marT="0" marB="0"/>
                </a:tc>
                <a:extLst>
                  <a:ext uri="{0D108BD9-81ED-4DB2-BD59-A6C34878D82A}">
                    <a16:rowId xmlns:a16="http://schemas.microsoft.com/office/drawing/2014/main" val="2789570083"/>
                  </a:ext>
                </a:extLst>
              </a:tr>
              <a:tr h="2551915">
                <a:tc rowSpan="2" gridSpan="2">
                  <a:txBody>
                    <a:bodyPr/>
                    <a:lstStyle/>
                    <a:p>
                      <a:pPr marL="0" marR="0" algn="ct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INT108: Python Programming</a:t>
                      </a:r>
                      <a:endParaRPr lang="en-US"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56633" marR="56633" marT="0" marB="0"/>
                </a:tc>
                <a:tc rowSpan="2" hMerge="1">
                  <a:txBody>
                    <a:bodyPr/>
                    <a:lstStyle/>
                    <a:p>
                      <a:endParaRPr lang="en-US"/>
                    </a:p>
                  </a:txBody>
                  <a:tcPr/>
                </a:tc>
                <a:tc>
                  <a:txBody>
                    <a:bodyPr/>
                    <a:lstStyle/>
                    <a:p>
                      <a:pPr marL="0" marR="0" algn="ctr">
                        <a:lnSpc>
                          <a:spcPct val="107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Unit 1 </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633" marR="56633" marT="0" marB="0"/>
                </a:tc>
                <a:tc>
                  <a:txBody>
                    <a:bodyPr/>
                    <a:lstStyle/>
                    <a:p>
                      <a:pPr marL="0" marR="0" algn="ct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Setting up your python environment and variables, expression and statements</a:t>
                      </a:r>
                      <a:endParaRPr lang="en-US"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56633" marR="56633" marT="0" marB="0"/>
                </a:tc>
                <a:tc>
                  <a:txBody>
                    <a:bodyPr/>
                    <a:lstStyle/>
                    <a:p>
                      <a:pPr marL="0" marR="0" algn="ctr">
                        <a:lnSpc>
                          <a:spcPct val="107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Reading material (</a:t>
                      </a:r>
                      <a:r>
                        <a:rPr lang="en-IN" sz="1050" dirty="0">
                          <a:effectLst/>
                          <a:latin typeface="Times New Roman" panose="02020603050405020304" pitchFamily="18" charset="0"/>
                          <a:cs typeface="Times New Roman" panose="02020603050405020304" pitchFamily="18" charset="0"/>
                        </a:rPr>
                        <a:t>Text</a:t>
                      </a:r>
                      <a:r>
                        <a:rPr lang="en-US" sz="1050" dirty="0">
                          <a:effectLst/>
                          <a:latin typeface="Times New Roman" panose="02020603050405020304" pitchFamily="18" charset="0"/>
                          <a:cs typeface="Times New Roman" panose="02020603050405020304" pitchFamily="18" charset="0"/>
                        </a:rPr>
                        <a:t>)</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633" marR="56633" marT="0" marB="0"/>
                </a:tc>
                <a:tc>
                  <a:txBody>
                    <a:bodyPr/>
                    <a:lstStyle/>
                    <a:p>
                      <a:pPr marL="63500" marR="0" indent="-63500" algn="ct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Introduction to Python Programming</a:t>
                      </a:r>
                      <a:r>
                        <a:rPr lang="en-IN" sz="1050">
                          <a:effectLst/>
                          <a:latin typeface="Times New Roman" panose="02020603050405020304" pitchFamily="18" charset="0"/>
                          <a:cs typeface="Times New Roman" panose="02020603050405020304" pitchFamily="18" charset="0"/>
                        </a:rPr>
                        <a:t>/</a:t>
                      </a:r>
                      <a:endParaRPr lang="en-US"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56633" marR="56633" marT="0" marB="0"/>
                </a:tc>
                <a:tc>
                  <a:txBody>
                    <a:bodyPr/>
                    <a:lstStyle/>
                    <a:p>
                      <a:pPr marL="0" marR="0" algn="ct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80</a:t>
                      </a:r>
                      <a:endParaRPr lang="en-US"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56633" marR="56633" marT="0" marB="0"/>
                </a:tc>
                <a:tc>
                  <a:txBody>
                    <a:bodyPr/>
                    <a:lstStyle/>
                    <a:p>
                      <a:pPr marL="0" marR="0" algn="ctr">
                        <a:lnSpc>
                          <a:spcPct val="107000"/>
                        </a:lnSpc>
                        <a:spcBef>
                          <a:spcPts val="0"/>
                        </a:spcBef>
                        <a:spcAft>
                          <a:spcPts val="0"/>
                        </a:spcAft>
                      </a:pPr>
                      <a:r>
                        <a:rPr lang="en-US" sz="1050" u="sng">
                          <a:effectLst/>
                          <a:latin typeface="Times New Roman" panose="02020603050405020304" pitchFamily="18" charset="0"/>
                          <a:cs typeface="Times New Roman" panose="02020603050405020304" pitchFamily="18" charset="0"/>
                          <a:hlinkClick r:id="rId2"/>
                        </a:rPr>
                        <a:t>https://www.w3schools.com/python/python_intro.asp</a:t>
                      </a:r>
                      <a:endParaRPr lang="en-US" sz="105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1050" u="sng">
                          <a:effectLst/>
                          <a:latin typeface="Times New Roman" panose="02020603050405020304" pitchFamily="18" charset="0"/>
                          <a:cs typeface="Times New Roman" panose="02020603050405020304" pitchFamily="18" charset="0"/>
                          <a:hlinkClick r:id="rId3"/>
                        </a:rPr>
                        <a:t>https://www.w3schools.com/python/python_comments.asp</a:t>
                      </a:r>
                      <a:endParaRPr lang="en-US" sz="105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1050" u="sng">
                          <a:effectLst/>
                          <a:latin typeface="Times New Roman" panose="02020603050405020304" pitchFamily="18" charset="0"/>
                          <a:cs typeface="Times New Roman" panose="02020603050405020304" pitchFamily="18" charset="0"/>
                          <a:hlinkClick r:id="rId4"/>
                        </a:rPr>
                        <a:t>https://www.w3schools.com/python/python_variables.asp</a:t>
                      </a:r>
                      <a:endParaRPr lang="en-US" sz="105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1050" u="sng">
                          <a:effectLst/>
                          <a:latin typeface="Times New Roman" panose="02020603050405020304" pitchFamily="18" charset="0"/>
                          <a:cs typeface="Times New Roman" panose="02020603050405020304" pitchFamily="18" charset="0"/>
                          <a:hlinkClick r:id="rId5"/>
                        </a:rPr>
                        <a:t>https://www.w3schools.com/python/python_operators.asp</a:t>
                      </a:r>
                      <a:endParaRPr lang="en-US" sz="105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https://www.w3schools.com/python/python_comments.asp</a:t>
                      </a:r>
                      <a:endParaRPr lang="en-US"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56633" marR="56633" marT="0" marB="0"/>
                </a:tc>
                <a:extLst>
                  <a:ext uri="{0D108BD9-81ED-4DB2-BD59-A6C34878D82A}">
                    <a16:rowId xmlns:a16="http://schemas.microsoft.com/office/drawing/2014/main" val="1868625777"/>
                  </a:ext>
                </a:extLst>
              </a:tr>
              <a:tr h="1609282">
                <a:tc gridSpan="2" vMerge="1">
                  <a:txBody>
                    <a:bodyPr/>
                    <a:lstStyle/>
                    <a:p>
                      <a:endParaRPr lang="en-US"/>
                    </a:p>
                  </a:txBody>
                  <a:tcPr/>
                </a:tc>
                <a:tc hMerge="1" vMerge="1">
                  <a:txBody>
                    <a:bodyPr/>
                    <a:lstStyle/>
                    <a:p>
                      <a:endParaRPr lang="en-US"/>
                    </a:p>
                  </a:txBody>
                  <a:tcPr/>
                </a:tc>
                <a:tc>
                  <a:txBody>
                    <a:bodyPr/>
                    <a:lstStyle/>
                    <a:p>
                      <a:pPr marL="0" marR="0" algn="ct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Unit 2</a:t>
                      </a:r>
                      <a:endParaRPr lang="en-US"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56633" marR="56633" marT="0" marB="0"/>
                </a:tc>
                <a:tc>
                  <a:txBody>
                    <a:bodyPr/>
                    <a:lstStyle/>
                    <a:p>
                      <a:pPr marL="0" marR="0" algn="ctr">
                        <a:lnSpc>
                          <a:spcPct val="107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Conditional and iterative statements</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633" marR="56633" marT="0" marB="0"/>
                </a:tc>
                <a:tc>
                  <a:txBody>
                    <a:bodyPr/>
                    <a:lstStyle/>
                    <a:p>
                      <a:pPr marL="0" marR="0" algn="ct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Reading material (</a:t>
                      </a:r>
                      <a:r>
                        <a:rPr lang="en-IN" sz="1050">
                          <a:effectLst/>
                          <a:latin typeface="Times New Roman" panose="02020603050405020304" pitchFamily="18" charset="0"/>
                          <a:cs typeface="Times New Roman" panose="02020603050405020304" pitchFamily="18" charset="0"/>
                        </a:rPr>
                        <a:t>Text</a:t>
                      </a:r>
                      <a:r>
                        <a:rPr lang="en-US" sz="1050">
                          <a:effectLst/>
                          <a:latin typeface="Times New Roman" panose="02020603050405020304" pitchFamily="18" charset="0"/>
                          <a:cs typeface="Times New Roman" panose="02020603050405020304" pitchFamily="18" charset="0"/>
                        </a:rPr>
                        <a:t>)</a:t>
                      </a:r>
                      <a:endParaRPr lang="en-US"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56633" marR="56633" marT="0" marB="0"/>
                </a:tc>
                <a:tc>
                  <a:txBody>
                    <a:bodyPr/>
                    <a:lstStyle/>
                    <a:p>
                      <a:pPr marL="0" marR="0" algn="ct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Conditional and iterative statements</a:t>
                      </a:r>
                      <a:endParaRPr lang="en-US"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56633" marR="56633" marT="0" marB="0"/>
                </a:tc>
                <a:tc>
                  <a:txBody>
                    <a:bodyPr/>
                    <a:lstStyle/>
                    <a:p>
                      <a:pPr marL="0" marR="0" algn="ct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95</a:t>
                      </a:r>
                      <a:endParaRPr lang="en-US"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56633" marR="56633" marT="0" marB="0"/>
                </a:tc>
                <a:tc>
                  <a:txBody>
                    <a:bodyPr/>
                    <a:lstStyle/>
                    <a:p>
                      <a:pPr marL="0" marR="0" algn="ctr">
                        <a:lnSpc>
                          <a:spcPct val="107000"/>
                        </a:lnSpc>
                        <a:spcBef>
                          <a:spcPts val="0"/>
                        </a:spcBef>
                        <a:spcAft>
                          <a:spcPts val="0"/>
                        </a:spcAft>
                      </a:pPr>
                      <a:r>
                        <a:rPr lang="en-US" sz="1050" u="sng" dirty="0">
                          <a:effectLst/>
                          <a:latin typeface="Times New Roman" panose="02020603050405020304" pitchFamily="18" charset="0"/>
                          <a:cs typeface="Times New Roman" panose="02020603050405020304" pitchFamily="18" charset="0"/>
                          <a:hlinkClick r:id="rId6"/>
                        </a:rPr>
                        <a:t>https://www.w3schools.com/python/python_conditions.asp</a:t>
                      </a:r>
                      <a:endParaRPr lang="en-US" sz="1050" dirty="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1050" u="sng" dirty="0">
                          <a:effectLst/>
                          <a:latin typeface="Times New Roman" panose="02020603050405020304" pitchFamily="18" charset="0"/>
                          <a:cs typeface="Times New Roman" panose="02020603050405020304" pitchFamily="18" charset="0"/>
                          <a:hlinkClick r:id="rId7"/>
                        </a:rPr>
                        <a:t>https://www.w3schools.com/python/python_while_loops.asp</a:t>
                      </a:r>
                      <a:endParaRPr lang="en-US" sz="1050" dirty="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https://www.w3schools.com/python/python_for_loops.asp</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633" marR="56633" marT="0" marB="0"/>
                </a:tc>
                <a:extLst>
                  <a:ext uri="{0D108BD9-81ED-4DB2-BD59-A6C34878D82A}">
                    <a16:rowId xmlns:a16="http://schemas.microsoft.com/office/drawing/2014/main" val="3841196495"/>
                  </a:ext>
                </a:extLst>
              </a:tr>
            </a:tbl>
          </a:graphicData>
        </a:graphic>
      </p:graphicFrame>
    </p:spTree>
    <p:extLst>
      <p:ext uri="{BB962C8B-B14F-4D97-AF65-F5344CB8AC3E}">
        <p14:creationId xmlns:p14="http://schemas.microsoft.com/office/powerpoint/2010/main" val="20416221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7B38D761-2E44-42FE-B1CD-A81F174D9AD2}"/>
              </a:ext>
            </a:extLst>
          </p:cNvPr>
          <p:cNvGraphicFramePr>
            <a:graphicFrameLocks noGrp="1"/>
          </p:cNvGraphicFramePr>
          <p:nvPr>
            <p:extLst>
              <p:ext uri="{D42A27DB-BD31-4B8C-83A1-F6EECF244321}">
                <p14:modId xmlns:p14="http://schemas.microsoft.com/office/powerpoint/2010/main" val="1764710602"/>
              </p:ext>
            </p:extLst>
          </p:nvPr>
        </p:nvGraphicFramePr>
        <p:xfrm>
          <a:off x="1136823" y="1186249"/>
          <a:ext cx="7253416" cy="4127156"/>
        </p:xfrm>
        <a:graphic>
          <a:graphicData uri="http://schemas.openxmlformats.org/drawingml/2006/table">
            <a:tbl>
              <a:tblPr firstRow="1" firstCol="1" bandRow="1">
                <a:tableStyleId>{C968CECF-D994-4761-80F2-84F15F6AF3F2}</a:tableStyleId>
              </a:tblPr>
              <a:tblGrid>
                <a:gridCol w="1426110">
                  <a:extLst>
                    <a:ext uri="{9D8B030D-6E8A-4147-A177-3AD203B41FA5}">
                      <a16:colId xmlns:a16="http://schemas.microsoft.com/office/drawing/2014/main" val="4139617574"/>
                    </a:ext>
                  </a:extLst>
                </a:gridCol>
                <a:gridCol w="660399">
                  <a:extLst>
                    <a:ext uri="{9D8B030D-6E8A-4147-A177-3AD203B41FA5}">
                      <a16:colId xmlns:a16="http://schemas.microsoft.com/office/drawing/2014/main" val="239744997"/>
                    </a:ext>
                  </a:extLst>
                </a:gridCol>
                <a:gridCol w="1209634">
                  <a:extLst>
                    <a:ext uri="{9D8B030D-6E8A-4147-A177-3AD203B41FA5}">
                      <a16:colId xmlns:a16="http://schemas.microsoft.com/office/drawing/2014/main" val="3077325436"/>
                    </a:ext>
                  </a:extLst>
                </a:gridCol>
                <a:gridCol w="769368">
                  <a:extLst>
                    <a:ext uri="{9D8B030D-6E8A-4147-A177-3AD203B41FA5}">
                      <a16:colId xmlns:a16="http://schemas.microsoft.com/office/drawing/2014/main" val="3832308535"/>
                    </a:ext>
                  </a:extLst>
                </a:gridCol>
                <a:gridCol w="879801">
                  <a:extLst>
                    <a:ext uri="{9D8B030D-6E8A-4147-A177-3AD203B41FA5}">
                      <a16:colId xmlns:a16="http://schemas.microsoft.com/office/drawing/2014/main" val="2195901137"/>
                    </a:ext>
                  </a:extLst>
                </a:gridCol>
                <a:gridCol w="769368">
                  <a:extLst>
                    <a:ext uri="{9D8B030D-6E8A-4147-A177-3AD203B41FA5}">
                      <a16:colId xmlns:a16="http://schemas.microsoft.com/office/drawing/2014/main" val="601302683"/>
                    </a:ext>
                  </a:extLst>
                </a:gridCol>
                <a:gridCol w="1538736">
                  <a:extLst>
                    <a:ext uri="{9D8B030D-6E8A-4147-A177-3AD203B41FA5}">
                      <a16:colId xmlns:a16="http://schemas.microsoft.com/office/drawing/2014/main" val="3174937172"/>
                    </a:ext>
                  </a:extLst>
                </a:gridCol>
              </a:tblGrid>
              <a:tr h="1371828">
                <a:tc>
                  <a:txBody>
                    <a:bodyPr/>
                    <a:lstStyle/>
                    <a:p>
                      <a:pPr marL="0" marR="0" algn="just">
                        <a:lnSpc>
                          <a:spcPct val="107000"/>
                        </a:lnSpc>
                        <a:spcBef>
                          <a:spcPts val="0"/>
                        </a:spcBef>
                        <a:spcAft>
                          <a:spcPts val="0"/>
                        </a:spcAft>
                      </a:pPr>
                      <a:r>
                        <a:rPr lang="en-US" sz="1000">
                          <a:effectLst/>
                        </a:rPr>
                        <a:t> </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000">
                          <a:effectLst/>
                        </a:rPr>
                        <a:t>Unit 3</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000">
                          <a:effectLst/>
                        </a:rPr>
                        <a:t>Function and recursion</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000" dirty="0">
                          <a:effectLst/>
                        </a:rPr>
                        <a:t>-</a:t>
                      </a:r>
                      <a:r>
                        <a:rPr lang="en-IN" sz="1000" dirty="0">
                          <a:effectLst/>
                        </a:rPr>
                        <a:t>Reading Materials</a:t>
                      </a:r>
                      <a:endParaRPr lang="en-US" sz="1100" dirty="0">
                        <a:effectLst/>
                      </a:endParaRPr>
                    </a:p>
                    <a:p>
                      <a:pPr marL="0" marR="0" algn="just">
                        <a:lnSpc>
                          <a:spcPct val="107000"/>
                        </a:lnSpc>
                        <a:spcBef>
                          <a:spcPts val="0"/>
                        </a:spcBef>
                        <a:spcAft>
                          <a:spcPts val="0"/>
                        </a:spcAft>
                      </a:pPr>
                      <a:r>
                        <a:rPr lang="en-IN" sz="1000" dirty="0">
                          <a:effectLst/>
                        </a:rPr>
                        <a:t>*Text</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000">
                          <a:effectLst/>
                        </a:rPr>
                        <a:t>Function and recursion</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000">
                          <a:effectLst/>
                        </a:rPr>
                        <a:t>80</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000" u="sng">
                          <a:effectLst/>
                          <a:hlinkClick r:id="rId2"/>
                        </a:rPr>
                        <a:t>https://www.w3schools.com/python/python_functions.asp</a:t>
                      </a:r>
                      <a:endParaRPr lang="en-US" sz="1100">
                        <a:effectLst/>
                      </a:endParaRPr>
                    </a:p>
                    <a:p>
                      <a:pPr marL="0" marR="0" algn="just">
                        <a:lnSpc>
                          <a:spcPct val="107000"/>
                        </a:lnSpc>
                        <a:spcBef>
                          <a:spcPts val="0"/>
                        </a:spcBef>
                        <a:spcAft>
                          <a:spcPts val="0"/>
                        </a:spcAft>
                      </a:pPr>
                      <a:r>
                        <a:rPr lang="en-US" sz="1000">
                          <a:effectLst/>
                        </a:rPr>
                        <a:t>https://www.w3schools.com/python/python_lambda.asp</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52925093"/>
                  </a:ext>
                </a:extLst>
              </a:tr>
              <a:tr h="2755328">
                <a:tc>
                  <a:txBody>
                    <a:bodyPr/>
                    <a:lstStyle/>
                    <a:p>
                      <a:pPr marL="0" marR="0" algn="just">
                        <a:lnSpc>
                          <a:spcPct val="107000"/>
                        </a:lnSpc>
                        <a:spcBef>
                          <a:spcPts val="0"/>
                        </a:spcBef>
                        <a:spcAft>
                          <a:spcPts val="0"/>
                        </a:spcAft>
                      </a:pPr>
                      <a:r>
                        <a:rPr lang="en-US" sz="1000">
                          <a:effectLst/>
                        </a:rPr>
                        <a:t> </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000">
                          <a:effectLst/>
                        </a:rPr>
                        <a:t>Unit 4</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000">
                          <a:effectLst/>
                        </a:rPr>
                        <a:t>String, List, tuple and dictionary</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IN" sz="1000">
                          <a:effectLst/>
                        </a:rPr>
                        <a:t>Reading Materials</a:t>
                      </a:r>
                      <a:endParaRPr lang="en-US" sz="1100">
                        <a:effectLst/>
                      </a:endParaRPr>
                    </a:p>
                    <a:p>
                      <a:pPr marL="0" marR="0" algn="just">
                        <a:lnSpc>
                          <a:spcPct val="107000"/>
                        </a:lnSpc>
                        <a:spcBef>
                          <a:spcPts val="0"/>
                        </a:spcBef>
                        <a:spcAft>
                          <a:spcPts val="0"/>
                        </a:spcAft>
                      </a:pPr>
                      <a:r>
                        <a:rPr lang="en-IN" sz="1000">
                          <a:effectLst/>
                        </a:rPr>
                        <a:t>(Pdf)</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000">
                          <a:effectLst/>
                        </a:rPr>
                        <a:t>Different data types and operations</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000">
                          <a:effectLst/>
                        </a:rPr>
                        <a:t>9</a:t>
                      </a:r>
                      <a:r>
                        <a:rPr lang="en-IN" sz="1000">
                          <a:effectLst/>
                        </a:rPr>
                        <a:t>0</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000" u="sng" dirty="0">
                          <a:effectLst/>
                          <a:hlinkClick r:id="rId3"/>
                        </a:rPr>
                        <a:t>https://www.w3schools.com/python/python_strings.asp</a:t>
                      </a:r>
                      <a:endParaRPr lang="en-US" sz="1100" dirty="0">
                        <a:effectLst/>
                      </a:endParaRPr>
                    </a:p>
                    <a:p>
                      <a:pPr marL="0" marR="0" algn="just">
                        <a:lnSpc>
                          <a:spcPct val="107000"/>
                        </a:lnSpc>
                        <a:spcBef>
                          <a:spcPts val="0"/>
                        </a:spcBef>
                        <a:spcAft>
                          <a:spcPts val="0"/>
                        </a:spcAft>
                      </a:pPr>
                      <a:r>
                        <a:rPr lang="en-US" sz="1000" u="sng" dirty="0">
                          <a:effectLst/>
                          <a:hlinkClick r:id="rId4"/>
                        </a:rPr>
                        <a:t>https://www.w3schools.com/python/python_lists.asp</a:t>
                      </a:r>
                      <a:endParaRPr lang="en-US" sz="1100" dirty="0">
                        <a:effectLst/>
                      </a:endParaRPr>
                    </a:p>
                    <a:p>
                      <a:pPr marL="0" marR="0" algn="just">
                        <a:lnSpc>
                          <a:spcPct val="107000"/>
                        </a:lnSpc>
                        <a:spcBef>
                          <a:spcPts val="0"/>
                        </a:spcBef>
                        <a:spcAft>
                          <a:spcPts val="0"/>
                        </a:spcAft>
                      </a:pPr>
                      <a:r>
                        <a:rPr lang="en-US" sz="1000" u="sng" dirty="0">
                          <a:effectLst/>
                          <a:hlinkClick r:id="rId5"/>
                        </a:rPr>
                        <a:t>https://www.w3schools.com/python/python_tuples.asp</a:t>
                      </a:r>
                      <a:endParaRPr lang="en-US" sz="1100" dirty="0">
                        <a:effectLst/>
                      </a:endParaRPr>
                    </a:p>
                    <a:p>
                      <a:pPr marL="0" marR="0" algn="just">
                        <a:lnSpc>
                          <a:spcPct val="107000"/>
                        </a:lnSpc>
                        <a:spcBef>
                          <a:spcPts val="0"/>
                        </a:spcBef>
                        <a:spcAft>
                          <a:spcPts val="0"/>
                        </a:spcAft>
                      </a:pPr>
                      <a:r>
                        <a:rPr lang="en-US" sz="1000" dirty="0">
                          <a:effectLst/>
                        </a:rPr>
                        <a:t>https://www.w3schools.com/python/python_dictionaries.asp</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46459196"/>
                  </a:ext>
                </a:extLst>
              </a:tr>
            </a:tbl>
          </a:graphicData>
        </a:graphic>
      </p:graphicFrame>
    </p:spTree>
    <p:extLst>
      <p:ext uri="{BB962C8B-B14F-4D97-AF65-F5344CB8AC3E}">
        <p14:creationId xmlns:p14="http://schemas.microsoft.com/office/powerpoint/2010/main" val="19120361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D699E823-5E2F-462A-A1B7-C6B26F8700E5}"/>
              </a:ext>
            </a:extLst>
          </p:cNvPr>
          <p:cNvGraphicFramePr>
            <a:graphicFrameLocks noGrp="1"/>
          </p:cNvGraphicFramePr>
          <p:nvPr>
            <p:extLst>
              <p:ext uri="{D42A27DB-BD31-4B8C-83A1-F6EECF244321}">
                <p14:modId xmlns:p14="http://schemas.microsoft.com/office/powerpoint/2010/main" val="3880911198"/>
              </p:ext>
            </p:extLst>
          </p:nvPr>
        </p:nvGraphicFramePr>
        <p:xfrm>
          <a:off x="1025611" y="1050323"/>
          <a:ext cx="7092777" cy="4584357"/>
        </p:xfrm>
        <a:graphic>
          <a:graphicData uri="http://schemas.openxmlformats.org/drawingml/2006/table">
            <a:tbl>
              <a:tblPr firstRow="1" firstCol="1" bandRow="1">
                <a:tableStyleId>{C968CECF-D994-4761-80F2-84F15F6AF3F2}</a:tableStyleId>
              </a:tblPr>
              <a:tblGrid>
                <a:gridCol w="1394526">
                  <a:extLst>
                    <a:ext uri="{9D8B030D-6E8A-4147-A177-3AD203B41FA5}">
                      <a16:colId xmlns:a16="http://schemas.microsoft.com/office/drawing/2014/main" val="3821186860"/>
                    </a:ext>
                  </a:extLst>
                </a:gridCol>
                <a:gridCol w="645773">
                  <a:extLst>
                    <a:ext uri="{9D8B030D-6E8A-4147-A177-3AD203B41FA5}">
                      <a16:colId xmlns:a16="http://schemas.microsoft.com/office/drawing/2014/main" val="1823650321"/>
                    </a:ext>
                  </a:extLst>
                </a:gridCol>
                <a:gridCol w="1182845">
                  <a:extLst>
                    <a:ext uri="{9D8B030D-6E8A-4147-A177-3AD203B41FA5}">
                      <a16:colId xmlns:a16="http://schemas.microsoft.com/office/drawing/2014/main" val="134340605"/>
                    </a:ext>
                  </a:extLst>
                </a:gridCol>
                <a:gridCol w="752329">
                  <a:extLst>
                    <a:ext uri="{9D8B030D-6E8A-4147-A177-3AD203B41FA5}">
                      <a16:colId xmlns:a16="http://schemas.microsoft.com/office/drawing/2014/main" val="2111059019"/>
                    </a:ext>
                  </a:extLst>
                </a:gridCol>
                <a:gridCol w="860316">
                  <a:extLst>
                    <a:ext uri="{9D8B030D-6E8A-4147-A177-3AD203B41FA5}">
                      <a16:colId xmlns:a16="http://schemas.microsoft.com/office/drawing/2014/main" val="1443782494"/>
                    </a:ext>
                  </a:extLst>
                </a:gridCol>
                <a:gridCol w="752329">
                  <a:extLst>
                    <a:ext uri="{9D8B030D-6E8A-4147-A177-3AD203B41FA5}">
                      <a16:colId xmlns:a16="http://schemas.microsoft.com/office/drawing/2014/main" val="4292045446"/>
                    </a:ext>
                  </a:extLst>
                </a:gridCol>
                <a:gridCol w="1504659">
                  <a:extLst>
                    <a:ext uri="{9D8B030D-6E8A-4147-A177-3AD203B41FA5}">
                      <a16:colId xmlns:a16="http://schemas.microsoft.com/office/drawing/2014/main" val="594791647"/>
                    </a:ext>
                  </a:extLst>
                </a:gridCol>
              </a:tblGrid>
              <a:tr h="1885252">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 </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Unit 5</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Classes and objects, object oriented programming terminology</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a:t>
                      </a:r>
                      <a:r>
                        <a:rPr lang="en-IN" sz="1000">
                          <a:effectLst/>
                          <a:latin typeface="Times New Roman" panose="02020603050405020304" pitchFamily="18" charset="0"/>
                          <a:cs typeface="Times New Roman" panose="02020603050405020304" pitchFamily="18" charset="0"/>
                        </a:rPr>
                        <a:t>Reading Materials</a:t>
                      </a:r>
                      <a:endParaRPr lang="en-US" sz="110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IN" sz="1000">
                          <a:effectLst/>
                          <a:latin typeface="Times New Roman" panose="02020603050405020304" pitchFamily="18" charset="0"/>
                          <a:cs typeface="Times New Roman" panose="02020603050405020304" pitchFamily="18" charset="0"/>
                        </a:rPr>
                        <a:t>*Text</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Classes, inheritance, operator overloading, data hiding</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75</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u="sng">
                          <a:effectLst/>
                          <a:latin typeface="Times New Roman" panose="02020603050405020304" pitchFamily="18" charset="0"/>
                          <a:cs typeface="Times New Roman" panose="02020603050405020304" pitchFamily="18" charset="0"/>
                          <a:hlinkClick r:id="rId2"/>
                        </a:rPr>
                        <a:t>https://www.w3schools.com/python/python_classes.asp</a:t>
                      </a:r>
                      <a:endParaRPr lang="en-US" sz="110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1000" u="sng">
                          <a:effectLst/>
                          <a:latin typeface="Times New Roman" panose="02020603050405020304" pitchFamily="18" charset="0"/>
                          <a:cs typeface="Times New Roman" panose="02020603050405020304" pitchFamily="18" charset="0"/>
                          <a:hlinkClick r:id="rId3"/>
                        </a:rPr>
                        <a:t>https://www.w3schools.com/python/python_inheritance.asp</a:t>
                      </a:r>
                      <a:endParaRPr lang="en-US" sz="110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 </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02397710"/>
                  </a:ext>
                </a:extLst>
              </a:tr>
              <a:tr h="2699105">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 </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Unit 6</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Files and exceptions, regular expression</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a:t>
                      </a:r>
                      <a:r>
                        <a:rPr lang="en-IN" sz="1000">
                          <a:effectLst/>
                          <a:latin typeface="Times New Roman" panose="02020603050405020304" pitchFamily="18" charset="0"/>
                          <a:cs typeface="Times New Roman" panose="02020603050405020304" pitchFamily="18" charset="0"/>
                        </a:rPr>
                        <a:t>Reading Materials</a:t>
                      </a:r>
                      <a:endParaRPr lang="en-US" sz="110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IN" sz="1000">
                          <a:effectLst/>
                          <a:latin typeface="Times New Roman" panose="02020603050405020304" pitchFamily="18" charset="0"/>
                          <a:cs typeface="Times New Roman" panose="02020603050405020304" pitchFamily="18" charset="0"/>
                        </a:rPr>
                        <a:t>*Text</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File and exception handling</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75</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u="sng" dirty="0">
                          <a:effectLst/>
                          <a:latin typeface="Times New Roman" panose="02020603050405020304" pitchFamily="18" charset="0"/>
                          <a:cs typeface="Times New Roman" panose="02020603050405020304" pitchFamily="18" charset="0"/>
                          <a:hlinkClick r:id="rId4"/>
                        </a:rPr>
                        <a:t>https://www.w3schools.com/python/python_file_handling.asp</a:t>
                      </a:r>
                      <a:endParaRPr lang="en-US" sz="1100" dirty="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1000" u="sng" dirty="0">
                          <a:effectLst/>
                          <a:latin typeface="Times New Roman" panose="02020603050405020304" pitchFamily="18" charset="0"/>
                          <a:cs typeface="Times New Roman" panose="02020603050405020304" pitchFamily="18" charset="0"/>
                          <a:hlinkClick r:id="rId5"/>
                        </a:rPr>
                        <a:t>https://www.w3schools.com/python/python_file_open.asp</a:t>
                      </a:r>
                      <a:endParaRPr lang="en-US" sz="1100" dirty="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1000" u="sng" dirty="0">
                          <a:effectLst/>
                          <a:latin typeface="Times New Roman" panose="02020603050405020304" pitchFamily="18" charset="0"/>
                          <a:cs typeface="Times New Roman" panose="02020603050405020304" pitchFamily="18" charset="0"/>
                          <a:hlinkClick r:id="rId6"/>
                        </a:rPr>
                        <a:t>https://www.w3schools.com/python/python_try_except.asp</a:t>
                      </a:r>
                      <a:endParaRPr lang="en-US" sz="1100" dirty="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 </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31795695"/>
                  </a:ext>
                </a:extLst>
              </a:tr>
            </a:tbl>
          </a:graphicData>
        </a:graphic>
      </p:graphicFrame>
    </p:spTree>
    <p:extLst>
      <p:ext uri="{BB962C8B-B14F-4D97-AF65-F5344CB8AC3E}">
        <p14:creationId xmlns:p14="http://schemas.microsoft.com/office/powerpoint/2010/main" val="10858695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5" descr="http://gabrielledolan.com/wp/wp-content/uploads/2013/05/any-questions.jpg">
            <a:extLst>
              <a:ext uri="{FF2B5EF4-FFF2-40B4-BE49-F238E27FC236}">
                <a16:creationId xmlns:a16="http://schemas.microsoft.com/office/drawing/2014/main" id="{72847448-E8A9-4978-A9BB-88FB669490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4488" y="2259806"/>
            <a:ext cx="5879306" cy="3230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pic>
        <p:nvPicPr>
          <p:cNvPr id="236" name="Google Shape;236;p27" descr="istockphoto-1147584034-612x612.jpg"/>
          <p:cNvPicPr preferRelativeResize="0">
            <a:picLocks noGrp="1"/>
          </p:cNvPicPr>
          <p:nvPr>
            <p:ph type="body" idx="1"/>
          </p:nvPr>
        </p:nvPicPr>
        <p:blipFill rotWithShape="1">
          <a:blip r:embed="rId3">
            <a:alphaModFix/>
          </a:blip>
          <a:srcRect/>
          <a:stretch/>
        </p:blipFill>
        <p:spPr>
          <a:xfrm>
            <a:off x="1788402" y="1398726"/>
            <a:ext cx="5832648" cy="374313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A163F-EF7D-68C0-937F-12B92F22198E}"/>
              </a:ext>
            </a:extLst>
          </p:cNvPr>
          <p:cNvSpPr>
            <a:spLocks noGrp="1"/>
          </p:cNvSpPr>
          <p:nvPr>
            <p:ph type="title"/>
          </p:nvPr>
        </p:nvSpPr>
        <p:spPr>
          <a:xfrm>
            <a:off x="620503" y="701715"/>
            <a:ext cx="7416372" cy="675098"/>
          </a:xfrm>
        </p:spPr>
        <p:txBody>
          <a:bodyPr anchor="t">
            <a:normAutofit/>
          </a:bodyPr>
          <a:lstStyle/>
          <a:p>
            <a:r>
              <a:rPr lang="en-IN" sz="3200" dirty="0">
                <a:solidFill>
                  <a:srgbClr val="FF0000"/>
                </a:solidFill>
                <a:latin typeface="Times New Roman" panose="02020603050405020304" pitchFamily="18" charset="0"/>
                <a:cs typeface="Times New Roman" panose="02020603050405020304" pitchFamily="18" charset="0"/>
              </a:rPr>
              <a:t>Program Specific Outcomes (PSO)</a:t>
            </a:r>
          </a:p>
        </p:txBody>
      </p:sp>
      <p:sp>
        <p:nvSpPr>
          <p:cNvPr id="21" name="Content Placeholder 2">
            <a:extLst>
              <a:ext uri="{FF2B5EF4-FFF2-40B4-BE49-F238E27FC236}">
                <a16:creationId xmlns:a16="http://schemas.microsoft.com/office/drawing/2014/main" id="{19C84019-9435-BC43-2C81-92596F6B658E}"/>
              </a:ext>
            </a:extLst>
          </p:cNvPr>
          <p:cNvSpPr>
            <a:spLocks noGrp="1"/>
          </p:cNvSpPr>
          <p:nvPr>
            <p:ph idx="1"/>
          </p:nvPr>
        </p:nvSpPr>
        <p:spPr>
          <a:xfrm>
            <a:off x="626205" y="1717069"/>
            <a:ext cx="7410670" cy="2969714"/>
          </a:xfrm>
        </p:spPr>
        <p:txBody>
          <a:bodyPr>
            <a:normAutofit/>
          </a:bodyPr>
          <a:lstStyle/>
          <a:p>
            <a:pPr algn="just"/>
            <a:r>
              <a:rPr lang="en-US" sz="2000" dirty="0">
                <a:latin typeface="Times New Roman" panose="02020603050405020304" pitchFamily="18" charset="0"/>
                <a:cs typeface="Times New Roman" panose="02020603050405020304" pitchFamily="18" charset="0"/>
              </a:rPr>
              <a:t>Apply acquired skills in software engineering, networking, security, databases, intelligent systems, cloud computing and operating systems to adapt and deploy innovative software solutions for diverse applications. </a:t>
            </a:r>
          </a:p>
          <a:p>
            <a:pPr algn="just"/>
            <a:r>
              <a:rPr lang="en-US" sz="2000" dirty="0">
                <a:latin typeface="Times New Roman" panose="02020603050405020304" pitchFamily="18" charset="0"/>
                <a:cs typeface="Times New Roman" panose="02020603050405020304" pitchFamily="18" charset="0"/>
              </a:rPr>
              <a:t>Apply diverse IT skills to design, develop, and evaluate innovative solutions for business environments, considering risks, and utilizing interdisciplinary knowledge for efficient real-time projects benefiting society.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441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25371-6CCB-4E3B-AA12-EB2FEB2F339E}"/>
              </a:ext>
            </a:extLst>
          </p:cNvPr>
          <p:cNvSpPr>
            <a:spLocks noGrp="1"/>
          </p:cNvSpPr>
          <p:nvPr>
            <p:ph type="title"/>
          </p:nvPr>
        </p:nvSpPr>
        <p:spPr>
          <a:xfrm>
            <a:off x="914400" y="548481"/>
            <a:ext cx="7772400" cy="579438"/>
          </a:xfrm>
        </p:spPr>
        <p:txBody>
          <a:bodyPr>
            <a:normAutofit fontScale="90000"/>
          </a:bodyPr>
          <a:lstStyle/>
          <a:p>
            <a:r>
              <a:rPr lang="en-US" sz="3200" dirty="0">
                <a:solidFill>
                  <a:srgbClr val="FF0000"/>
                </a:solidFill>
                <a:latin typeface="Times New Roman" panose="02020603050405020304" pitchFamily="18" charset="0"/>
                <a:cs typeface="Times New Roman" panose="02020603050405020304" pitchFamily="18" charset="0"/>
              </a:rPr>
              <a:t>Course Outcomes</a:t>
            </a:r>
          </a:p>
        </p:txBody>
      </p:sp>
      <p:sp>
        <p:nvSpPr>
          <p:cNvPr id="3" name="Text Placeholder 2">
            <a:extLst>
              <a:ext uri="{FF2B5EF4-FFF2-40B4-BE49-F238E27FC236}">
                <a16:creationId xmlns:a16="http://schemas.microsoft.com/office/drawing/2014/main" id="{1E894C52-E060-4625-9BE7-4C50393B1E67}"/>
              </a:ext>
            </a:extLst>
          </p:cNvPr>
          <p:cNvSpPr>
            <a:spLocks noGrp="1"/>
          </p:cNvSpPr>
          <p:nvPr>
            <p:ph type="body" idx="1"/>
          </p:nvPr>
        </p:nvSpPr>
        <p:spPr/>
        <p:txBody>
          <a:bodyPr>
            <a:normAutofit fontScale="92500" lnSpcReduction="10000"/>
          </a:bodyPr>
          <a:lstStyle/>
          <a:p>
            <a:pPr algn="just"/>
            <a:r>
              <a:rPr lang="en-US" sz="2400" dirty="0">
                <a:latin typeface="Times New Roman" panose="02020603050405020304" pitchFamily="18" charset="0"/>
                <a:cs typeface="Times New Roman" panose="02020603050405020304" pitchFamily="18" charset="0"/>
              </a:rPr>
              <a:t>CO1 :: Describe the installation of python environment and basics of Python language</a:t>
            </a:r>
          </a:p>
          <a:p>
            <a:pPr algn="just"/>
            <a:r>
              <a:rPr lang="en-US" sz="2400" dirty="0">
                <a:latin typeface="Times New Roman" panose="02020603050405020304" pitchFamily="18" charset="0"/>
                <a:cs typeface="Times New Roman" panose="02020603050405020304" pitchFamily="18" charset="0"/>
              </a:rPr>
              <a:t>CO2 :: Apply the conditional and iterative statements for evaluating the appropriate alternates</a:t>
            </a:r>
          </a:p>
          <a:p>
            <a:pPr algn="just"/>
            <a:r>
              <a:rPr lang="en-US" sz="2400" dirty="0">
                <a:latin typeface="Times New Roman" panose="02020603050405020304" pitchFamily="18" charset="0"/>
                <a:cs typeface="Times New Roman" panose="02020603050405020304" pitchFamily="18" charset="0"/>
              </a:rPr>
              <a:t>CO3 :: Explore functions, including recursion, with parameters and arguments in Python.</a:t>
            </a:r>
          </a:p>
          <a:p>
            <a:pPr algn="just"/>
            <a:r>
              <a:rPr lang="en-US" sz="2400" dirty="0">
                <a:latin typeface="Times New Roman" panose="02020603050405020304" pitchFamily="18" charset="0"/>
                <a:cs typeface="Times New Roman" panose="02020603050405020304" pitchFamily="18" charset="0"/>
              </a:rPr>
              <a:t>CO4 :: Construct the core data structures like lists, dictionaries, tuples and sets in Python to store, process and sort the data.</a:t>
            </a:r>
          </a:p>
          <a:p>
            <a:pPr algn="just"/>
            <a:r>
              <a:rPr lang="en-US" sz="2400" dirty="0">
                <a:latin typeface="Times New Roman" panose="02020603050405020304" pitchFamily="18" charset="0"/>
                <a:cs typeface="Times New Roman" panose="02020603050405020304" pitchFamily="18" charset="0"/>
              </a:rPr>
              <a:t>CO5 :: Apply the concepts of Object-oriented programming as used in Python using encapsulation, polymorphism, and inheritance.</a:t>
            </a:r>
          </a:p>
          <a:p>
            <a:pPr algn="just"/>
            <a:r>
              <a:rPr lang="en-US" sz="2400" dirty="0">
                <a:latin typeface="Times New Roman" panose="02020603050405020304" pitchFamily="18" charset="0"/>
                <a:cs typeface="Times New Roman" panose="02020603050405020304" pitchFamily="18" charset="0"/>
              </a:rPr>
              <a:t>CO6 :: Examine file handling operations and effectively apply regular expressions for pattern matching.</a:t>
            </a:r>
            <a:endParaRPr lang="en-US" sz="2400" dirty="0">
              <a:solidFill>
                <a:srgbClr val="000000"/>
              </a:solidFill>
              <a:latin typeface="Times New Roman" panose="02020603050405020304" pitchFamily="18" charset="0"/>
              <a:cs typeface="Times New Roman" panose="02020603050405020304" pitchFamily="18" charset="0"/>
            </a:endParaRPr>
          </a:p>
          <a:p>
            <a:pPr algn="just"/>
            <a:endParaRPr lang="en-US" sz="2800" dirty="0">
              <a:solidFill>
                <a:srgbClr val="000000"/>
              </a:solidFill>
              <a:latin typeface="Times New Roman" panose="02020603050405020304" pitchFamily="18" charset="0"/>
              <a:cs typeface="Times New Roman" panose="02020603050405020304" pitchFamily="18" charset="0"/>
            </a:endParaRPr>
          </a:p>
          <a:p>
            <a:pPr algn="just"/>
            <a:endParaRPr lang="en-US" sz="2800" dirty="0">
              <a:solidFill>
                <a:srgbClr val="000000"/>
              </a:solidFill>
              <a:latin typeface="Times New Roman" panose="02020603050405020304" pitchFamily="18" charset="0"/>
              <a:cs typeface="Times New Roman" panose="02020603050405020304" pitchFamily="18" charset="0"/>
            </a:endParaRPr>
          </a:p>
          <a:p>
            <a:pPr algn="just"/>
            <a:endParaRPr lang="en-US" sz="2800" dirty="0">
              <a:solidFill>
                <a:srgbClr val="000000"/>
              </a:solidFill>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935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9D99432-D6E7-4FCE-B37E-04F0D19D1E06}"/>
              </a:ext>
            </a:extLst>
          </p:cNvPr>
          <p:cNvGraphicFramePr>
            <a:graphicFrameLocks noGrp="1"/>
          </p:cNvGraphicFramePr>
          <p:nvPr>
            <p:extLst>
              <p:ext uri="{D42A27DB-BD31-4B8C-83A1-F6EECF244321}">
                <p14:modId xmlns:p14="http://schemas.microsoft.com/office/powerpoint/2010/main" val="493484767"/>
              </p:ext>
            </p:extLst>
          </p:nvPr>
        </p:nvGraphicFramePr>
        <p:xfrm>
          <a:off x="432487" y="1167920"/>
          <a:ext cx="8279026" cy="4928072"/>
        </p:xfrm>
        <a:graphic>
          <a:graphicData uri="http://schemas.openxmlformats.org/drawingml/2006/table">
            <a:tbl>
              <a:tblPr>
                <a:tableStyleId>{35758FB7-9AC5-4552-8A53-C91805E547FA}</a:tableStyleId>
              </a:tblPr>
              <a:tblGrid>
                <a:gridCol w="1327474">
                  <a:extLst>
                    <a:ext uri="{9D8B030D-6E8A-4147-A177-3AD203B41FA5}">
                      <a16:colId xmlns:a16="http://schemas.microsoft.com/office/drawing/2014/main" val="372785829"/>
                    </a:ext>
                  </a:extLst>
                </a:gridCol>
                <a:gridCol w="296562">
                  <a:extLst>
                    <a:ext uri="{9D8B030D-6E8A-4147-A177-3AD203B41FA5}">
                      <a16:colId xmlns:a16="http://schemas.microsoft.com/office/drawing/2014/main" val="2346712688"/>
                    </a:ext>
                  </a:extLst>
                </a:gridCol>
                <a:gridCol w="315975">
                  <a:extLst>
                    <a:ext uri="{9D8B030D-6E8A-4147-A177-3AD203B41FA5}">
                      <a16:colId xmlns:a16="http://schemas.microsoft.com/office/drawing/2014/main" val="63134682"/>
                    </a:ext>
                  </a:extLst>
                </a:gridCol>
                <a:gridCol w="518984">
                  <a:extLst>
                    <a:ext uri="{9D8B030D-6E8A-4147-A177-3AD203B41FA5}">
                      <a16:colId xmlns:a16="http://schemas.microsoft.com/office/drawing/2014/main" val="185760526"/>
                    </a:ext>
                  </a:extLst>
                </a:gridCol>
                <a:gridCol w="395416">
                  <a:extLst>
                    <a:ext uri="{9D8B030D-6E8A-4147-A177-3AD203B41FA5}">
                      <a16:colId xmlns:a16="http://schemas.microsoft.com/office/drawing/2014/main" val="3700434016"/>
                    </a:ext>
                  </a:extLst>
                </a:gridCol>
                <a:gridCol w="383060">
                  <a:extLst>
                    <a:ext uri="{9D8B030D-6E8A-4147-A177-3AD203B41FA5}">
                      <a16:colId xmlns:a16="http://schemas.microsoft.com/office/drawing/2014/main" val="2900623801"/>
                    </a:ext>
                  </a:extLst>
                </a:gridCol>
                <a:gridCol w="626075">
                  <a:extLst>
                    <a:ext uri="{9D8B030D-6E8A-4147-A177-3AD203B41FA5}">
                      <a16:colId xmlns:a16="http://schemas.microsoft.com/office/drawing/2014/main" val="236137584"/>
                    </a:ext>
                  </a:extLst>
                </a:gridCol>
                <a:gridCol w="551935">
                  <a:extLst>
                    <a:ext uri="{9D8B030D-6E8A-4147-A177-3AD203B41FA5}">
                      <a16:colId xmlns:a16="http://schemas.microsoft.com/office/drawing/2014/main" val="81084641"/>
                    </a:ext>
                  </a:extLst>
                </a:gridCol>
                <a:gridCol w="551935">
                  <a:extLst>
                    <a:ext uri="{9D8B030D-6E8A-4147-A177-3AD203B41FA5}">
                      <a16:colId xmlns:a16="http://schemas.microsoft.com/office/drawing/2014/main" val="3299565242"/>
                    </a:ext>
                  </a:extLst>
                </a:gridCol>
                <a:gridCol w="551935">
                  <a:extLst>
                    <a:ext uri="{9D8B030D-6E8A-4147-A177-3AD203B41FA5}">
                      <a16:colId xmlns:a16="http://schemas.microsoft.com/office/drawing/2014/main" val="2380118827"/>
                    </a:ext>
                  </a:extLst>
                </a:gridCol>
                <a:gridCol w="551935">
                  <a:extLst>
                    <a:ext uri="{9D8B030D-6E8A-4147-A177-3AD203B41FA5}">
                      <a16:colId xmlns:a16="http://schemas.microsoft.com/office/drawing/2014/main" val="1758813889"/>
                    </a:ext>
                  </a:extLst>
                </a:gridCol>
                <a:gridCol w="551935">
                  <a:extLst>
                    <a:ext uri="{9D8B030D-6E8A-4147-A177-3AD203B41FA5}">
                      <a16:colId xmlns:a16="http://schemas.microsoft.com/office/drawing/2014/main" val="2173936617"/>
                    </a:ext>
                  </a:extLst>
                </a:gridCol>
                <a:gridCol w="551935">
                  <a:extLst>
                    <a:ext uri="{9D8B030D-6E8A-4147-A177-3AD203B41FA5}">
                      <a16:colId xmlns:a16="http://schemas.microsoft.com/office/drawing/2014/main" val="3863364140"/>
                    </a:ext>
                  </a:extLst>
                </a:gridCol>
                <a:gridCol w="551935">
                  <a:extLst>
                    <a:ext uri="{9D8B030D-6E8A-4147-A177-3AD203B41FA5}">
                      <a16:colId xmlns:a16="http://schemas.microsoft.com/office/drawing/2014/main" val="961340658"/>
                    </a:ext>
                  </a:extLst>
                </a:gridCol>
                <a:gridCol w="551935">
                  <a:extLst>
                    <a:ext uri="{9D8B030D-6E8A-4147-A177-3AD203B41FA5}">
                      <a16:colId xmlns:a16="http://schemas.microsoft.com/office/drawing/2014/main" val="306278578"/>
                    </a:ext>
                  </a:extLst>
                </a:gridCol>
              </a:tblGrid>
              <a:tr h="331330">
                <a:tc>
                  <a:txBody>
                    <a:bodyPr/>
                    <a:lstStyle/>
                    <a:p>
                      <a:pPr algn="just" fontAlgn="t"/>
                      <a:r>
                        <a:rPr lang="en-US" sz="1000" u="none" strike="noStrike" dirty="0">
                          <a:effectLst/>
                          <a:latin typeface="Times New Roman" panose="02020603050405020304" pitchFamily="18" charset="0"/>
                          <a:cs typeface="Times New Roman" panose="02020603050405020304" pitchFamily="18" charset="0"/>
                        </a:rPr>
                        <a:t>Course Outcomes</a:t>
                      </a:r>
                      <a:endParaRPr lang="en-US" sz="1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3185" marR="3185" marT="3185" marB="0"/>
                </a:tc>
                <a:tc>
                  <a:txBody>
                    <a:bodyPr/>
                    <a:lstStyle/>
                    <a:p>
                      <a:pPr algn="just" fontAlgn="t"/>
                      <a:r>
                        <a:rPr lang="en-US" sz="1400" u="none" strike="noStrike" dirty="0">
                          <a:effectLst/>
                          <a:latin typeface="Times New Roman" panose="02020603050405020304" pitchFamily="18" charset="0"/>
                          <a:cs typeface="Times New Roman" panose="02020603050405020304" pitchFamily="18" charset="0"/>
                        </a:rPr>
                        <a:t>PO1</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3185" marR="3185" marT="3185" marB="0"/>
                </a:tc>
                <a:tc>
                  <a:txBody>
                    <a:bodyPr/>
                    <a:lstStyle/>
                    <a:p>
                      <a:pPr algn="just" fontAlgn="t"/>
                      <a:r>
                        <a:rPr lang="en-US" sz="1400" u="none" strike="noStrike" dirty="0">
                          <a:effectLst/>
                          <a:latin typeface="Times New Roman" panose="02020603050405020304" pitchFamily="18" charset="0"/>
                          <a:cs typeface="Times New Roman" panose="02020603050405020304" pitchFamily="18" charset="0"/>
                        </a:rPr>
                        <a:t>PO2</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3185" marR="3185" marT="3185" marB="0"/>
                </a:tc>
                <a:tc>
                  <a:txBody>
                    <a:bodyPr/>
                    <a:lstStyle/>
                    <a:p>
                      <a:pPr algn="just" fontAlgn="t"/>
                      <a:r>
                        <a:rPr lang="en-US" sz="1400" u="none" strike="noStrike" dirty="0">
                          <a:effectLst/>
                          <a:latin typeface="Times New Roman" panose="02020603050405020304" pitchFamily="18" charset="0"/>
                          <a:cs typeface="Times New Roman" panose="02020603050405020304" pitchFamily="18" charset="0"/>
                        </a:rPr>
                        <a:t>PO3</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3185" marR="3185" marT="3185" marB="0"/>
                </a:tc>
                <a:tc>
                  <a:txBody>
                    <a:bodyPr/>
                    <a:lstStyle/>
                    <a:p>
                      <a:pPr algn="just" fontAlgn="t"/>
                      <a:r>
                        <a:rPr lang="en-US" sz="1400" u="none" strike="noStrike" dirty="0">
                          <a:effectLst/>
                          <a:latin typeface="Times New Roman" panose="02020603050405020304" pitchFamily="18" charset="0"/>
                          <a:cs typeface="Times New Roman" panose="02020603050405020304" pitchFamily="18" charset="0"/>
                        </a:rPr>
                        <a:t>PO4</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3185" marR="3185" marT="3185" marB="0"/>
                </a:tc>
                <a:tc>
                  <a:txBody>
                    <a:bodyPr/>
                    <a:lstStyle/>
                    <a:p>
                      <a:pPr algn="just" fontAlgn="t"/>
                      <a:r>
                        <a:rPr lang="en-US" sz="1400" u="none" strike="noStrike" dirty="0">
                          <a:effectLst/>
                          <a:latin typeface="Times New Roman" panose="02020603050405020304" pitchFamily="18" charset="0"/>
                          <a:cs typeface="Times New Roman" panose="02020603050405020304" pitchFamily="18" charset="0"/>
                        </a:rPr>
                        <a:t>PO5</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3185" marR="3185" marT="3185" marB="0"/>
                </a:tc>
                <a:tc>
                  <a:txBody>
                    <a:bodyPr/>
                    <a:lstStyle/>
                    <a:p>
                      <a:pPr algn="just" fontAlgn="t"/>
                      <a:r>
                        <a:rPr lang="en-US" sz="1400" u="none" strike="noStrike" dirty="0">
                          <a:effectLst/>
                          <a:latin typeface="Times New Roman" panose="02020603050405020304" pitchFamily="18" charset="0"/>
                          <a:cs typeface="Times New Roman" panose="02020603050405020304" pitchFamily="18" charset="0"/>
                        </a:rPr>
                        <a:t>PO6</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3185" marR="3185" marT="3185" marB="0"/>
                </a:tc>
                <a:tc>
                  <a:txBody>
                    <a:bodyPr/>
                    <a:lstStyle/>
                    <a:p>
                      <a:pPr algn="just" fontAlgn="t"/>
                      <a:r>
                        <a:rPr lang="en-US" sz="1400" u="none" strike="noStrike" dirty="0">
                          <a:effectLst/>
                          <a:latin typeface="Times New Roman" panose="02020603050405020304" pitchFamily="18" charset="0"/>
                          <a:cs typeface="Times New Roman" panose="02020603050405020304" pitchFamily="18" charset="0"/>
                        </a:rPr>
                        <a:t>PO7</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3185" marR="3185" marT="3185" marB="0"/>
                </a:tc>
                <a:tc>
                  <a:txBody>
                    <a:bodyPr/>
                    <a:lstStyle/>
                    <a:p>
                      <a:pPr algn="just" fontAlgn="t"/>
                      <a:r>
                        <a:rPr lang="en-US" sz="1400" u="none" strike="noStrike" dirty="0">
                          <a:effectLst/>
                          <a:latin typeface="Times New Roman" panose="02020603050405020304" pitchFamily="18" charset="0"/>
                          <a:cs typeface="Times New Roman" panose="02020603050405020304" pitchFamily="18" charset="0"/>
                        </a:rPr>
                        <a:t>PO8</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3185" marR="3185" marT="3185" marB="0"/>
                </a:tc>
                <a:tc>
                  <a:txBody>
                    <a:bodyPr/>
                    <a:lstStyle/>
                    <a:p>
                      <a:pPr algn="just" fontAlgn="t"/>
                      <a:r>
                        <a:rPr lang="en-US" sz="1400" u="none" strike="noStrike" dirty="0">
                          <a:effectLst/>
                          <a:latin typeface="Times New Roman" panose="02020603050405020304" pitchFamily="18" charset="0"/>
                          <a:cs typeface="Times New Roman" panose="02020603050405020304" pitchFamily="18" charset="0"/>
                        </a:rPr>
                        <a:t>PO9</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3185" marR="3185" marT="3185" marB="0"/>
                </a:tc>
                <a:tc>
                  <a:txBody>
                    <a:bodyPr/>
                    <a:lstStyle/>
                    <a:p>
                      <a:pPr algn="just" fontAlgn="t"/>
                      <a:r>
                        <a:rPr lang="en-US" sz="1400" u="none" strike="noStrike" dirty="0">
                          <a:effectLst/>
                          <a:latin typeface="Times New Roman" panose="02020603050405020304" pitchFamily="18" charset="0"/>
                          <a:cs typeface="Times New Roman" panose="02020603050405020304" pitchFamily="18" charset="0"/>
                        </a:rPr>
                        <a:t>P10</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3185" marR="3185" marT="3185" marB="0"/>
                </a:tc>
                <a:tc>
                  <a:txBody>
                    <a:bodyPr/>
                    <a:lstStyle/>
                    <a:p>
                      <a:pPr algn="just" fontAlgn="t"/>
                      <a:r>
                        <a:rPr lang="en-US" sz="1400" u="none" strike="noStrike" dirty="0">
                          <a:effectLst/>
                          <a:latin typeface="Times New Roman" panose="02020603050405020304" pitchFamily="18" charset="0"/>
                          <a:cs typeface="Times New Roman" panose="02020603050405020304" pitchFamily="18" charset="0"/>
                        </a:rPr>
                        <a:t>P11</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3185" marR="3185" marT="3185" marB="0"/>
                </a:tc>
                <a:tc>
                  <a:txBody>
                    <a:bodyPr/>
                    <a:lstStyle/>
                    <a:p>
                      <a:pPr algn="just" fontAlgn="t"/>
                      <a:r>
                        <a:rPr lang="en-US" sz="1400" u="none" strike="noStrike" dirty="0">
                          <a:effectLst/>
                          <a:latin typeface="Times New Roman" panose="02020603050405020304" pitchFamily="18" charset="0"/>
                          <a:cs typeface="Times New Roman" panose="02020603050405020304" pitchFamily="18" charset="0"/>
                        </a:rPr>
                        <a:t>P12</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3185" marR="3185" marT="3185" marB="0"/>
                </a:tc>
                <a:tc>
                  <a:txBody>
                    <a:bodyPr/>
                    <a:lstStyle/>
                    <a:p>
                      <a:pPr algn="just" fontAlgn="t"/>
                      <a:r>
                        <a:rPr lang="en-US" sz="1400" u="none" strike="noStrike" dirty="0">
                          <a:effectLst/>
                          <a:latin typeface="Times New Roman" panose="02020603050405020304" pitchFamily="18" charset="0"/>
                          <a:cs typeface="Times New Roman" panose="02020603050405020304" pitchFamily="18" charset="0"/>
                        </a:rPr>
                        <a:t>PSO1</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3185" marR="3185" marT="3185" marB="0"/>
                </a:tc>
                <a:tc>
                  <a:txBody>
                    <a:bodyPr/>
                    <a:lstStyle/>
                    <a:p>
                      <a:pPr algn="just" fontAlgn="t"/>
                      <a:r>
                        <a:rPr lang="en-US" sz="1400" u="none" strike="noStrike" dirty="0">
                          <a:effectLst/>
                          <a:latin typeface="Times New Roman" panose="02020603050405020304" pitchFamily="18" charset="0"/>
                          <a:cs typeface="Times New Roman" panose="02020603050405020304" pitchFamily="18" charset="0"/>
                        </a:rPr>
                        <a:t>PSO2</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3185" marR="3185" marT="3185" marB="0"/>
                </a:tc>
                <a:extLst>
                  <a:ext uri="{0D108BD9-81ED-4DB2-BD59-A6C34878D82A}">
                    <a16:rowId xmlns:a16="http://schemas.microsoft.com/office/drawing/2014/main" val="2541270274"/>
                  </a:ext>
                </a:extLst>
              </a:tr>
              <a:tr h="589732">
                <a:tc>
                  <a:txBody>
                    <a:bodyPr/>
                    <a:lstStyle/>
                    <a:p>
                      <a:pPr algn="just" fontAlgn="b"/>
                      <a:r>
                        <a:rPr lang="en-US" sz="1000" u="none" strike="noStrike" dirty="0">
                          <a:effectLst/>
                          <a:latin typeface="Times New Roman" panose="02020603050405020304" pitchFamily="18" charset="0"/>
                          <a:cs typeface="Times New Roman" panose="02020603050405020304" pitchFamily="18" charset="0"/>
                        </a:rPr>
                        <a:t>CO1: Describe the installation of python environment and basics of Python language</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185" marR="3185" marT="3185" marB="0" anchor="b"/>
                </a:tc>
                <a:tc>
                  <a:txBody>
                    <a:bodyPr/>
                    <a:lstStyle/>
                    <a:p>
                      <a:pPr algn="just" fontAlgn="t"/>
                      <a:r>
                        <a:rPr lang="en-US" sz="1400" u="none" strike="noStrike" dirty="0">
                          <a:effectLst/>
                          <a:latin typeface="Times New Roman" panose="02020603050405020304" pitchFamily="18" charset="0"/>
                          <a:cs typeface="Times New Roman" panose="02020603050405020304" pitchFamily="18" charset="0"/>
                        </a:rPr>
                        <a:t> </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185" marR="3185" marT="3185" marB="0"/>
                </a:tc>
                <a:tc>
                  <a:txBody>
                    <a:bodyPr/>
                    <a:lstStyle/>
                    <a:p>
                      <a:pPr algn="just" fontAlgn="t"/>
                      <a:r>
                        <a:rPr lang="en-US" sz="1400" u="none" strike="noStrike" dirty="0">
                          <a:effectLst/>
                          <a:latin typeface="Times New Roman" panose="02020603050405020304" pitchFamily="18" charset="0"/>
                          <a:cs typeface="Times New Roman" panose="02020603050405020304" pitchFamily="18" charset="0"/>
                        </a:rPr>
                        <a:t> </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185" marR="3185" marT="3185" marB="0"/>
                </a:tc>
                <a:tc>
                  <a:txBody>
                    <a:bodyPr/>
                    <a:lstStyle/>
                    <a:p>
                      <a:pPr algn="just" fontAlgn="t"/>
                      <a:r>
                        <a:rPr lang="en-US" sz="1400" u="none" strike="noStrike" dirty="0">
                          <a:effectLst/>
                          <a:latin typeface="Times New Roman" panose="02020603050405020304" pitchFamily="18" charset="0"/>
                          <a:cs typeface="Times New Roman" panose="02020603050405020304" pitchFamily="18" charset="0"/>
                        </a:rPr>
                        <a:t>3</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185" marR="3185" marT="3185" marB="0"/>
                </a:tc>
                <a:tc>
                  <a:txBody>
                    <a:bodyPr/>
                    <a:lstStyle/>
                    <a:p>
                      <a:pPr algn="just" fontAlgn="t"/>
                      <a:r>
                        <a:rPr lang="en-US" sz="1400" u="none" strike="noStrike">
                          <a:effectLst/>
                          <a:latin typeface="Times New Roman" panose="02020603050405020304" pitchFamily="18" charset="0"/>
                          <a:cs typeface="Times New Roman" panose="02020603050405020304" pitchFamily="18" charset="0"/>
                        </a:rPr>
                        <a:t> </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3185" marR="3185" marT="3185" marB="0"/>
                </a:tc>
                <a:tc>
                  <a:txBody>
                    <a:bodyPr/>
                    <a:lstStyle/>
                    <a:p>
                      <a:pPr algn="just" fontAlgn="t"/>
                      <a:r>
                        <a:rPr lang="en-US" sz="1400" u="none" strike="noStrike">
                          <a:effectLst/>
                          <a:latin typeface="Times New Roman" panose="02020603050405020304" pitchFamily="18" charset="0"/>
                          <a:cs typeface="Times New Roman" panose="02020603050405020304" pitchFamily="18" charset="0"/>
                        </a:rPr>
                        <a:t>3</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3185" marR="3185" marT="3185" marB="0"/>
                </a:tc>
                <a:tc>
                  <a:txBody>
                    <a:bodyPr/>
                    <a:lstStyle/>
                    <a:p>
                      <a:pPr algn="just" fontAlgn="t"/>
                      <a:r>
                        <a:rPr lang="en-US" sz="1400" u="none" strike="noStrike" dirty="0">
                          <a:effectLst/>
                          <a:latin typeface="Times New Roman" panose="02020603050405020304" pitchFamily="18" charset="0"/>
                          <a:cs typeface="Times New Roman" panose="02020603050405020304" pitchFamily="18" charset="0"/>
                        </a:rPr>
                        <a:t> </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185" marR="3185" marT="3185" marB="0"/>
                </a:tc>
                <a:tc>
                  <a:txBody>
                    <a:bodyPr/>
                    <a:lstStyle/>
                    <a:p>
                      <a:pPr algn="just" fontAlgn="t"/>
                      <a:r>
                        <a:rPr lang="en-US" sz="1400" u="none" strike="noStrike">
                          <a:effectLst/>
                          <a:latin typeface="Times New Roman" panose="02020603050405020304" pitchFamily="18" charset="0"/>
                          <a:cs typeface="Times New Roman" panose="02020603050405020304" pitchFamily="18" charset="0"/>
                        </a:rPr>
                        <a:t> </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3185" marR="3185" marT="3185" marB="0"/>
                </a:tc>
                <a:tc>
                  <a:txBody>
                    <a:bodyPr/>
                    <a:lstStyle/>
                    <a:p>
                      <a:pPr algn="just" fontAlgn="t"/>
                      <a:r>
                        <a:rPr lang="en-US" sz="1400" u="none" strike="noStrike" dirty="0">
                          <a:effectLst/>
                          <a:latin typeface="Times New Roman" panose="02020603050405020304" pitchFamily="18" charset="0"/>
                          <a:cs typeface="Times New Roman" panose="02020603050405020304" pitchFamily="18" charset="0"/>
                        </a:rPr>
                        <a:t> </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185" marR="3185" marT="3185" marB="0"/>
                </a:tc>
                <a:tc>
                  <a:txBody>
                    <a:bodyPr/>
                    <a:lstStyle/>
                    <a:p>
                      <a:pPr algn="just" fontAlgn="t"/>
                      <a:r>
                        <a:rPr lang="en-US" sz="1400" u="none" strike="noStrike">
                          <a:effectLst/>
                          <a:latin typeface="Times New Roman" panose="02020603050405020304" pitchFamily="18" charset="0"/>
                          <a:cs typeface="Times New Roman" panose="02020603050405020304" pitchFamily="18" charset="0"/>
                        </a:rPr>
                        <a:t> </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3185" marR="3185" marT="3185" marB="0"/>
                </a:tc>
                <a:tc>
                  <a:txBody>
                    <a:bodyPr/>
                    <a:lstStyle/>
                    <a:p>
                      <a:pPr algn="just" fontAlgn="t"/>
                      <a:r>
                        <a:rPr lang="en-US" sz="1400" u="none" strike="noStrike">
                          <a:effectLst/>
                          <a:latin typeface="Times New Roman" panose="02020603050405020304" pitchFamily="18" charset="0"/>
                          <a:cs typeface="Times New Roman" panose="02020603050405020304" pitchFamily="18" charset="0"/>
                        </a:rPr>
                        <a:t> </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3185" marR="3185" marT="3185" marB="0"/>
                </a:tc>
                <a:tc>
                  <a:txBody>
                    <a:bodyPr/>
                    <a:lstStyle/>
                    <a:p>
                      <a:pPr algn="just" fontAlgn="t"/>
                      <a:r>
                        <a:rPr lang="en-US" sz="1400" u="none" strike="noStrike">
                          <a:effectLst/>
                          <a:latin typeface="Times New Roman" panose="02020603050405020304" pitchFamily="18" charset="0"/>
                          <a:cs typeface="Times New Roman" panose="02020603050405020304" pitchFamily="18" charset="0"/>
                        </a:rPr>
                        <a:t> </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3185" marR="3185" marT="3185" marB="0"/>
                </a:tc>
                <a:tc>
                  <a:txBody>
                    <a:bodyPr/>
                    <a:lstStyle/>
                    <a:p>
                      <a:pPr algn="just" fontAlgn="t"/>
                      <a:r>
                        <a:rPr lang="en-US" sz="1400" u="none" strike="noStrike">
                          <a:effectLst/>
                          <a:latin typeface="Times New Roman" panose="02020603050405020304" pitchFamily="18" charset="0"/>
                          <a:cs typeface="Times New Roman" panose="02020603050405020304" pitchFamily="18" charset="0"/>
                        </a:rPr>
                        <a:t>2</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3185" marR="3185" marT="3185" marB="0"/>
                </a:tc>
                <a:tc>
                  <a:txBody>
                    <a:bodyPr/>
                    <a:lstStyle/>
                    <a:p>
                      <a:pPr algn="just" fontAlgn="t"/>
                      <a:r>
                        <a:rPr lang="en-US" sz="1400" u="none" strike="noStrike">
                          <a:effectLst/>
                          <a:latin typeface="Times New Roman" panose="02020603050405020304" pitchFamily="18" charset="0"/>
                          <a:cs typeface="Times New Roman" panose="02020603050405020304" pitchFamily="18" charset="0"/>
                        </a:rPr>
                        <a:t> </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3185" marR="3185" marT="3185" marB="0"/>
                </a:tc>
                <a:tc>
                  <a:txBody>
                    <a:bodyPr/>
                    <a:lstStyle/>
                    <a:p>
                      <a:pPr algn="just" fontAlgn="t"/>
                      <a:r>
                        <a:rPr lang="en-US" sz="1400" u="none" strike="noStrike">
                          <a:effectLst/>
                          <a:latin typeface="Times New Roman" panose="02020603050405020304" pitchFamily="18" charset="0"/>
                          <a:cs typeface="Times New Roman" panose="02020603050405020304" pitchFamily="18" charset="0"/>
                        </a:rPr>
                        <a:t>3</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3185" marR="3185" marT="3185" marB="0"/>
                </a:tc>
                <a:extLst>
                  <a:ext uri="{0D108BD9-81ED-4DB2-BD59-A6C34878D82A}">
                    <a16:rowId xmlns:a16="http://schemas.microsoft.com/office/drawing/2014/main" val="2531392330"/>
                  </a:ext>
                </a:extLst>
              </a:tr>
              <a:tr h="589732">
                <a:tc>
                  <a:txBody>
                    <a:bodyPr/>
                    <a:lstStyle/>
                    <a:p>
                      <a:pPr algn="just" fontAlgn="b"/>
                      <a:r>
                        <a:rPr lang="en-US" sz="1000" u="none" strike="noStrike" dirty="0">
                          <a:effectLst/>
                          <a:latin typeface="Times New Roman" panose="02020603050405020304" pitchFamily="18" charset="0"/>
                          <a:cs typeface="Times New Roman" panose="02020603050405020304" pitchFamily="18" charset="0"/>
                        </a:rPr>
                        <a:t>CO2: apply the conditional and iterative statements for evaluating the appropriate alternates</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185" marR="3185" marT="3185" marB="0" anchor="b"/>
                </a:tc>
                <a:tc>
                  <a:txBody>
                    <a:bodyPr/>
                    <a:lstStyle/>
                    <a:p>
                      <a:pPr algn="just" fontAlgn="t"/>
                      <a:r>
                        <a:rPr lang="en-US" sz="1400" u="none" strike="noStrike">
                          <a:effectLst/>
                          <a:latin typeface="Times New Roman" panose="02020603050405020304" pitchFamily="18" charset="0"/>
                          <a:cs typeface="Times New Roman" panose="02020603050405020304" pitchFamily="18" charset="0"/>
                        </a:rPr>
                        <a:t> </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3185" marR="3185" marT="3185" marB="0"/>
                </a:tc>
                <a:tc>
                  <a:txBody>
                    <a:bodyPr/>
                    <a:lstStyle/>
                    <a:p>
                      <a:pPr algn="just" fontAlgn="t"/>
                      <a:r>
                        <a:rPr lang="en-US" sz="1400" u="none" strike="noStrike">
                          <a:effectLst/>
                          <a:latin typeface="Times New Roman" panose="02020603050405020304" pitchFamily="18" charset="0"/>
                          <a:cs typeface="Times New Roman" panose="02020603050405020304" pitchFamily="18" charset="0"/>
                        </a:rPr>
                        <a:t> </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3185" marR="3185" marT="3185" marB="0"/>
                </a:tc>
                <a:tc>
                  <a:txBody>
                    <a:bodyPr/>
                    <a:lstStyle/>
                    <a:p>
                      <a:pPr algn="just" fontAlgn="t"/>
                      <a:r>
                        <a:rPr lang="en-US" sz="1400" u="none" strike="noStrike">
                          <a:effectLst/>
                          <a:latin typeface="Times New Roman" panose="02020603050405020304" pitchFamily="18" charset="0"/>
                          <a:cs typeface="Times New Roman" panose="02020603050405020304" pitchFamily="18" charset="0"/>
                        </a:rPr>
                        <a:t>3</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3185" marR="3185" marT="3185" marB="0"/>
                </a:tc>
                <a:tc>
                  <a:txBody>
                    <a:bodyPr/>
                    <a:lstStyle/>
                    <a:p>
                      <a:pPr algn="just" fontAlgn="t"/>
                      <a:r>
                        <a:rPr lang="en-US" sz="1400" u="none" strike="noStrike" dirty="0">
                          <a:effectLst/>
                          <a:latin typeface="Times New Roman" panose="02020603050405020304" pitchFamily="18" charset="0"/>
                          <a:cs typeface="Times New Roman" panose="02020603050405020304" pitchFamily="18" charset="0"/>
                        </a:rPr>
                        <a:t> </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185" marR="3185" marT="3185" marB="0"/>
                </a:tc>
                <a:tc>
                  <a:txBody>
                    <a:bodyPr/>
                    <a:lstStyle/>
                    <a:p>
                      <a:pPr algn="just" fontAlgn="t"/>
                      <a:r>
                        <a:rPr lang="en-US" sz="1400" u="none" strike="noStrike">
                          <a:effectLst/>
                          <a:latin typeface="Times New Roman" panose="02020603050405020304" pitchFamily="18" charset="0"/>
                          <a:cs typeface="Times New Roman" panose="02020603050405020304" pitchFamily="18" charset="0"/>
                        </a:rPr>
                        <a:t>3</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3185" marR="3185" marT="3185" marB="0"/>
                </a:tc>
                <a:tc>
                  <a:txBody>
                    <a:bodyPr/>
                    <a:lstStyle/>
                    <a:p>
                      <a:pPr algn="just" fontAlgn="t"/>
                      <a:r>
                        <a:rPr lang="en-US" sz="1400" u="none" strike="noStrike">
                          <a:effectLst/>
                          <a:latin typeface="Times New Roman" panose="02020603050405020304" pitchFamily="18" charset="0"/>
                          <a:cs typeface="Times New Roman" panose="02020603050405020304" pitchFamily="18" charset="0"/>
                        </a:rPr>
                        <a:t> </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3185" marR="3185" marT="3185" marB="0"/>
                </a:tc>
                <a:tc>
                  <a:txBody>
                    <a:bodyPr/>
                    <a:lstStyle/>
                    <a:p>
                      <a:pPr algn="just" fontAlgn="t"/>
                      <a:r>
                        <a:rPr lang="en-US" sz="1400" u="none" strike="noStrike">
                          <a:effectLst/>
                          <a:latin typeface="Times New Roman" panose="02020603050405020304" pitchFamily="18" charset="0"/>
                          <a:cs typeface="Times New Roman" panose="02020603050405020304" pitchFamily="18" charset="0"/>
                        </a:rPr>
                        <a:t> </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3185" marR="3185" marT="3185" marB="0"/>
                </a:tc>
                <a:tc>
                  <a:txBody>
                    <a:bodyPr/>
                    <a:lstStyle/>
                    <a:p>
                      <a:pPr algn="just" fontAlgn="t"/>
                      <a:r>
                        <a:rPr lang="en-US" sz="1400" u="none" strike="noStrike">
                          <a:effectLst/>
                          <a:latin typeface="Times New Roman" panose="02020603050405020304" pitchFamily="18" charset="0"/>
                          <a:cs typeface="Times New Roman" panose="02020603050405020304" pitchFamily="18" charset="0"/>
                        </a:rPr>
                        <a:t> </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3185" marR="3185" marT="3185" marB="0"/>
                </a:tc>
                <a:tc>
                  <a:txBody>
                    <a:bodyPr/>
                    <a:lstStyle/>
                    <a:p>
                      <a:pPr algn="just" fontAlgn="t"/>
                      <a:r>
                        <a:rPr lang="en-US" sz="1400" u="none" strike="noStrike">
                          <a:effectLst/>
                          <a:latin typeface="Times New Roman" panose="02020603050405020304" pitchFamily="18" charset="0"/>
                          <a:cs typeface="Times New Roman" panose="02020603050405020304" pitchFamily="18" charset="0"/>
                        </a:rPr>
                        <a:t> </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3185" marR="3185" marT="3185" marB="0"/>
                </a:tc>
                <a:tc>
                  <a:txBody>
                    <a:bodyPr/>
                    <a:lstStyle/>
                    <a:p>
                      <a:pPr algn="just" fontAlgn="t"/>
                      <a:r>
                        <a:rPr lang="en-US" sz="1400" u="none" strike="noStrike">
                          <a:effectLst/>
                          <a:latin typeface="Times New Roman" panose="02020603050405020304" pitchFamily="18" charset="0"/>
                          <a:cs typeface="Times New Roman" panose="02020603050405020304" pitchFamily="18" charset="0"/>
                        </a:rPr>
                        <a:t> </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3185" marR="3185" marT="3185" marB="0"/>
                </a:tc>
                <a:tc>
                  <a:txBody>
                    <a:bodyPr/>
                    <a:lstStyle/>
                    <a:p>
                      <a:pPr algn="just" fontAlgn="t"/>
                      <a:r>
                        <a:rPr lang="en-US" sz="1400" u="none" strike="noStrike" dirty="0">
                          <a:effectLst/>
                          <a:latin typeface="Times New Roman" panose="02020603050405020304" pitchFamily="18" charset="0"/>
                          <a:cs typeface="Times New Roman" panose="02020603050405020304" pitchFamily="18" charset="0"/>
                        </a:rPr>
                        <a:t> </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185" marR="3185" marT="3185" marB="0"/>
                </a:tc>
                <a:tc>
                  <a:txBody>
                    <a:bodyPr/>
                    <a:lstStyle/>
                    <a:p>
                      <a:pPr algn="just" fontAlgn="t"/>
                      <a:r>
                        <a:rPr lang="en-US" sz="1400" u="none" strike="noStrike">
                          <a:effectLst/>
                          <a:latin typeface="Times New Roman" panose="02020603050405020304" pitchFamily="18" charset="0"/>
                          <a:cs typeface="Times New Roman" panose="02020603050405020304" pitchFamily="18" charset="0"/>
                        </a:rPr>
                        <a:t>2</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3185" marR="3185" marT="3185" marB="0"/>
                </a:tc>
                <a:tc>
                  <a:txBody>
                    <a:bodyPr/>
                    <a:lstStyle/>
                    <a:p>
                      <a:pPr algn="just" fontAlgn="t"/>
                      <a:r>
                        <a:rPr lang="en-US" sz="1400" u="none" strike="noStrike">
                          <a:effectLst/>
                          <a:latin typeface="Times New Roman" panose="02020603050405020304" pitchFamily="18" charset="0"/>
                          <a:cs typeface="Times New Roman" panose="02020603050405020304" pitchFamily="18" charset="0"/>
                        </a:rPr>
                        <a:t> </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3185" marR="3185" marT="3185" marB="0"/>
                </a:tc>
                <a:tc>
                  <a:txBody>
                    <a:bodyPr/>
                    <a:lstStyle/>
                    <a:p>
                      <a:pPr algn="just" fontAlgn="t"/>
                      <a:r>
                        <a:rPr lang="en-US" sz="1400" u="none" strike="noStrike">
                          <a:effectLst/>
                          <a:latin typeface="Times New Roman" panose="02020603050405020304" pitchFamily="18" charset="0"/>
                          <a:cs typeface="Times New Roman" panose="02020603050405020304" pitchFamily="18" charset="0"/>
                        </a:rPr>
                        <a:t>3</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3185" marR="3185" marT="3185" marB="0"/>
                </a:tc>
                <a:extLst>
                  <a:ext uri="{0D108BD9-81ED-4DB2-BD59-A6C34878D82A}">
                    <a16:rowId xmlns:a16="http://schemas.microsoft.com/office/drawing/2014/main" val="2867504273"/>
                  </a:ext>
                </a:extLst>
              </a:tr>
              <a:tr h="589732">
                <a:tc>
                  <a:txBody>
                    <a:bodyPr/>
                    <a:lstStyle/>
                    <a:p>
                      <a:pPr algn="just" fontAlgn="b"/>
                      <a:r>
                        <a:rPr lang="en-US" sz="1000" u="none" strike="noStrike" dirty="0">
                          <a:effectLst/>
                          <a:latin typeface="Times New Roman" panose="02020603050405020304" pitchFamily="18" charset="0"/>
                          <a:cs typeface="Times New Roman" panose="02020603050405020304" pitchFamily="18" charset="0"/>
                        </a:rPr>
                        <a:t>CO3: Explore functions, including recursion, with parameters and arguments in Python.</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185" marR="3185" marT="3185" marB="0" anchor="b"/>
                </a:tc>
                <a:tc>
                  <a:txBody>
                    <a:bodyPr/>
                    <a:lstStyle/>
                    <a:p>
                      <a:pPr algn="just" fontAlgn="t"/>
                      <a:r>
                        <a:rPr lang="en-US" sz="1400" u="none" strike="noStrike">
                          <a:effectLst/>
                          <a:latin typeface="Times New Roman" panose="02020603050405020304" pitchFamily="18" charset="0"/>
                          <a:cs typeface="Times New Roman" panose="02020603050405020304" pitchFamily="18" charset="0"/>
                        </a:rPr>
                        <a:t> </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3185" marR="3185" marT="3185" marB="0"/>
                </a:tc>
                <a:tc>
                  <a:txBody>
                    <a:bodyPr/>
                    <a:lstStyle/>
                    <a:p>
                      <a:pPr algn="just" fontAlgn="t"/>
                      <a:r>
                        <a:rPr lang="en-US" sz="1400" u="none" strike="noStrike">
                          <a:effectLst/>
                          <a:latin typeface="Times New Roman" panose="02020603050405020304" pitchFamily="18" charset="0"/>
                          <a:cs typeface="Times New Roman" panose="02020603050405020304" pitchFamily="18" charset="0"/>
                        </a:rPr>
                        <a:t> </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3185" marR="3185" marT="3185" marB="0"/>
                </a:tc>
                <a:tc>
                  <a:txBody>
                    <a:bodyPr/>
                    <a:lstStyle/>
                    <a:p>
                      <a:pPr algn="just" fontAlgn="t"/>
                      <a:r>
                        <a:rPr lang="en-US" sz="1400" u="none" strike="noStrike">
                          <a:effectLst/>
                          <a:latin typeface="Times New Roman" panose="02020603050405020304" pitchFamily="18" charset="0"/>
                          <a:cs typeface="Times New Roman" panose="02020603050405020304" pitchFamily="18" charset="0"/>
                        </a:rPr>
                        <a:t>3</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3185" marR="3185" marT="3185" marB="0"/>
                </a:tc>
                <a:tc>
                  <a:txBody>
                    <a:bodyPr/>
                    <a:lstStyle/>
                    <a:p>
                      <a:pPr algn="just" fontAlgn="t"/>
                      <a:r>
                        <a:rPr lang="en-US" sz="1400" u="none" strike="noStrike">
                          <a:effectLst/>
                          <a:latin typeface="Times New Roman" panose="02020603050405020304" pitchFamily="18" charset="0"/>
                          <a:cs typeface="Times New Roman" panose="02020603050405020304" pitchFamily="18" charset="0"/>
                        </a:rPr>
                        <a:t> </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3185" marR="3185" marT="3185" marB="0"/>
                </a:tc>
                <a:tc>
                  <a:txBody>
                    <a:bodyPr/>
                    <a:lstStyle/>
                    <a:p>
                      <a:pPr algn="just" fontAlgn="t"/>
                      <a:r>
                        <a:rPr lang="en-US" sz="1400" u="none" strike="noStrike" dirty="0">
                          <a:effectLst/>
                          <a:latin typeface="Times New Roman" panose="02020603050405020304" pitchFamily="18" charset="0"/>
                          <a:cs typeface="Times New Roman" panose="02020603050405020304" pitchFamily="18" charset="0"/>
                        </a:rPr>
                        <a:t>3</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185" marR="3185" marT="3185" marB="0"/>
                </a:tc>
                <a:tc>
                  <a:txBody>
                    <a:bodyPr/>
                    <a:lstStyle/>
                    <a:p>
                      <a:pPr algn="just" fontAlgn="t"/>
                      <a:r>
                        <a:rPr lang="en-US" sz="1400" u="none" strike="noStrike">
                          <a:effectLst/>
                          <a:latin typeface="Times New Roman" panose="02020603050405020304" pitchFamily="18" charset="0"/>
                          <a:cs typeface="Times New Roman" panose="02020603050405020304" pitchFamily="18" charset="0"/>
                        </a:rPr>
                        <a:t> </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3185" marR="3185" marT="3185" marB="0"/>
                </a:tc>
                <a:tc>
                  <a:txBody>
                    <a:bodyPr/>
                    <a:lstStyle/>
                    <a:p>
                      <a:pPr algn="just" fontAlgn="t"/>
                      <a:r>
                        <a:rPr lang="en-US" sz="1400" u="none" strike="noStrike">
                          <a:effectLst/>
                          <a:latin typeface="Times New Roman" panose="02020603050405020304" pitchFamily="18" charset="0"/>
                          <a:cs typeface="Times New Roman" panose="02020603050405020304" pitchFamily="18" charset="0"/>
                        </a:rPr>
                        <a:t> </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3185" marR="3185" marT="3185" marB="0"/>
                </a:tc>
                <a:tc>
                  <a:txBody>
                    <a:bodyPr/>
                    <a:lstStyle/>
                    <a:p>
                      <a:pPr algn="just" fontAlgn="t"/>
                      <a:r>
                        <a:rPr lang="en-US" sz="1400" u="none" strike="noStrike" dirty="0">
                          <a:effectLst/>
                          <a:latin typeface="Times New Roman" panose="02020603050405020304" pitchFamily="18" charset="0"/>
                          <a:cs typeface="Times New Roman" panose="02020603050405020304" pitchFamily="18" charset="0"/>
                        </a:rPr>
                        <a:t> </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185" marR="3185" marT="3185" marB="0"/>
                </a:tc>
                <a:tc>
                  <a:txBody>
                    <a:bodyPr/>
                    <a:lstStyle/>
                    <a:p>
                      <a:pPr algn="just" fontAlgn="t"/>
                      <a:r>
                        <a:rPr lang="en-US" sz="1400" u="none" strike="noStrike">
                          <a:effectLst/>
                          <a:latin typeface="Times New Roman" panose="02020603050405020304" pitchFamily="18" charset="0"/>
                          <a:cs typeface="Times New Roman" panose="02020603050405020304" pitchFamily="18" charset="0"/>
                        </a:rPr>
                        <a:t> </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3185" marR="3185" marT="3185" marB="0"/>
                </a:tc>
                <a:tc>
                  <a:txBody>
                    <a:bodyPr/>
                    <a:lstStyle/>
                    <a:p>
                      <a:pPr algn="just" fontAlgn="t"/>
                      <a:r>
                        <a:rPr lang="en-US" sz="1400" u="none" strike="noStrike">
                          <a:effectLst/>
                          <a:latin typeface="Times New Roman" panose="02020603050405020304" pitchFamily="18" charset="0"/>
                          <a:cs typeface="Times New Roman" panose="02020603050405020304" pitchFamily="18" charset="0"/>
                        </a:rPr>
                        <a:t> </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3185" marR="3185" marT="3185" marB="0"/>
                </a:tc>
                <a:tc>
                  <a:txBody>
                    <a:bodyPr/>
                    <a:lstStyle/>
                    <a:p>
                      <a:pPr algn="just" fontAlgn="t"/>
                      <a:r>
                        <a:rPr lang="en-US" sz="1400" u="none" strike="noStrike">
                          <a:effectLst/>
                          <a:latin typeface="Times New Roman" panose="02020603050405020304" pitchFamily="18" charset="0"/>
                          <a:cs typeface="Times New Roman" panose="02020603050405020304" pitchFamily="18" charset="0"/>
                        </a:rPr>
                        <a:t> </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3185" marR="3185" marT="3185" marB="0"/>
                </a:tc>
                <a:tc>
                  <a:txBody>
                    <a:bodyPr/>
                    <a:lstStyle/>
                    <a:p>
                      <a:pPr algn="just" fontAlgn="t"/>
                      <a:r>
                        <a:rPr lang="en-US" sz="1400" u="none" strike="noStrike">
                          <a:effectLst/>
                          <a:latin typeface="Times New Roman" panose="02020603050405020304" pitchFamily="18" charset="0"/>
                          <a:cs typeface="Times New Roman" panose="02020603050405020304" pitchFamily="18" charset="0"/>
                        </a:rPr>
                        <a:t>2</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3185" marR="3185" marT="3185" marB="0"/>
                </a:tc>
                <a:tc>
                  <a:txBody>
                    <a:bodyPr/>
                    <a:lstStyle/>
                    <a:p>
                      <a:pPr algn="just" fontAlgn="t"/>
                      <a:r>
                        <a:rPr lang="en-US" sz="1400" u="none" strike="noStrike" dirty="0">
                          <a:effectLst/>
                          <a:latin typeface="Times New Roman" panose="02020603050405020304" pitchFamily="18" charset="0"/>
                          <a:cs typeface="Times New Roman" panose="02020603050405020304" pitchFamily="18" charset="0"/>
                        </a:rPr>
                        <a:t> </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185" marR="3185" marT="3185" marB="0"/>
                </a:tc>
                <a:tc>
                  <a:txBody>
                    <a:bodyPr/>
                    <a:lstStyle/>
                    <a:p>
                      <a:pPr algn="just" fontAlgn="t"/>
                      <a:r>
                        <a:rPr lang="en-US" sz="1400" u="none" strike="noStrike" dirty="0">
                          <a:effectLst/>
                          <a:latin typeface="Times New Roman" panose="02020603050405020304" pitchFamily="18" charset="0"/>
                          <a:cs typeface="Times New Roman" panose="02020603050405020304" pitchFamily="18" charset="0"/>
                        </a:rPr>
                        <a:t>3</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185" marR="3185" marT="3185" marB="0"/>
                </a:tc>
                <a:extLst>
                  <a:ext uri="{0D108BD9-81ED-4DB2-BD59-A6C34878D82A}">
                    <a16:rowId xmlns:a16="http://schemas.microsoft.com/office/drawing/2014/main" val="2184970107"/>
                  </a:ext>
                </a:extLst>
              </a:tr>
              <a:tr h="824642">
                <a:tc>
                  <a:txBody>
                    <a:bodyPr/>
                    <a:lstStyle/>
                    <a:p>
                      <a:pPr algn="just" fontAlgn="b"/>
                      <a:r>
                        <a:rPr lang="en-US" sz="1000" u="none" strike="noStrike" dirty="0">
                          <a:effectLst/>
                          <a:latin typeface="Times New Roman" panose="02020603050405020304" pitchFamily="18" charset="0"/>
                          <a:cs typeface="Times New Roman" panose="02020603050405020304" pitchFamily="18" charset="0"/>
                        </a:rPr>
                        <a:t>CO4 :: construct the core data structures like lists, dictionaries, tuples and sets in Python to store, process and sort the data</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185" marR="3185" marT="3185" marB="0" anchor="b"/>
                </a:tc>
                <a:tc>
                  <a:txBody>
                    <a:bodyPr/>
                    <a:lstStyle/>
                    <a:p>
                      <a:pPr algn="just" fontAlgn="t"/>
                      <a:r>
                        <a:rPr lang="en-US" sz="1400" u="none" strike="noStrike" dirty="0">
                          <a:effectLst/>
                          <a:latin typeface="Times New Roman" panose="02020603050405020304" pitchFamily="18" charset="0"/>
                          <a:cs typeface="Times New Roman" panose="02020603050405020304" pitchFamily="18" charset="0"/>
                        </a:rPr>
                        <a:t> </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185" marR="3185" marT="3185" marB="0"/>
                </a:tc>
                <a:tc>
                  <a:txBody>
                    <a:bodyPr/>
                    <a:lstStyle/>
                    <a:p>
                      <a:pPr algn="just" fontAlgn="t"/>
                      <a:r>
                        <a:rPr lang="en-US" sz="1400" u="none" strike="noStrike">
                          <a:effectLst/>
                          <a:latin typeface="Times New Roman" panose="02020603050405020304" pitchFamily="18" charset="0"/>
                          <a:cs typeface="Times New Roman" panose="02020603050405020304" pitchFamily="18" charset="0"/>
                        </a:rPr>
                        <a:t> </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3185" marR="3185" marT="3185" marB="0"/>
                </a:tc>
                <a:tc>
                  <a:txBody>
                    <a:bodyPr/>
                    <a:lstStyle/>
                    <a:p>
                      <a:pPr algn="just" fontAlgn="t"/>
                      <a:r>
                        <a:rPr lang="en-US" sz="1400" u="none" strike="noStrike">
                          <a:effectLst/>
                          <a:latin typeface="Times New Roman" panose="02020603050405020304" pitchFamily="18" charset="0"/>
                          <a:cs typeface="Times New Roman" panose="02020603050405020304" pitchFamily="18" charset="0"/>
                        </a:rPr>
                        <a:t>3</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3185" marR="3185" marT="3185" marB="0"/>
                </a:tc>
                <a:tc>
                  <a:txBody>
                    <a:bodyPr/>
                    <a:lstStyle/>
                    <a:p>
                      <a:pPr algn="just" fontAlgn="t"/>
                      <a:r>
                        <a:rPr lang="en-US" sz="1400" u="none" strike="noStrike">
                          <a:effectLst/>
                          <a:latin typeface="Times New Roman" panose="02020603050405020304" pitchFamily="18" charset="0"/>
                          <a:cs typeface="Times New Roman" panose="02020603050405020304" pitchFamily="18" charset="0"/>
                        </a:rPr>
                        <a:t> </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3185" marR="3185" marT="3185" marB="0"/>
                </a:tc>
                <a:tc>
                  <a:txBody>
                    <a:bodyPr/>
                    <a:lstStyle/>
                    <a:p>
                      <a:pPr algn="just" fontAlgn="t"/>
                      <a:r>
                        <a:rPr lang="en-US" sz="1400" u="none" strike="noStrike" dirty="0">
                          <a:effectLst/>
                          <a:latin typeface="Times New Roman" panose="02020603050405020304" pitchFamily="18" charset="0"/>
                          <a:cs typeface="Times New Roman" panose="02020603050405020304" pitchFamily="18" charset="0"/>
                        </a:rPr>
                        <a:t>3</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185" marR="3185" marT="3185" marB="0"/>
                </a:tc>
                <a:tc>
                  <a:txBody>
                    <a:bodyPr/>
                    <a:lstStyle/>
                    <a:p>
                      <a:pPr algn="just" fontAlgn="t"/>
                      <a:r>
                        <a:rPr lang="en-US" sz="1400" u="none" strike="noStrike" dirty="0">
                          <a:effectLst/>
                          <a:latin typeface="Times New Roman" panose="02020603050405020304" pitchFamily="18" charset="0"/>
                          <a:cs typeface="Times New Roman" panose="02020603050405020304" pitchFamily="18" charset="0"/>
                        </a:rPr>
                        <a:t> </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185" marR="3185" marT="3185" marB="0"/>
                </a:tc>
                <a:tc>
                  <a:txBody>
                    <a:bodyPr/>
                    <a:lstStyle/>
                    <a:p>
                      <a:pPr algn="just" fontAlgn="t"/>
                      <a:r>
                        <a:rPr lang="en-US" sz="1400" u="none" strike="noStrike">
                          <a:effectLst/>
                          <a:latin typeface="Times New Roman" panose="02020603050405020304" pitchFamily="18" charset="0"/>
                          <a:cs typeface="Times New Roman" panose="02020603050405020304" pitchFamily="18" charset="0"/>
                        </a:rPr>
                        <a:t> </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3185" marR="3185" marT="3185" marB="0"/>
                </a:tc>
                <a:tc>
                  <a:txBody>
                    <a:bodyPr/>
                    <a:lstStyle/>
                    <a:p>
                      <a:pPr algn="just" fontAlgn="t"/>
                      <a:r>
                        <a:rPr lang="en-US" sz="1400" u="none" strike="noStrike" dirty="0">
                          <a:effectLst/>
                          <a:latin typeface="Times New Roman" panose="02020603050405020304" pitchFamily="18" charset="0"/>
                          <a:cs typeface="Times New Roman" panose="02020603050405020304" pitchFamily="18" charset="0"/>
                        </a:rPr>
                        <a:t> </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185" marR="3185" marT="3185" marB="0"/>
                </a:tc>
                <a:tc>
                  <a:txBody>
                    <a:bodyPr/>
                    <a:lstStyle/>
                    <a:p>
                      <a:pPr algn="just" fontAlgn="t"/>
                      <a:r>
                        <a:rPr lang="en-US" sz="1400" u="none" strike="noStrike" dirty="0">
                          <a:effectLst/>
                          <a:latin typeface="Times New Roman" panose="02020603050405020304" pitchFamily="18" charset="0"/>
                          <a:cs typeface="Times New Roman" panose="02020603050405020304" pitchFamily="18" charset="0"/>
                        </a:rPr>
                        <a:t> </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185" marR="3185" marT="3185" marB="0"/>
                </a:tc>
                <a:tc>
                  <a:txBody>
                    <a:bodyPr/>
                    <a:lstStyle/>
                    <a:p>
                      <a:pPr algn="just" fontAlgn="t"/>
                      <a:r>
                        <a:rPr lang="en-US" sz="1400" u="none" strike="noStrike" dirty="0">
                          <a:effectLst/>
                          <a:latin typeface="Times New Roman" panose="02020603050405020304" pitchFamily="18" charset="0"/>
                          <a:cs typeface="Times New Roman" panose="02020603050405020304" pitchFamily="18" charset="0"/>
                        </a:rPr>
                        <a:t> </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185" marR="3185" marT="3185" marB="0"/>
                </a:tc>
                <a:tc>
                  <a:txBody>
                    <a:bodyPr/>
                    <a:lstStyle/>
                    <a:p>
                      <a:pPr algn="just" fontAlgn="t"/>
                      <a:r>
                        <a:rPr lang="en-US" sz="1400" u="none" strike="noStrike" dirty="0">
                          <a:effectLst/>
                          <a:latin typeface="Times New Roman" panose="02020603050405020304" pitchFamily="18" charset="0"/>
                          <a:cs typeface="Times New Roman" panose="02020603050405020304" pitchFamily="18" charset="0"/>
                        </a:rPr>
                        <a:t> </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185" marR="3185" marT="3185" marB="0"/>
                </a:tc>
                <a:tc>
                  <a:txBody>
                    <a:bodyPr/>
                    <a:lstStyle/>
                    <a:p>
                      <a:pPr algn="just" fontAlgn="t"/>
                      <a:r>
                        <a:rPr lang="en-US" sz="1400" u="none" strike="noStrike" dirty="0">
                          <a:effectLst/>
                          <a:latin typeface="Times New Roman" panose="02020603050405020304" pitchFamily="18" charset="0"/>
                          <a:cs typeface="Times New Roman" panose="02020603050405020304" pitchFamily="18" charset="0"/>
                        </a:rPr>
                        <a:t>2</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185" marR="3185" marT="3185" marB="0"/>
                </a:tc>
                <a:tc>
                  <a:txBody>
                    <a:bodyPr/>
                    <a:lstStyle/>
                    <a:p>
                      <a:pPr algn="just" fontAlgn="t"/>
                      <a:r>
                        <a:rPr lang="en-US" sz="1400" u="none" strike="noStrike">
                          <a:effectLst/>
                          <a:latin typeface="Times New Roman" panose="02020603050405020304" pitchFamily="18" charset="0"/>
                          <a:cs typeface="Times New Roman" panose="02020603050405020304" pitchFamily="18" charset="0"/>
                        </a:rPr>
                        <a:t> </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3185" marR="3185" marT="3185" marB="0"/>
                </a:tc>
                <a:tc>
                  <a:txBody>
                    <a:bodyPr/>
                    <a:lstStyle/>
                    <a:p>
                      <a:pPr algn="just" fontAlgn="t"/>
                      <a:r>
                        <a:rPr lang="en-US" sz="1400" u="none" strike="noStrike" dirty="0">
                          <a:effectLst/>
                          <a:latin typeface="Times New Roman" panose="02020603050405020304" pitchFamily="18" charset="0"/>
                          <a:cs typeface="Times New Roman" panose="02020603050405020304" pitchFamily="18" charset="0"/>
                        </a:rPr>
                        <a:t>3</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185" marR="3185" marT="3185" marB="0"/>
                </a:tc>
                <a:extLst>
                  <a:ext uri="{0D108BD9-81ED-4DB2-BD59-A6C34878D82A}">
                    <a16:rowId xmlns:a16="http://schemas.microsoft.com/office/drawing/2014/main" val="3540506971"/>
                  </a:ext>
                </a:extLst>
              </a:tr>
              <a:tr h="824642">
                <a:tc>
                  <a:txBody>
                    <a:bodyPr/>
                    <a:lstStyle/>
                    <a:p>
                      <a:pPr algn="just" fontAlgn="b"/>
                      <a:r>
                        <a:rPr lang="en-US" sz="1000" u="none" strike="noStrike" dirty="0">
                          <a:effectLst/>
                          <a:latin typeface="Times New Roman" panose="02020603050405020304" pitchFamily="18" charset="0"/>
                          <a:cs typeface="Times New Roman" panose="02020603050405020304" pitchFamily="18" charset="0"/>
                        </a:rPr>
                        <a:t>CO5 :: apply the concepts of Object-oriented programming as used in Python using encapsulation, polymorphism, and inheritance</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185" marR="3185" marT="3185" marB="0" anchor="b"/>
                </a:tc>
                <a:tc>
                  <a:txBody>
                    <a:bodyPr/>
                    <a:lstStyle/>
                    <a:p>
                      <a:pPr algn="just" fontAlgn="t"/>
                      <a:r>
                        <a:rPr lang="en-US" sz="1400" u="none" strike="noStrike">
                          <a:effectLst/>
                          <a:latin typeface="Times New Roman" panose="02020603050405020304" pitchFamily="18" charset="0"/>
                          <a:cs typeface="Times New Roman" panose="02020603050405020304" pitchFamily="18" charset="0"/>
                        </a:rPr>
                        <a:t> </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3185" marR="3185" marT="3185" marB="0"/>
                </a:tc>
                <a:tc>
                  <a:txBody>
                    <a:bodyPr/>
                    <a:lstStyle/>
                    <a:p>
                      <a:pPr algn="just" fontAlgn="t"/>
                      <a:r>
                        <a:rPr lang="en-US" sz="1400" u="none" strike="noStrike">
                          <a:effectLst/>
                          <a:latin typeface="Times New Roman" panose="02020603050405020304" pitchFamily="18" charset="0"/>
                          <a:cs typeface="Times New Roman" panose="02020603050405020304" pitchFamily="18" charset="0"/>
                        </a:rPr>
                        <a:t> </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3185" marR="3185" marT="3185" marB="0"/>
                </a:tc>
                <a:tc>
                  <a:txBody>
                    <a:bodyPr/>
                    <a:lstStyle/>
                    <a:p>
                      <a:pPr algn="just" fontAlgn="t"/>
                      <a:r>
                        <a:rPr lang="en-US" sz="1400" u="none" strike="noStrike">
                          <a:effectLst/>
                          <a:latin typeface="Times New Roman" panose="02020603050405020304" pitchFamily="18" charset="0"/>
                          <a:cs typeface="Times New Roman" panose="02020603050405020304" pitchFamily="18" charset="0"/>
                        </a:rPr>
                        <a:t>3</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3185" marR="3185" marT="3185" marB="0"/>
                </a:tc>
                <a:tc>
                  <a:txBody>
                    <a:bodyPr/>
                    <a:lstStyle/>
                    <a:p>
                      <a:pPr algn="just" fontAlgn="t"/>
                      <a:r>
                        <a:rPr lang="en-US" sz="1400" u="none" strike="noStrike">
                          <a:effectLst/>
                          <a:latin typeface="Times New Roman" panose="02020603050405020304" pitchFamily="18" charset="0"/>
                          <a:cs typeface="Times New Roman" panose="02020603050405020304" pitchFamily="18" charset="0"/>
                        </a:rPr>
                        <a:t> </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3185" marR="3185" marT="3185" marB="0"/>
                </a:tc>
                <a:tc>
                  <a:txBody>
                    <a:bodyPr/>
                    <a:lstStyle/>
                    <a:p>
                      <a:pPr algn="just" fontAlgn="t"/>
                      <a:r>
                        <a:rPr lang="en-US" sz="1400" u="none" strike="noStrike">
                          <a:effectLst/>
                          <a:latin typeface="Times New Roman" panose="02020603050405020304" pitchFamily="18" charset="0"/>
                          <a:cs typeface="Times New Roman" panose="02020603050405020304" pitchFamily="18" charset="0"/>
                        </a:rPr>
                        <a:t>3</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3185" marR="3185" marT="3185" marB="0"/>
                </a:tc>
                <a:tc>
                  <a:txBody>
                    <a:bodyPr/>
                    <a:lstStyle/>
                    <a:p>
                      <a:pPr algn="just" fontAlgn="t"/>
                      <a:r>
                        <a:rPr lang="en-US" sz="1400" u="none" strike="noStrike">
                          <a:effectLst/>
                          <a:latin typeface="Times New Roman" panose="02020603050405020304" pitchFamily="18" charset="0"/>
                          <a:cs typeface="Times New Roman" panose="02020603050405020304" pitchFamily="18" charset="0"/>
                        </a:rPr>
                        <a:t> </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3185" marR="3185" marT="3185" marB="0"/>
                </a:tc>
                <a:tc>
                  <a:txBody>
                    <a:bodyPr/>
                    <a:lstStyle/>
                    <a:p>
                      <a:pPr algn="just" fontAlgn="t"/>
                      <a:r>
                        <a:rPr lang="en-US" sz="1400" u="none" strike="noStrike">
                          <a:effectLst/>
                          <a:latin typeface="Times New Roman" panose="02020603050405020304" pitchFamily="18" charset="0"/>
                          <a:cs typeface="Times New Roman" panose="02020603050405020304" pitchFamily="18" charset="0"/>
                        </a:rPr>
                        <a:t> </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3185" marR="3185" marT="3185" marB="0"/>
                </a:tc>
                <a:tc>
                  <a:txBody>
                    <a:bodyPr/>
                    <a:lstStyle/>
                    <a:p>
                      <a:pPr algn="just" fontAlgn="t"/>
                      <a:r>
                        <a:rPr lang="en-US" sz="1400" u="none" strike="noStrike">
                          <a:effectLst/>
                          <a:latin typeface="Times New Roman" panose="02020603050405020304" pitchFamily="18" charset="0"/>
                          <a:cs typeface="Times New Roman" panose="02020603050405020304" pitchFamily="18" charset="0"/>
                        </a:rPr>
                        <a:t> </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3185" marR="3185" marT="3185" marB="0"/>
                </a:tc>
                <a:tc>
                  <a:txBody>
                    <a:bodyPr/>
                    <a:lstStyle/>
                    <a:p>
                      <a:pPr algn="just" fontAlgn="t"/>
                      <a:r>
                        <a:rPr lang="en-US" sz="1400" u="none" strike="noStrike">
                          <a:effectLst/>
                          <a:latin typeface="Times New Roman" panose="02020603050405020304" pitchFamily="18" charset="0"/>
                          <a:cs typeface="Times New Roman" panose="02020603050405020304" pitchFamily="18" charset="0"/>
                        </a:rPr>
                        <a:t> </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3185" marR="3185" marT="3185" marB="0"/>
                </a:tc>
                <a:tc>
                  <a:txBody>
                    <a:bodyPr/>
                    <a:lstStyle/>
                    <a:p>
                      <a:pPr algn="just" fontAlgn="t"/>
                      <a:r>
                        <a:rPr lang="en-US" sz="1400" u="none" strike="noStrike" dirty="0">
                          <a:effectLst/>
                          <a:latin typeface="Times New Roman" panose="02020603050405020304" pitchFamily="18" charset="0"/>
                          <a:cs typeface="Times New Roman" panose="02020603050405020304" pitchFamily="18" charset="0"/>
                        </a:rPr>
                        <a:t> </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185" marR="3185" marT="3185" marB="0"/>
                </a:tc>
                <a:tc>
                  <a:txBody>
                    <a:bodyPr/>
                    <a:lstStyle/>
                    <a:p>
                      <a:pPr algn="just" fontAlgn="t"/>
                      <a:r>
                        <a:rPr lang="en-US" sz="1400" u="none" strike="noStrike" dirty="0">
                          <a:effectLst/>
                          <a:latin typeface="Times New Roman" panose="02020603050405020304" pitchFamily="18" charset="0"/>
                          <a:cs typeface="Times New Roman" panose="02020603050405020304" pitchFamily="18" charset="0"/>
                        </a:rPr>
                        <a:t> </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185" marR="3185" marT="3185" marB="0"/>
                </a:tc>
                <a:tc>
                  <a:txBody>
                    <a:bodyPr/>
                    <a:lstStyle/>
                    <a:p>
                      <a:pPr algn="just" fontAlgn="t"/>
                      <a:r>
                        <a:rPr lang="en-US" sz="1400" u="none" strike="noStrike" dirty="0">
                          <a:effectLst/>
                          <a:latin typeface="Times New Roman" panose="02020603050405020304" pitchFamily="18" charset="0"/>
                          <a:cs typeface="Times New Roman" panose="02020603050405020304" pitchFamily="18" charset="0"/>
                        </a:rPr>
                        <a:t>2</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185" marR="3185" marT="3185" marB="0"/>
                </a:tc>
                <a:tc>
                  <a:txBody>
                    <a:bodyPr/>
                    <a:lstStyle/>
                    <a:p>
                      <a:pPr algn="just" fontAlgn="t"/>
                      <a:r>
                        <a:rPr lang="en-US" sz="1400" u="none" strike="noStrike" dirty="0">
                          <a:effectLst/>
                          <a:latin typeface="Times New Roman" panose="02020603050405020304" pitchFamily="18" charset="0"/>
                          <a:cs typeface="Times New Roman" panose="02020603050405020304" pitchFamily="18" charset="0"/>
                        </a:rPr>
                        <a:t> </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185" marR="3185" marT="3185" marB="0"/>
                </a:tc>
                <a:tc>
                  <a:txBody>
                    <a:bodyPr/>
                    <a:lstStyle/>
                    <a:p>
                      <a:pPr algn="just" fontAlgn="t"/>
                      <a:r>
                        <a:rPr lang="en-US" sz="1400" u="none" strike="noStrike">
                          <a:effectLst/>
                          <a:latin typeface="Times New Roman" panose="02020603050405020304" pitchFamily="18" charset="0"/>
                          <a:cs typeface="Times New Roman" panose="02020603050405020304" pitchFamily="18" charset="0"/>
                        </a:rPr>
                        <a:t>3</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3185" marR="3185" marT="3185" marB="0"/>
                </a:tc>
                <a:extLst>
                  <a:ext uri="{0D108BD9-81ED-4DB2-BD59-A6C34878D82A}">
                    <a16:rowId xmlns:a16="http://schemas.microsoft.com/office/drawing/2014/main" val="235071836"/>
                  </a:ext>
                </a:extLst>
              </a:tr>
              <a:tr h="589732">
                <a:tc>
                  <a:txBody>
                    <a:bodyPr/>
                    <a:lstStyle/>
                    <a:p>
                      <a:pPr algn="just" fontAlgn="t"/>
                      <a:r>
                        <a:rPr lang="en-US" sz="1000" u="none" strike="noStrike" dirty="0">
                          <a:effectLst/>
                          <a:latin typeface="Times New Roman" panose="02020603050405020304" pitchFamily="18" charset="0"/>
                          <a:cs typeface="Times New Roman" panose="02020603050405020304" pitchFamily="18" charset="0"/>
                        </a:rPr>
                        <a:t>CO6: Examine file handling operations and effectively apply regular expressions for pattern matching</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185" marR="3185" marT="3185" marB="0"/>
                </a:tc>
                <a:tc>
                  <a:txBody>
                    <a:bodyPr/>
                    <a:lstStyle/>
                    <a:p>
                      <a:pPr algn="just" fontAlgn="t"/>
                      <a:r>
                        <a:rPr lang="en-US" sz="1400" u="none" strike="noStrike">
                          <a:effectLst/>
                          <a:latin typeface="Times New Roman" panose="02020603050405020304" pitchFamily="18" charset="0"/>
                          <a:cs typeface="Times New Roman" panose="02020603050405020304" pitchFamily="18" charset="0"/>
                        </a:rPr>
                        <a:t> </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3185" marR="3185" marT="3185" marB="0"/>
                </a:tc>
                <a:tc>
                  <a:txBody>
                    <a:bodyPr/>
                    <a:lstStyle/>
                    <a:p>
                      <a:pPr algn="just" fontAlgn="t"/>
                      <a:r>
                        <a:rPr lang="en-US" sz="1400" u="none" strike="noStrike">
                          <a:effectLst/>
                          <a:latin typeface="Times New Roman" panose="02020603050405020304" pitchFamily="18" charset="0"/>
                          <a:cs typeface="Times New Roman" panose="02020603050405020304" pitchFamily="18" charset="0"/>
                        </a:rPr>
                        <a:t> </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3185" marR="3185" marT="3185" marB="0"/>
                </a:tc>
                <a:tc>
                  <a:txBody>
                    <a:bodyPr/>
                    <a:lstStyle/>
                    <a:p>
                      <a:pPr algn="just" fontAlgn="t"/>
                      <a:r>
                        <a:rPr lang="en-US" sz="1400" u="none" strike="noStrike">
                          <a:effectLst/>
                          <a:latin typeface="Times New Roman" panose="02020603050405020304" pitchFamily="18" charset="0"/>
                          <a:cs typeface="Times New Roman" panose="02020603050405020304" pitchFamily="18" charset="0"/>
                        </a:rPr>
                        <a:t>3</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3185" marR="3185" marT="3185" marB="0"/>
                </a:tc>
                <a:tc>
                  <a:txBody>
                    <a:bodyPr/>
                    <a:lstStyle/>
                    <a:p>
                      <a:pPr algn="just" fontAlgn="t"/>
                      <a:r>
                        <a:rPr lang="en-US" sz="1400" u="none" strike="noStrike">
                          <a:effectLst/>
                          <a:latin typeface="Times New Roman" panose="02020603050405020304" pitchFamily="18" charset="0"/>
                          <a:cs typeface="Times New Roman" panose="02020603050405020304" pitchFamily="18" charset="0"/>
                        </a:rPr>
                        <a:t> </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3185" marR="3185" marT="3185" marB="0"/>
                </a:tc>
                <a:tc>
                  <a:txBody>
                    <a:bodyPr/>
                    <a:lstStyle/>
                    <a:p>
                      <a:pPr algn="just" fontAlgn="t"/>
                      <a:r>
                        <a:rPr lang="en-US" sz="1400" u="none" strike="noStrike">
                          <a:effectLst/>
                          <a:latin typeface="Times New Roman" panose="02020603050405020304" pitchFamily="18" charset="0"/>
                          <a:cs typeface="Times New Roman" panose="02020603050405020304" pitchFamily="18" charset="0"/>
                        </a:rPr>
                        <a:t>3</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3185" marR="3185" marT="3185" marB="0"/>
                </a:tc>
                <a:tc>
                  <a:txBody>
                    <a:bodyPr/>
                    <a:lstStyle/>
                    <a:p>
                      <a:pPr algn="just" fontAlgn="t"/>
                      <a:r>
                        <a:rPr lang="en-US" sz="1400" u="none" strike="noStrike">
                          <a:effectLst/>
                          <a:latin typeface="Times New Roman" panose="02020603050405020304" pitchFamily="18" charset="0"/>
                          <a:cs typeface="Times New Roman" panose="02020603050405020304" pitchFamily="18" charset="0"/>
                        </a:rPr>
                        <a:t> </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3185" marR="3185" marT="3185" marB="0"/>
                </a:tc>
                <a:tc>
                  <a:txBody>
                    <a:bodyPr/>
                    <a:lstStyle/>
                    <a:p>
                      <a:pPr algn="just" fontAlgn="t"/>
                      <a:r>
                        <a:rPr lang="en-US" sz="1400" u="none" strike="noStrike">
                          <a:effectLst/>
                          <a:latin typeface="Times New Roman" panose="02020603050405020304" pitchFamily="18" charset="0"/>
                          <a:cs typeface="Times New Roman" panose="02020603050405020304" pitchFamily="18" charset="0"/>
                        </a:rPr>
                        <a:t> </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3185" marR="3185" marT="3185" marB="0"/>
                </a:tc>
                <a:tc>
                  <a:txBody>
                    <a:bodyPr/>
                    <a:lstStyle/>
                    <a:p>
                      <a:pPr algn="just" fontAlgn="t"/>
                      <a:r>
                        <a:rPr lang="en-US" sz="1400" u="none" strike="noStrike">
                          <a:effectLst/>
                          <a:latin typeface="Times New Roman" panose="02020603050405020304" pitchFamily="18" charset="0"/>
                          <a:cs typeface="Times New Roman" panose="02020603050405020304" pitchFamily="18" charset="0"/>
                        </a:rPr>
                        <a:t> </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3185" marR="3185" marT="3185" marB="0"/>
                </a:tc>
                <a:tc>
                  <a:txBody>
                    <a:bodyPr/>
                    <a:lstStyle/>
                    <a:p>
                      <a:pPr algn="just" fontAlgn="t"/>
                      <a:r>
                        <a:rPr lang="en-US" sz="1400" u="none" strike="noStrike" dirty="0">
                          <a:effectLst/>
                          <a:latin typeface="Times New Roman" panose="02020603050405020304" pitchFamily="18" charset="0"/>
                          <a:cs typeface="Times New Roman" panose="02020603050405020304" pitchFamily="18" charset="0"/>
                        </a:rPr>
                        <a:t> </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185" marR="3185" marT="3185" marB="0"/>
                </a:tc>
                <a:tc>
                  <a:txBody>
                    <a:bodyPr/>
                    <a:lstStyle/>
                    <a:p>
                      <a:pPr algn="just" fontAlgn="t"/>
                      <a:r>
                        <a:rPr lang="en-US" sz="1400" u="none" strike="noStrike" dirty="0">
                          <a:effectLst/>
                          <a:latin typeface="Times New Roman" panose="02020603050405020304" pitchFamily="18" charset="0"/>
                          <a:cs typeface="Times New Roman" panose="02020603050405020304" pitchFamily="18" charset="0"/>
                        </a:rPr>
                        <a:t> </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185" marR="3185" marT="3185" marB="0"/>
                </a:tc>
                <a:tc>
                  <a:txBody>
                    <a:bodyPr/>
                    <a:lstStyle/>
                    <a:p>
                      <a:pPr algn="just" fontAlgn="t"/>
                      <a:r>
                        <a:rPr lang="en-US" sz="1400" u="none" strike="noStrike" dirty="0">
                          <a:effectLst/>
                          <a:latin typeface="Times New Roman" panose="02020603050405020304" pitchFamily="18" charset="0"/>
                          <a:cs typeface="Times New Roman" panose="02020603050405020304" pitchFamily="18" charset="0"/>
                        </a:rPr>
                        <a:t> </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185" marR="3185" marT="3185" marB="0"/>
                </a:tc>
                <a:tc>
                  <a:txBody>
                    <a:bodyPr/>
                    <a:lstStyle/>
                    <a:p>
                      <a:pPr algn="just" fontAlgn="t"/>
                      <a:r>
                        <a:rPr lang="en-US" sz="1400" u="none" strike="noStrike" dirty="0">
                          <a:effectLst/>
                          <a:latin typeface="Times New Roman" panose="02020603050405020304" pitchFamily="18" charset="0"/>
                          <a:cs typeface="Times New Roman" panose="02020603050405020304" pitchFamily="18" charset="0"/>
                        </a:rPr>
                        <a:t>2</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185" marR="3185" marT="3185" marB="0"/>
                </a:tc>
                <a:tc>
                  <a:txBody>
                    <a:bodyPr/>
                    <a:lstStyle/>
                    <a:p>
                      <a:pPr algn="just" fontAlgn="t"/>
                      <a:r>
                        <a:rPr lang="en-US" sz="1400" u="none" strike="noStrike" dirty="0">
                          <a:effectLst/>
                          <a:latin typeface="Times New Roman" panose="02020603050405020304" pitchFamily="18" charset="0"/>
                          <a:cs typeface="Times New Roman" panose="02020603050405020304" pitchFamily="18" charset="0"/>
                        </a:rPr>
                        <a:t> </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185" marR="3185" marT="3185" marB="0"/>
                </a:tc>
                <a:tc>
                  <a:txBody>
                    <a:bodyPr/>
                    <a:lstStyle/>
                    <a:p>
                      <a:pPr algn="just" fontAlgn="t"/>
                      <a:r>
                        <a:rPr lang="en-US" sz="1400" u="none" strike="noStrike" dirty="0">
                          <a:effectLst/>
                          <a:latin typeface="Times New Roman" panose="02020603050405020304" pitchFamily="18" charset="0"/>
                          <a:cs typeface="Times New Roman" panose="02020603050405020304" pitchFamily="18" charset="0"/>
                        </a:rPr>
                        <a:t>3</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185" marR="3185" marT="3185" marB="0"/>
                </a:tc>
                <a:extLst>
                  <a:ext uri="{0D108BD9-81ED-4DB2-BD59-A6C34878D82A}">
                    <a16:rowId xmlns:a16="http://schemas.microsoft.com/office/drawing/2014/main" val="2394327142"/>
                  </a:ext>
                </a:extLst>
              </a:tr>
            </a:tbl>
          </a:graphicData>
        </a:graphic>
      </p:graphicFrame>
    </p:spTree>
    <p:extLst>
      <p:ext uri="{BB962C8B-B14F-4D97-AF65-F5344CB8AC3E}">
        <p14:creationId xmlns:p14="http://schemas.microsoft.com/office/powerpoint/2010/main" val="1650860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6"/>
          <p:cNvSpPr txBox="1">
            <a:spLocks noGrp="1"/>
          </p:cNvSpPr>
          <p:nvPr>
            <p:ph type="title"/>
          </p:nvPr>
        </p:nvSpPr>
        <p:spPr>
          <a:xfrm>
            <a:off x="902044" y="444843"/>
            <a:ext cx="7772400" cy="7998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rgbClr val="FF0000"/>
              </a:buClr>
              <a:buSzPts val="4000"/>
              <a:buFont typeface="Libre Franklin"/>
              <a:buNone/>
            </a:pPr>
            <a:r>
              <a:rPr lang="en-IN" sz="3200" dirty="0">
                <a:solidFill>
                  <a:srgbClr val="FF0000"/>
                </a:solidFill>
                <a:latin typeface="Times New Roman" panose="02020603050405020304" pitchFamily="18" charset="0"/>
                <a:cs typeface="Times New Roman" panose="02020603050405020304" pitchFamily="18" charset="0"/>
              </a:rPr>
              <a:t>Why languages?</a:t>
            </a:r>
            <a:endParaRPr sz="3200" dirty="0">
              <a:solidFill>
                <a:srgbClr val="FF0000"/>
              </a:solidFill>
              <a:latin typeface="Times New Roman" panose="02020603050405020304" pitchFamily="18" charset="0"/>
              <a:cs typeface="Times New Roman" panose="02020603050405020304" pitchFamily="18" charset="0"/>
            </a:endParaRPr>
          </a:p>
        </p:txBody>
      </p:sp>
      <p:pic>
        <p:nvPicPr>
          <p:cNvPr id="140" name="Google Shape;140;p6" descr="Image result for learning images"/>
          <p:cNvPicPr preferRelativeResize="0"/>
          <p:nvPr/>
        </p:nvPicPr>
        <p:blipFill rotWithShape="1">
          <a:blip r:embed="rId3">
            <a:alphaModFix/>
          </a:blip>
          <a:srcRect/>
          <a:stretch/>
        </p:blipFill>
        <p:spPr>
          <a:xfrm>
            <a:off x="2411760" y="1916832"/>
            <a:ext cx="4131046" cy="3581400"/>
          </a:xfrm>
          <a:prstGeom prst="rect">
            <a:avLst/>
          </a:prstGeom>
          <a:noFill/>
          <a:ln>
            <a:noFill/>
          </a:ln>
        </p:spPr>
      </p:pic>
    </p:spTree>
    <p:extLst>
      <p:ext uri="{BB962C8B-B14F-4D97-AF65-F5344CB8AC3E}">
        <p14:creationId xmlns:p14="http://schemas.microsoft.com/office/powerpoint/2010/main" val="637479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8"/>
          <p:cNvSpPr txBox="1">
            <a:spLocks noGrp="1"/>
          </p:cNvSpPr>
          <p:nvPr>
            <p:ph type="title"/>
          </p:nvPr>
        </p:nvSpPr>
        <p:spPr>
          <a:xfrm>
            <a:off x="971600" y="420130"/>
            <a:ext cx="8784976" cy="738016"/>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rgbClr val="FF0000"/>
              </a:buClr>
              <a:buSzPct val="100000"/>
              <a:buFont typeface="Libre Franklin"/>
              <a:buNone/>
            </a:pPr>
            <a:r>
              <a:rPr lang="en-IN" sz="3200" dirty="0">
                <a:solidFill>
                  <a:srgbClr val="FF0000"/>
                </a:solidFill>
                <a:latin typeface="Times New Roman" panose="02020603050405020304" pitchFamily="18" charset="0"/>
                <a:cs typeface="Times New Roman" panose="02020603050405020304" pitchFamily="18" charset="0"/>
              </a:rPr>
              <a:t>Computer Language vs. Human Language</a:t>
            </a:r>
            <a:endParaRPr sz="3200" dirty="0">
              <a:solidFill>
                <a:srgbClr val="FF0000"/>
              </a:solidFill>
              <a:latin typeface="Times New Roman" panose="02020603050405020304" pitchFamily="18" charset="0"/>
              <a:cs typeface="Times New Roman" panose="02020603050405020304" pitchFamily="18" charset="0"/>
            </a:endParaRPr>
          </a:p>
        </p:txBody>
      </p:sp>
      <p:pic>
        <p:nvPicPr>
          <p:cNvPr id="153" name="Google Shape;153;p8" descr="See the source image"/>
          <p:cNvPicPr preferRelativeResize="0"/>
          <p:nvPr/>
        </p:nvPicPr>
        <p:blipFill rotWithShape="1">
          <a:blip r:embed="rId3">
            <a:alphaModFix/>
          </a:blip>
          <a:srcRect/>
          <a:stretch/>
        </p:blipFill>
        <p:spPr>
          <a:xfrm>
            <a:off x="971600" y="1556792"/>
            <a:ext cx="7128792" cy="4776292"/>
          </a:xfrm>
          <a:prstGeom prst="rect">
            <a:avLst/>
          </a:prstGeom>
          <a:noFill/>
          <a:ln>
            <a:noFill/>
          </a:ln>
        </p:spPr>
      </p:pic>
    </p:spTree>
    <p:extLst>
      <p:ext uri="{BB962C8B-B14F-4D97-AF65-F5344CB8AC3E}">
        <p14:creationId xmlns:p14="http://schemas.microsoft.com/office/powerpoint/2010/main" val="849653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9"/>
          <p:cNvSpPr txBox="1">
            <a:spLocks noGrp="1"/>
          </p:cNvSpPr>
          <p:nvPr>
            <p:ph type="title"/>
          </p:nvPr>
        </p:nvSpPr>
        <p:spPr>
          <a:xfrm>
            <a:off x="1062681" y="485423"/>
            <a:ext cx="7772400" cy="960438"/>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rgbClr val="FF0000"/>
              </a:buClr>
              <a:buSzPts val="4000"/>
              <a:buFont typeface="Libre Franklin"/>
              <a:buNone/>
            </a:pPr>
            <a:r>
              <a:rPr lang="en-IN" sz="3200" dirty="0">
                <a:solidFill>
                  <a:srgbClr val="FF0000"/>
                </a:solidFill>
                <a:latin typeface="Times New Roman" panose="02020603050405020304" pitchFamily="18" charset="0"/>
                <a:cs typeface="Times New Roman" panose="02020603050405020304" pitchFamily="18" charset="0"/>
              </a:rPr>
              <a:t>Different Computer Languages</a:t>
            </a:r>
            <a:endParaRPr sz="3200" dirty="0">
              <a:solidFill>
                <a:srgbClr val="FF0000"/>
              </a:solidFill>
              <a:latin typeface="Times New Roman" panose="02020603050405020304" pitchFamily="18" charset="0"/>
              <a:cs typeface="Times New Roman" panose="02020603050405020304" pitchFamily="18" charset="0"/>
            </a:endParaRPr>
          </a:p>
        </p:txBody>
      </p:sp>
      <p:pic>
        <p:nvPicPr>
          <p:cNvPr id="159" name="Google Shape;159;p9" descr="Image result for high level vs. assembly language"/>
          <p:cNvPicPr preferRelativeResize="0"/>
          <p:nvPr/>
        </p:nvPicPr>
        <p:blipFill rotWithShape="1">
          <a:blip r:embed="rId3">
            <a:alphaModFix/>
          </a:blip>
          <a:srcRect/>
          <a:stretch/>
        </p:blipFill>
        <p:spPr>
          <a:xfrm>
            <a:off x="1475656" y="1853927"/>
            <a:ext cx="6048672" cy="4038431"/>
          </a:xfrm>
          <a:prstGeom prst="rect">
            <a:avLst/>
          </a:prstGeom>
          <a:noFill/>
          <a:ln>
            <a:noFill/>
          </a:ln>
        </p:spPr>
      </p:pic>
    </p:spTree>
    <p:extLst>
      <p:ext uri="{BB962C8B-B14F-4D97-AF65-F5344CB8AC3E}">
        <p14:creationId xmlns:p14="http://schemas.microsoft.com/office/powerpoint/2010/main" val="1035733180"/>
      </p:ext>
    </p:extLst>
  </p:cSld>
  <p:clrMapOvr>
    <a:masterClrMapping/>
  </p:clrMapOvr>
</p:sld>
</file>

<file path=ppt/theme/theme1.xml><?xml version="1.0" encoding="utf-8"?>
<a:theme xmlns:a="http://schemas.openxmlformats.org/drawingml/2006/main" name="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1284</TotalTime>
  <Words>2164</Words>
  <Application>Microsoft Office PowerPoint</Application>
  <PresentationFormat>On-screen Show (4:3)</PresentationFormat>
  <Paragraphs>400</Paragraphs>
  <Slides>36</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Times New Roman</vt:lpstr>
      <vt:lpstr>Arial</vt:lpstr>
      <vt:lpstr>Libre Franklin</vt:lpstr>
      <vt:lpstr>Libre Baskerville</vt:lpstr>
      <vt:lpstr>Noto Sans Symbols</vt:lpstr>
      <vt:lpstr>Calibri</vt:lpstr>
      <vt:lpstr>Equity</vt:lpstr>
      <vt:lpstr>Lecture 0  INT108:: PYTHON PROGRAMMING </vt:lpstr>
      <vt:lpstr>Course Overview</vt:lpstr>
      <vt:lpstr>Program Outcomes (PO)</vt:lpstr>
      <vt:lpstr>Program Specific Outcomes (PSO)</vt:lpstr>
      <vt:lpstr>Course Outcomes</vt:lpstr>
      <vt:lpstr>PowerPoint Presentation</vt:lpstr>
      <vt:lpstr>Why languages?</vt:lpstr>
      <vt:lpstr>Computer Language vs. Human Language</vt:lpstr>
      <vt:lpstr>Different Computer Languages</vt:lpstr>
      <vt:lpstr>Compiler vs. Interpreter</vt:lpstr>
      <vt:lpstr>Make language  your Friend</vt:lpstr>
      <vt:lpstr>PowerPoint Presentation</vt:lpstr>
      <vt:lpstr>PowerPoint Presentation</vt:lpstr>
      <vt:lpstr>Overview of Unit 1 </vt:lpstr>
      <vt:lpstr>Unit 1</vt:lpstr>
      <vt:lpstr>Overview of Unit 2 </vt:lpstr>
      <vt:lpstr>Unit 2</vt:lpstr>
      <vt:lpstr>Unit 3</vt:lpstr>
      <vt:lpstr>Unit 4</vt:lpstr>
      <vt:lpstr>Unit 5</vt:lpstr>
      <vt:lpstr>Unit 6</vt:lpstr>
      <vt:lpstr>CA and ETP</vt:lpstr>
      <vt:lpstr>Marks Breakup</vt:lpstr>
      <vt:lpstr>Important information</vt:lpstr>
      <vt:lpstr>Programming practice</vt:lpstr>
      <vt:lpstr>Mandatory condition</vt:lpstr>
      <vt:lpstr>  Calculation of Final Programming Practice Marks (Out of 40): </vt:lpstr>
      <vt:lpstr>Example</vt:lpstr>
      <vt:lpstr>PowerPoint Presentation</vt:lpstr>
      <vt:lpstr>Star Course</vt:lpstr>
      <vt:lpstr>Blended learning</vt:lpstr>
      <vt:lpstr>Open Educational Resource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  INT108:: PYTHON PROGRAMMING</dc:title>
  <dc:creator>ismail - [2010]</dc:creator>
  <cp:lastModifiedBy>Pooja Rana</cp:lastModifiedBy>
  <cp:revision>44</cp:revision>
  <dcterms:created xsi:type="dcterms:W3CDTF">2021-08-20T07:23:04Z</dcterms:created>
  <dcterms:modified xsi:type="dcterms:W3CDTF">2024-07-29T16:41:50Z</dcterms:modified>
</cp:coreProperties>
</file>