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82" r:id="rId4"/>
    <p:sldId id="258" r:id="rId5"/>
    <p:sldId id="259" r:id="rId6"/>
    <p:sldId id="260" r:id="rId7"/>
    <p:sldId id="261" r:id="rId8"/>
    <p:sldId id="272" r:id="rId9"/>
    <p:sldId id="273" r:id="rId10"/>
    <p:sldId id="274" r:id="rId11"/>
    <p:sldId id="262" r:id="rId12"/>
    <p:sldId id="266" r:id="rId13"/>
    <p:sldId id="267" r:id="rId14"/>
    <p:sldId id="263" r:id="rId15"/>
    <p:sldId id="264" r:id="rId16"/>
    <p:sldId id="276" r:id="rId17"/>
    <p:sldId id="277" r:id="rId18"/>
    <p:sldId id="283" r:id="rId19"/>
    <p:sldId id="269" r:id="rId20"/>
    <p:sldId id="278" r:id="rId21"/>
    <p:sldId id="284" r:id="rId22"/>
    <p:sldId id="285" r:id="rId23"/>
    <p:sldId id="286" r:id="rId24"/>
    <p:sldId id="287" r:id="rId25"/>
    <p:sldId id="265" r:id="rId26"/>
  </p:sldIdLst>
  <p:sldSz cx="12192000" cy="6858000"/>
  <p:notesSz cx="6858000" cy="9144000"/>
  <p:embeddedFontLs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jHSXJhiGCySkii7XkhL+xW5yh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24FC"/>
    <a:srgbClr val="000099"/>
    <a:srgbClr val="EEE5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94"/>
  </p:normalViewPr>
  <p:slideViewPr>
    <p:cSldViewPr snapToGrid="0">
      <p:cViewPr varScale="1">
        <p:scale>
          <a:sx n="83" d="100"/>
          <a:sy n="83" d="100"/>
        </p:scale>
        <p:origin x="49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extLst>
      <p:ext uri="{BB962C8B-B14F-4D97-AF65-F5344CB8AC3E}">
        <p14:creationId xmlns:p14="http://schemas.microsoft.com/office/powerpoint/2010/main" val="26310726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48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6858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699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748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6629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892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4114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3086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5504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0926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2220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4677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66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4375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2303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710407" y="4861441"/>
            <a:ext cx="5683250" cy="4605576"/>
          </a:xfrm>
          <a:prstGeom prst="rect">
            <a:avLst/>
          </a:prstGeom>
        </p:spPr>
        <p:txBody>
          <a:bodyPr spcFirstLastPara="1" wrap="square" lIns="99059" tIns="49516" rIns="99059" bIns="49516" anchor="t" anchorCtr="0">
            <a:noAutofit/>
          </a:bodyPr>
          <a:lstStyle/>
          <a:p>
            <a:pPr marL="0" indent="0"/>
            <a:endParaRPr/>
          </a:p>
        </p:txBody>
      </p:sp>
      <p:sp>
        <p:nvSpPr>
          <p:cNvPr id="104" name="Google Shape;104;p3:notes"/>
          <p:cNvSpPr>
            <a:spLocks noGrp="1" noRot="1" noChangeAspect="1"/>
          </p:cNvSpPr>
          <p:nvPr>
            <p:ph type="sldImg" idx="2"/>
          </p:nvPr>
        </p:nvSpPr>
        <p:spPr>
          <a:xfrm>
            <a:off x="142875" y="768350"/>
            <a:ext cx="6818313" cy="38369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Date Placeholder 1">
            <a:extLst>
              <a:ext uri="{FF2B5EF4-FFF2-40B4-BE49-F238E27FC236}">
                <a16:creationId xmlns:a16="http://schemas.microsoft.com/office/drawing/2014/main" xmlns="" id="{7D422634-F30B-FB5C-41CC-64C3A5F45EDD}"/>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156461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6451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32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61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62d04a09b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462d04a09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575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76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14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4" name="Google Shape;74;p24"/>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75" name="Google Shape;75;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1" name="Google Shape;81;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7"/>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8"/>
          <p:cNvSpPr txBox="1">
            <a:spLocks noGrp="1"/>
          </p:cNvSpPr>
          <p:nvPr>
            <p:ph type="body" idx="1"/>
          </p:nvPr>
        </p:nvSpPr>
        <p:spPr>
          <a:xfrm rot="5400000">
            <a:off x="3833019" y="-1623219"/>
            <a:ext cx="4525962"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19"/>
          <p:cNvSpPr>
            <a:spLocks noGrp="1"/>
          </p:cNvSpPr>
          <p:nvPr>
            <p:ph type="pic" idx="2"/>
          </p:nvPr>
        </p:nvSpPr>
        <p:spPr>
          <a:xfrm>
            <a:off x="2389717" y="612775"/>
            <a:ext cx="7315200" cy="4114800"/>
          </a:xfrm>
          <a:prstGeom prst="rect">
            <a:avLst/>
          </a:prstGeom>
          <a:noFill/>
          <a:ln>
            <a:noFill/>
          </a:ln>
        </p:spPr>
      </p:sp>
      <p:sp>
        <p:nvSpPr>
          <p:cNvPr id="42" name="Google Shape;42;p19"/>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2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20"/>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9" name="Google Shape;49;p20"/>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0" name="Google Shape;50;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23"/>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5" name="Google Shape;65;p23"/>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6" name="Google Shape;66;p23"/>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7" name="Google Shape;67;p23"/>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8" name="Google Shape;68;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docs.google.com/spreadsheets/d/1dsX2P_--m8cHZayyj0DhjfJ2crMco93QQVsBAQoM_wU/edit?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www.coursera.org/learn/introduction-git-github" TargetMode="External"/><Relationship Id="rId4" Type="http://schemas.openxmlformats.org/officeDocument/2006/relationships/hyperlink" Target="https://skillera.org/ExploreCours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softwarekeep.com/en-in/blogs/comparisons/windows-os-history-timeline?pb=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tmv.edu.in/pdf/Distance_education/BCA%20Books/BCA%20I%20SEM/BCA-121%20Computer%20Fundamental.pdf" TargetMode="External"/><Relationship Id="rId5" Type="http://schemas.openxmlformats.org/officeDocument/2006/relationships/hyperlink" Target="https://teachcomputerscience.com/secondary-storage" TargetMode="External"/><Relationship Id="rId4" Type="http://schemas.openxmlformats.org/officeDocument/2006/relationships/hyperlink" Target="https://www.javatpoint.com/secondary-storage-devices-in-computer-organizatio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gse.harvard.edu/ideas/education-now/24/02/pathways-careers-purpose" TargetMode="External"/><Relationship Id="rId3" Type="http://schemas.openxmlformats.org/officeDocument/2006/relationships/image" Target="../media/image2.png"/><Relationship Id="rId7" Type="http://schemas.openxmlformats.org/officeDocument/2006/relationships/hyperlink" Target="https://www.knowledgehut.com/blog/career/career-options-after-computer-engineering#jobs-after-engineering-in-computer-science%C2%A0"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lpu.in/inst-performance/identification-of-cohorts-and-career-pathways.php" TargetMode="External"/><Relationship Id="rId5" Type="http://schemas.openxmlformats.org/officeDocument/2006/relationships/hyperlink" Target="https://www.jbiet.edu.in/pdffls/IT-coursematerial/Linux.pdf" TargetMode="External"/><Relationship Id="rId4" Type="http://schemas.openxmlformats.org/officeDocument/2006/relationships/hyperlink" Target="https://www.geeksforgeeks.org/file-systems-in-operating-syste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gse.harvard.edu/ideas/education-now/24/02/pathways-careers-purpose" TargetMode="External"/><Relationship Id="rId3" Type="http://schemas.openxmlformats.org/officeDocument/2006/relationships/image" Target="../media/image2.png"/><Relationship Id="rId7" Type="http://schemas.openxmlformats.org/officeDocument/2006/relationships/hyperlink" Target="https://www.knowledgehut.com/blog/career/career-options-after-computer-engineering#jobs-after-engineering-in-computer-science%C2%A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www.lpu.in/inst-performance/identification-of-cohorts-and-career-pathways.php" TargetMode="External"/><Relationship Id="rId5" Type="http://schemas.openxmlformats.org/officeDocument/2006/relationships/hyperlink" Target="https://www.jbiet.edu.in/pdffls/IT-coursematerial/Linux.pdf" TargetMode="External"/><Relationship Id="rId4" Type="http://schemas.openxmlformats.org/officeDocument/2006/relationships/hyperlink" Target="https://www.geeksforgeeks.org/file-systems-in-operating-syste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liveyourmessage.com/social-media-profile/" TargetMode="External"/><Relationship Id="rId5" Type="http://schemas.openxmlformats.org/officeDocument/2006/relationships/hyperlink" Target="https://education.github.com/git-cheat-sheet-education.pdf" TargetMode="External"/><Relationship Id="rId4" Type="http://schemas.openxmlformats.org/officeDocument/2006/relationships/hyperlink" Target="https://open.umn.edu/opentextbooks/textbooks/771"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9" name="Google Shape;89;p1"/>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a:t>
            </a:fld>
            <a:endParaRPr/>
          </a:p>
        </p:txBody>
      </p:sp>
      <p:sp>
        <p:nvSpPr>
          <p:cNvPr id="90" name="Google Shape;90;p1"/>
          <p:cNvSpPr txBox="1">
            <a:spLocks noGrp="1"/>
          </p:cNvSpPr>
          <p:nvPr>
            <p:ph type="body" idx="1"/>
          </p:nvPr>
        </p:nvSpPr>
        <p:spPr>
          <a:xfrm>
            <a:off x="584615" y="1844675"/>
            <a:ext cx="10987791" cy="3247002"/>
          </a:xfrm>
          <a:prstGeom prst="rect">
            <a:avLst/>
          </a:prstGeom>
          <a:solidFill>
            <a:srgbClr val="EBF1DE"/>
          </a:solidFill>
          <a:ln>
            <a:noFill/>
          </a:ln>
        </p:spPr>
        <p:txBody>
          <a:bodyPr spcFirstLastPara="1" wrap="square" lIns="91425" tIns="45700" rIns="91425" bIns="45700" anchor="t" anchorCtr="0">
            <a:spAutoFit/>
          </a:bodyPr>
          <a:lstStyle/>
          <a:p>
            <a:pPr marL="342900" algn="ctr">
              <a:spcBef>
                <a:spcPts val="0"/>
              </a:spcBef>
              <a:buSzPts val="4000"/>
              <a:buNone/>
            </a:pPr>
            <a:endParaRPr sz="4000" b="1" dirty="0">
              <a:latin typeface="Times New Roman"/>
              <a:ea typeface="Times New Roman"/>
              <a:cs typeface="Times New Roman"/>
              <a:sym typeface="Times New Roman"/>
            </a:endParaRPr>
          </a:p>
          <a:p>
            <a:pPr marL="342900" algn="ctr">
              <a:spcBef>
                <a:spcPts val="0"/>
              </a:spcBef>
              <a:buSzPts val="4000"/>
              <a:buNone/>
            </a:pPr>
            <a:r>
              <a:rPr lang="en-US" sz="3500" b="1" dirty="0">
                <a:solidFill>
                  <a:srgbClr val="000099"/>
                </a:solidFill>
                <a:latin typeface="Times New Roman"/>
                <a:ea typeface="Times New Roman"/>
                <a:cs typeface="Times New Roman"/>
                <a:sym typeface="Times New Roman"/>
              </a:rPr>
              <a:t>ORIENTATION TO COMPUTING - I</a:t>
            </a:r>
            <a:endParaRPr sz="3500" dirty="0">
              <a:solidFill>
                <a:srgbClr val="000099"/>
              </a:solidFill>
            </a:endParaRPr>
          </a:p>
          <a:p>
            <a:pPr marL="342900" algn="ctr">
              <a:spcBef>
                <a:spcPts val="0"/>
              </a:spcBef>
              <a:buSzPts val="4000"/>
              <a:buNone/>
            </a:pPr>
            <a:endParaRPr sz="4000" b="1" dirty="0">
              <a:latin typeface="Times New Roman"/>
              <a:ea typeface="Times New Roman"/>
              <a:cs typeface="Times New Roman"/>
              <a:sym typeface="Times New Roman"/>
            </a:endParaRPr>
          </a:p>
          <a:p>
            <a:pPr marL="342900" algn="ctr">
              <a:spcBef>
                <a:spcPts val="0"/>
              </a:spcBef>
              <a:buSzPts val="4000"/>
              <a:buNone/>
            </a:pPr>
            <a:endParaRPr lang="en-US" sz="3000" b="1" dirty="0">
              <a:latin typeface="Times New Roman"/>
              <a:ea typeface="Times New Roman"/>
              <a:cs typeface="Times New Roman"/>
              <a:sym typeface="Times New Roman"/>
            </a:endParaRPr>
          </a:p>
          <a:p>
            <a:pPr marL="342900" algn="ctr">
              <a:spcBef>
                <a:spcPts val="0"/>
              </a:spcBef>
              <a:buSzPts val="4000"/>
              <a:buNone/>
            </a:pPr>
            <a:endParaRPr lang="en-US" sz="3000" b="1" dirty="0">
              <a:latin typeface="Times New Roman"/>
              <a:ea typeface="Times New Roman"/>
              <a:cs typeface="Times New Roman"/>
              <a:sym typeface="Times New Roman"/>
            </a:endParaRPr>
          </a:p>
          <a:p>
            <a:pPr marL="342900" algn="ctr">
              <a:spcBef>
                <a:spcPts val="0"/>
              </a:spcBef>
              <a:buSzPts val="4000"/>
              <a:buNone/>
            </a:pPr>
            <a:r>
              <a:rPr lang="en-US" sz="3000" b="1" dirty="0">
                <a:solidFill>
                  <a:srgbClr val="FF0000"/>
                </a:solidFill>
                <a:latin typeface="Times New Roman"/>
                <a:ea typeface="Times New Roman"/>
                <a:cs typeface="Times New Roman"/>
                <a:sym typeface="Times New Roman"/>
              </a:rPr>
              <a:t>L T P: 2 0 0</a:t>
            </a:r>
            <a:endParaRPr sz="3000" dirty="0">
              <a:solidFill>
                <a:srgbClr val="FF0000"/>
              </a:solidFill>
            </a:endParaRPr>
          </a:p>
        </p:txBody>
      </p:sp>
      <p:pic>
        <p:nvPicPr>
          <p:cNvPr id="91" name="Google Shape;91;p1" descr="India's Best Private University in Punjab - LPU"/>
          <p:cNvPicPr preferRelativeResize="0"/>
          <p:nvPr/>
        </p:nvPicPr>
        <p:blipFill rotWithShape="1">
          <a:blip r:embed="rId3">
            <a:alphaModFix/>
          </a:blip>
          <a:srcRect/>
          <a:stretch/>
        </p:blipFill>
        <p:spPr>
          <a:xfrm>
            <a:off x="7486650" y="0"/>
            <a:ext cx="2724150" cy="1676400"/>
          </a:xfrm>
          <a:prstGeom prst="rect">
            <a:avLst/>
          </a:prstGeom>
          <a:noFill/>
          <a:ln>
            <a:noFill/>
          </a:ln>
        </p:spPr>
      </p:pic>
      <p:sp>
        <p:nvSpPr>
          <p:cNvPr id="2" name="Google Shape;107;p3">
            <a:extLst>
              <a:ext uri="{FF2B5EF4-FFF2-40B4-BE49-F238E27FC236}">
                <a16:creationId xmlns:a16="http://schemas.microsoft.com/office/drawing/2014/main" xmlns="" id="{D825D0A5-DCE4-1BE3-0914-AE2DFF326228}"/>
              </a:ext>
            </a:extLst>
          </p:cNvPr>
          <p:cNvSpPr txBox="1"/>
          <p:nvPr/>
        </p:nvSpPr>
        <p:spPr>
          <a:xfrm>
            <a:off x="0" y="639637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fld id="{00000000-1234-1234-1234-123412341234}" type="slidenum">
              <a:rPr lang="en-US" smtClean="0"/>
              <a:pPr/>
              <a:t>10</a:t>
            </a:fld>
            <a:endParaRPr lang="en-US"/>
          </a:p>
        </p:txBody>
      </p:sp>
      <p:sp>
        <p:nvSpPr>
          <p:cNvPr id="3" name="Google Shape;137;p32"/>
          <p:cNvSpPr txBox="1">
            <a:spLocks/>
          </p:cNvSpPr>
          <p:nvPr/>
        </p:nvSpPr>
        <p:spPr>
          <a:xfrm>
            <a:off x="1" y="794478"/>
            <a:ext cx="3205162" cy="5696261"/>
          </a:xfrm>
          <a:prstGeom prst="rect">
            <a:avLst/>
          </a:prstGeom>
          <a:solidFill>
            <a:srgbClr val="EEE532"/>
          </a:solidFill>
          <a:ln>
            <a:noFill/>
          </a:ln>
        </p:spPr>
        <p:txBody>
          <a:bodyPr spcFirstLastPara="1" wrap="square" lIns="297000" tIns="0" rIns="29700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buClr>
                <a:schemeClr val="lt1"/>
              </a:buClr>
              <a:buSzPts val="3900"/>
              <a:buFont typeface="Calibri"/>
              <a:buNone/>
            </a:pPr>
            <a:r>
              <a:rPr lang="en-IN" sz="3800" b="1" dirty="0">
                <a:solidFill>
                  <a:schemeClr val="tx1"/>
                </a:solidFill>
                <a:latin typeface="Times New Roman" panose="02020603050405020304" pitchFamily="18" charset="0"/>
                <a:cs typeface="Times New Roman" panose="02020603050405020304" pitchFamily="18" charset="0"/>
              </a:rPr>
              <a:t>OUTLINE of COHORT’s</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163" y="794478"/>
            <a:ext cx="8986837" cy="5696262"/>
          </a:xfrm>
          <a:prstGeom prst="rect">
            <a:avLst/>
          </a:prstGeom>
        </p:spPr>
      </p:pic>
      <p:sp>
        <p:nvSpPr>
          <p:cNvPr id="4" name="Google Shape;107;p3">
            <a:extLst>
              <a:ext uri="{FF2B5EF4-FFF2-40B4-BE49-F238E27FC236}">
                <a16:creationId xmlns:a16="http://schemas.microsoft.com/office/drawing/2014/main" xmlns="" id="{7B6BD066-FE28-E8FB-E7ED-B8366E3D8932}"/>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pic>
        <p:nvPicPr>
          <p:cNvPr id="5" name="Google Shape;126;p5" descr="Lovely Professional University - Wikipedia">
            <a:extLst>
              <a:ext uri="{FF2B5EF4-FFF2-40B4-BE49-F238E27FC236}">
                <a16:creationId xmlns:a16="http://schemas.microsoft.com/office/drawing/2014/main" xmlns="" id="{712CA5C9-1316-3BC3-929E-2A03298DCF53}"/>
              </a:ext>
            </a:extLst>
          </p:cNvPr>
          <p:cNvPicPr preferRelativeResize="0"/>
          <p:nvPr/>
        </p:nvPicPr>
        <p:blipFill rotWithShape="1">
          <a:blip r:embed="rId3">
            <a:alphaModFix/>
          </a:blip>
          <a:srcRect/>
          <a:stretch/>
        </p:blipFill>
        <p:spPr>
          <a:xfrm>
            <a:off x="11248583" y="82211"/>
            <a:ext cx="667634" cy="649627"/>
          </a:xfrm>
          <a:prstGeom prst="rect">
            <a:avLst/>
          </a:prstGeom>
          <a:noFill/>
          <a:ln>
            <a:noFill/>
          </a:ln>
        </p:spPr>
      </p:pic>
      <p:sp>
        <p:nvSpPr>
          <p:cNvPr id="6" name="Title 1">
            <a:extLst>
              <a:ext uri="{FF2B5EF4-FFF2-40B4-BE49-F238E27FC236}">
                <a16:creationId xmlns:a16="http://schemas.microsoft.com/office/drawing/2014/main" xmlns="" id="{9414697A-D37D-730F-BA10-1BE13114257D}"/>
              </a:ext>
            </a:extLst>
          </p:cNvPr>
          <p:cNvSpPr txBox="1">
            <a:spLocks/>
          </p:cNvSpPr>
          <p:nvPr/>
        </p:nvSpPr>
        <p:spPr>
          <a:xfrm>
            <a:off x="0" y="1"/>
            <a:ext cx="12192000" cy="73183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000" b="1" dirty="0">
                <a:solidFill>
                  <a:srgbClr val="FF0000"/>
                </a:solidFill>
                <a:latin typeface="Times New Roman" panose="02020603050405020304" pitchFamily="18" charset="0"/>
                <a:cs typeface="Times New Roman" panose="02020603050405020304" pitchFamily="18" charset="0"/>
              </a:rPr>
              <a:t>COHORT’s</a:t>
            </a:r>
            <a:endParaRPr lang="en-IN" sz="3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68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11</a:t>
            </a:fld>
            <a:endParaRPr/>
          </a:p>
        </p:txBody>
      </p:sp>
      <p:pic>
        <p:nvPicPr>
          <p:cNvPr id="144" name="Google Shape;144;p6" descr="Lovely Professional University - Wikipedia"/>
          <p:cNvPicPr preferRelativeResize="0"/>
          <p:nvPr/>
        </p:nvPicPr>
        <p:blipFill rotWithShape="1">
          <a:blip r:embed="rId3">
            <a:alphaModFix/>
          </a:blip>
          <a:srcRect/>
          <a:stretch/>
        </p:blipFill>
        <p:spPr>
          <a:xfrm>
            <a:off x="11278899" y="81107"/>
            <a:ext cx="704850" cy="701675"/>
          </a:xfrm>
          <a:prstGeom prst="rect">
            <a:avLst/>
          </a:prstGeom>
          <a:noFill/>
          <a:ln>
            <a:noFill/>
          </a:ln>
        </p:spPr>
      </p:pic>
      <p:sp>
        <p:nvSpPr>
          <p:cNvPr id="145" name="Google Shape;145;p6"/>
          <p:cNvSpPr txBox="1"/>
          <p:nvPr/>
        </p:nvSpPr>
        <p:spPr>
          <a:xfrm>
            <a:off x="185717" y="491925"/>
            <a:ext cx="11820566" cy="6278612"/>
          </a:xfrm>
          <a:prstGeom prst="rect">
            <a:avLst/>
          </a:prstGeom>
          <a:noFill/>
          <a:ln>
            <a:noFill/>
          </a:ln>
        </p:spPr>
        <p:txBody>
          <a:bodyPr spcFirstLastPara="1" wrap="square" lIns="91425" tIns="91425" rIns="91425" bIns="91425" anchor="t" anchorCtr="0">
            <a:spAutoFit/>
          </a:bodyPr>
          <a:lstStyle/>
          <a:p>
            <a:pPr marL="457200" indent="-342900">
              <a:lnSpc>
                <a:spcPct val="130000"/>
              </a:lnSpc>
              <a:buSzPts val="1800"/>
              <a:buFont typeface="Calibri"/>
              <a:buChar char="❖"/>
            </a:pPr>
            <a:r>
              <a:rPr lang="en-US" sz="1800" b="1" dirty="0">
                <a:solidFill>
                  <a:srgbClr val="FF0000"/>
                </a:solidFill>
                <a:latin typeface="Times New Roman" panose="02020603050405020304" pitchFamily="18" charset="0"/>
                <a:ea typeface="Calibri"/>
                <a:cs typeface="Times New Roman" panose="02020603050405020304" pitchFamily="18" charset="0"/>
                <a:sym typeface="Calibri"/>
              </a:rPr>
              <a:t>Unit I </a:t>
            </a:r>
            <a:endParaRPr sz="1800" b="1" dirty="0">
              <a:solidFill>
                <a:srgbClr val="FF0000"/>
              </a:solidFill>
              <a:latin typeface="Times New Roman" panose="02020603050405020304" pitchFamily="18" charset="0"/>
              <a:ea typeface="Calibri"/>
              <a:cs typeface="Times New Roman" panose="02020603050405020304" pitchFamily="18" charset="0"/>
              <a:sym typeface="Calibri"/>
            </a:endParaRPr>
          </a:p>
          <a:p>
            <a:pPr marL="571500" lvl="1" algn="just">
              <a:lnSpc>
                <a:spcPct val="130000"/>
              </a:lnSpc>
              <a:buSzPts val="1800"/>
            </a:pPr>
            <a:r>
              <a:rPr lang="en-US" sz="1800" b="1" dirty="0">
                <a:latin typeface="Times New Roman" panose="02020603050405020304" pitchFamily="18" charset="0"/>
                <a:ea typeface="Calibri"/>
                <a:cs typeface="Times New Roman" panose="02020603050405020304" pitchFamily="18" charset="0"/>
                <a:sym typeface="Calibri"/>
              </a:rPr>
              <a:t>Computer Systems:</a:t>
            </a:r>
            <a:r>
              <a:rPr lang="en-US" sz="1800" dirty="0">
                <a:latin typeface="Times New Roman" panose="02020603050405020304" pitchFamily="18" charset="0"/>
                <a:ea typeface="Calibri"/>
                <a:cs typeface="Times New Roman" panose="02020603050405020304" pitchFamily="18" charset="0"/>
                <a:sym typeface="Calibri"/>
              </a:rPr>
              <a:t> Basic structure of a computer and its working, Computer associated peripherals, Memories - RAM, ROM, Secondary storage devices, System Configuration – features and comparison (SSD vs hybrid, types of RAMs, Processors - cores/threads), BIOS Configuration, Compare and contrast PC connection interface (USB, SATA, HDMI, NFC, Bluetooth), RAID, GPU basics,</a:t>
            </a:r>
          </a:p>
          <a:p>
            <a:pPr marL="571500" lvl="1" algn="just">
              <a:lnSpc>
                <a:spcPct val="130000"/>
              </a:lnSpc>
              <a:buSzPts val="1800"/>
            </a:pPr>
            <a:r>
              <a:rPr lang="en-US" sz="1800" dirty="0">
                <a:latin typeface="Times New Roman" panose="02020603050405020304" pitchFamily="18" charset="0"/>
                <a:ea typeface="Calibri"/>
                <a:cs typeface="Times New Roman" panose="02020603050405020304" pitchFamily="18" charset="0"/>
                <a:sym typeface="Calibri"/>
              </a:rPr>
              <a:t>Synchronization across CPU and GPU. </a:t>
            </a:r>
          </a:p>
          <a:p>
            <a:pPr marL="571500" lvl="1" algn="just">
              <a:lnSpc>
                <a:spcPct val="130000"/>
              </a:lnSpc>
              <a:buSzPts val="1800"/>
            </a:pPr>
            <a:r>
              <a:rPr lang="en-US" sz="1800" b="1" dirty="0">
                <a:latin typeface="Times New Roman" panose="02020603050405020304" pitchFamily="18" charset="0"/>
                <a:ea typeface="Calibri"/>
                <a:cs typeface="Times New Roman" panose="02020603050405020304" pitchFamily="18" charset="0"/>
                <a:sym typeface="Calibri"/>
              </a:rPr>
              <a:t>Computer Languages:</a:t>
            </a:r>
            <a:r>
              <a:rPr lang="en-US" sz="1800" dirty="0">
                <a:latin typeface="Times New Roman" panose="02020603050405020304" pitchFamily="18" charset="0"/>
                <a:ea typeface="Calibri"/>
                <a:cs typeface="Times New Roman" panose="02020603050405020304" pitchFamily="18" charset="0"/>
                <a:sym typeface="Calibri"/>
              </a:rPr>
              <a:t> Machine language, Assembly language, High-level language, Steps in the development of a program, Compilation and Execution, Compiler, Interpreter, Assembler. </a:t>
            </a:r>
          </a:p>
          <a:p>
            <a:pPr marL="571500" lvl="1" algn="just">
              <a:lnSpc>
                <a:spcPct val="130000"/>
              </a:lnSpc>
              <a:buSzPts val="1800"/>
            </a:pPr>
            <a:endParaRPr lang="en-US" sz="1800" dirty="0">
              <a:latin typeface="Times New Roman" panose="02020603050405020304" pitchFamily="18" charset="0"/>
              <a:ea typeface="Calibri"/>
              <a:cs typeface="Times New Roman" panose="02020603050405020304" pitchFamily="18" charset="0"/>
              <a:sym typeface="Calibri"/>
            </a:endParaRPr>
          </a:p>
          <a:p>
            <a:pPr marL="457200" indent="-342900">
              <a:lnSpc>
                <a:spcPct val="130000"/>
              </a:lnSpc>
              <a:buSzPts val="1800"/>
              <a:buFont typeface="Calibri"/>
              <a:buChar char="❖"/>
            </a:pPr>
            <a:r>
              <a:rPr lang="en-US" sz="1800" b="1" dirty="0">
                <a:solidFill>
                  <a:srgbClr val="FF0000"/>
                </a:solidFill>
                <a:latin typeface="Times New Roman" panose="02020603050405020304" pitchFamily="18" charset="0"/>
                <a:cs typeface="Times New Roman" panose="02020603050405020304" pitchFamily="18" charset="0"/>
                <a:sym typeface="Calibri"/>
              </a:rPr>
              <a:t>Unit II</a:t>
            </a:r>
          </a:p>
          <a:p>
            <a:pPr marL="571500" lvl="1" algn="just">
              <a:lnSpc>
                <a:spcPct val="130000"/>
              </a:lnSpc>
              <a:buSzPts val="1800"/>
            </a:pPr>
            <a:r>
              <a:rPr lang="en-US" sz="1800" b="1" dirty="0">
                <a:latin typeface="Times New Roman" panose="02020603050405020304" pitchFamily="18" charset="0"/>
                <a:ea typeface="Calibri"/>
                <a:cs typeface="Times New Roman" panose="02020603050405020304" pitchFamily="18" charset="0"/>
                <a:sym typeface="Calibri"/>
              </a:rPr>
              <a:t>Operating System:</a:t>
            </a:r>
            <a:r>
              <a:rPr lang="en-US" sz="1800" dirty="0">
                <a:latin typeface="Times New Roman" panose="02020603050405020304" pitchFamily="18" charset="0"/>
                <a:ea typeface="Calibri"/>
                <a:cs typeface="Times New Roman" panose="02020603050405020304" pitchFamily="18" charset="0"/>
                <a:sym typeface="Calibri"/>
              </a:rPr>
              <a:t> Operating Systems and its components, Windows Operating System Versions and features, Installation Process, Directory Hierarchy of Windows Operating System (Single level and multiple levels), Bootloader.</a:t>
            </a:r>
          </a:p>
          <a:p>
            <a:pPr marL="571500" lvl="1" algn="just">
              <a:lnSpc>
                <a:spcPct val="130000"/>
              </a:lnSpc>
              <a:buSzPts val="1800"/>
            </a:pPr>
            <a:r>
              <a:rPr lang="en-US" sz="1800" b="1" dirty="0">
                <a:latin typeface="Times New Roman" panose="02020603050405020304" pitchFamily="18" charset="0"/>
                <a:ea typeface="Calibri"/>
                <a:cs typeface="Times New Roman" panose="02020603050405020304" pitchFamily="18" charset="0"/>
                <a:sym typeface="Calibri"/>
              </a:rPr>
              <a:t>File system management:</a:t>
            </a:r>
            <a:r>
              <a:rPr lang="en-US" sz="1800" dirty="0">
                <a:latin typeface="Times New Roman" panose="02020603050405020304" pitchFamily="18" charset="0"/>
                <a:ea typeface="Calibri"/>
                <a:cs typeface="Times New Roman" panose="02020603050405020304" pitchFamily="18" charset="0"/>
                <a:sym typeface="Calibri"/>
              </a:rPr>
              <a:t> File system basics, Types of file systems ( FAT, GFT, HFS, NDFS, UDF, Extended file systems), Pipes and redirection, Searching the file system using find and grep with simple regular expressions, Basic process control using signals, Pausing and Resuming process from a Linux terminal, terminating a process, Adding/removing from search path using PATH variable.</a:t>
            </a:r>
          </a:p>
          <a:p>
            <a:pPr marL="571500" lvl="1" algn="just">
              <a:lnSpc>
                <a:spcPct val="130000"/>
              </a:lnSpc>
              <a:buSzPts val="1800"/>
            </a:pPr>
            <a:endParaRPr lang="en-US" sz="1800" dirty="0">
              <a:latin typeface="Times New Roman" panose="02020603050405020304" pitchFamily="18" charset="0"/>
              <a:ea typeface="Calibri"/>
              <a:cs typeface="Times New Roman" panose="02020603050405020304" pitchFamily="18" charset="0"/>
              <a:sym typeface="Calibri"/>
            </a:endParaRPr>
          </a:p>
        </p:txBody>
      </p:sp>
      <p:sp>
        <p:nvSpPr>
          <p:cNvPr id="146" name="Google Shape;146;p6"/>
          <p:cNvSpPr txBox="1"/>
          <p:nvPr/>
        </p:nvSpPr>
        <p:spPr>
          <a:xfrm>
            <a:off x="-31689" y="31593"/>
            <a:ext cx="12192000"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CONTENTS</a:t>
            </a:r>
            <a:endParaRPr sz="3000" dirty="0">
              <a:solidFill>
                <a:srgbClr val="FF0000"/>
              </a:solidFill>
            </a:endParaRPr>
          </a:p>
        </p:txBody>
      </p:sp>
      <p:sp>
        <p:nvSpPr>
          <p:cNvPr id="2" name="Google Shape;107;p3">
            <a:extLst>
              <a:ext uri="{FF2B5EF4-FFF2-40B4-BE49-F238E27FC236}">
                <a16:creationId xmlns:a16="http://schemas.microsoft.com/office/drawing/2014/main" xmlns="" id="{8F8C4F9D-79D0-6F4A-724D-195F8B93707A}"/>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12</a:t>
            </a:fld>
            <a:endParaRPr/>
          </a:p>
        </p:txBody>
      </p:sp>
      <p:pic>
        <p:nvPicPr>
          <p:cNvPr id="144" name="Google Shape;144;p6" descr="Lovely Professional University - Wikipedia"/>
          <p:cNvPicPr preferRelativeResize="0"/>
          <p:nvPr/>
        </p:nvPicPr>
        <p:blipFill rotWithShape="1">
          <a:blip r:embed="rId3">
            <a:alphaModFix/>
          </a:blip>
          <a:srcRect/>
          <a:stretch/>
        </p:blipFill>
        <p:spPr>
          <a:xfrm>
            <a:off x="11291469" y="47600"/>
            <a:ext cx="704850" cy="701675"/>
          </a:xfrm>
          <a:prstGeom prst="rect">
            <a:avLst/>
          </a:prstGeom>
          <a:noFill/>
          <a:ln>
            <a:noFill/>
          </a:ln>
        </p:spPr>
      </p:pic>
      <p:sp>
        <p:nvSpPr>
          <p:cNvPr id="145" name="Google Shape;145;p6"/>
          <p:cNvSpPr txBox="1"/>
          <p:nvPr/>
        </p:nvSpPr>
        <p:spPr>
          <a:xfrm>
            <a:off x="195681" y="502147"/>
            <a:ext cx="11800638" cy="6001613"/>
          </a:xfrm>
          <a:prstGeom prst="rect">
            <a:avLst/>
          </a:prstGeom>
          <a:noFill/>
          <a:ln>
            <a:noFill/>
          </a:ln>
        </p:spPr>
        <p:txBody>
          <a:bodyPr spcFirstLastPara="1" wrap="square" lIns="91425" tIns="91425" rIns="91425" bIns="91425" anchor="t" anchorCtr="0">
            <a:spAutoFit/>
          </a:bodyPr>
          <a:lstStyle/>
          <a:p>
            <a:pPr marL="457200" indent="-342900" algn="just">
              <a:lnSpc>
                <a:spcPct val="140000"/>
              </a:lnSpc>
              <a:buSzPts val="1800"/>
              <a:buFont typeface="Calibri"/>
              <a:buChar char="❖"/>
            </a:pPr>
            <a:r>
              <a:rPr lang="en-US" sz="1800" b="1" dirty="0">
                <a:solidFill>
                  <a:srgbClr val="FF0000"/>
                </a:solidFill>
                <a:latin typeface="Times New Roman" panose="02020603050405020304" pitchFamily="18" charset="0"/>
                <a:ea typeface="Calibri"/>
                <a:cs typeface="Times New Roman" panose="02020603050405020304" pitchFamily="18" charset="0"/>
                <a:sym typeface="Calibri"/>
              </a:rPr>
              <a:t>Unit III</a:t>
            </a:r>
          </a:p>
          <a:p>
            <a:pPr marL="449263" algn="just">
              <a:lnSpc>
                <a:spcPct val="140000"/>
              </a:lnSpc>
              <a:buSzPts val="1800"/>
            </a:pPr>
            <a:r>
              <a:rPr lang="en-US" sz="1800" b="1" dirty="0">
                <a:latin typeface="Times New Roman" panose="02020603050405020304" pitchFamily="18" charset="0"/>
                <a:ea typeface="Calibri"/>
                <a:cs typeface="Times New Roman" panose="02020603050405020304" pitchFamily="18" charset="0"/>
                <a:sym typeface="Calibri"/>
              </a:rPr>
              <a:t>Linux Operating System:</a:t>
            </a:r>
            <a:r>
              <a:rPr lang="en-US" sz="1800" dirty="0">
                <a:latin typeface="Times New Roman" panose="02020603050405020304" pitchFamily="18" charset="0"/>
                <a:ea typeface="Calibri"/>
                <a:cs typeface="Times New Roman" panose="02020603050405020304" pitchFamily="18" charset="0"/>
                <a:sym typeface="Calibri"/>
              </a:rPr>
              <a:t> Linux OS and its features, Distribution versions, installation process, and Directory Hierarchy of Linux System (single level and multiple levels)., Partitions: Understanding disk partitions and obtaining partition information using system tools, Comparison of Windows and Linux OS, and Virtual Machines.</a:t>
            </a:r>
          </a:p>
          <a:p>
            <a:pPr marL="449263" algn="just">
              <a:lnSpc>
                <a:spcPct val="140000"/>
              </a:lnSpc>
              <a:buSzPts val="1800"/>
            </a:pPr>
            <a:r>
              <a:rPr lang="en-US" sz="1800" b="1" dirty="0">
                <a:latin typeface="Times New Roman" panose="02020603050405020304" pitchFamily="18" charset="0"/>
                <a:ea typeface="Calibri"/>
                <a:cs typeface="Times New Roman" panose="02020603050405020304" pitchFamily="18" charset="0"/>
                <a:sym typeface="Calibri"/>
              </a:rPr>
              <a:t>Other Shell commands:</a:t>
            </a:r>
            <a:r>
              <a:rPr lang="en-US" sz="1800" dirty="0">
                <a:latin typeface="Times New Roman" panose="02020603050405020304" pitchFamily="18" charset="0"/>
                <a:ea typeface="Calibri"/>
                <a:cs typeface="Times New Roman" panose="02020603050405020304" pitchFamily="18" charset="0"/>
                <a:sym typeface="Calibri"/>
              </a:rPr>
              <a:t> ls, cat, man, cd, touch, cp, mv, </a:t>
            </a:r>
            <a:r>
              <a:rPr lang="en-US" sz="1800" dirty="0" err="1">
                <a:latin typeface="Times New Roman" panose="02020603050405020304" pitchFamily="18" charset="0"/>
                <a:ea typeface="Calibri"/>
                <a:cs typeface="Times New Roman" panose="02020603050405020304" pitchFamily="18" charset="0"/>
                <a:sym typeface="Calibri"/>
              </a:rPr>
              <a:t>rmdir</a:t>
            </a:r>
            <a:r>
              <a:rPr lang="en-US" sz="1800" dirty="0">
                <a:latin typeface="Times New Roman" panose="02020603050405020304" pitchFamily="18" charset="0"/>
                <a:ea typeface="Calibri"/>
                <a:cs typeface="Times New Roman" panose="02020603050405020304" pitchFamily="18" charset="0"/>
                <a:sym typeface="Calibri"/>
              </a:rPr>
              <a:t>, </a:t>
            </a:r>
            <a:r>
              <a:rPr lang="en-US" sz="1800" dirty="0" err="1">
                <a:latin typeface="Times New Roman" panose="02020603050405020304" pitchFamily="18" charset="0"/>
                <a:ea typeface="Calibri"/>
                <a:cs typeface="Times New Roman" panose="02020603050405020304" pitchFamily="18" charset="0"/>
                <a:sym typeface="Calibri"/>
              </a:rPr>
              <a:t>mkdir</a:t>
            </a:r>
            <a:r>
              <a:rPr lang="en-US" sz="1800" dirty="0">
                <a:latin typeface="Times New Roman" panose="02020603050405020304" pitchFamily="18" charset="0"/>
                <a:ea typeface="Calibri"/>
                <a:cs typeface="Times New Roman" panose="02020603050405020304" pitchFamily="18" charset="0"/>
                <a:sym typeface="Calibri"/>
              </a:rPr>
              <a:t>, rm, </a:t>
            </a:r>
            <a:r>
              <a:rPr lang="en-US" sz="1800" dirty="0" err="1">
                <a:latin typeface="Times New Roman" panose="02020603050405020304" pitchFamily="18" charset="0"/>
                <a:ea typeface="Calibri"/>
                <a:cs typeface="Times New Roman" panose="02020603050405020304" pitchFamily="18" charset="0"/>
                <a:sym typeface="Calibri"/>
              </a:rPr>
              <a:t>chmod</a:t>
            </a:r>
            <a:r>
              <a:rPr lang="en-US" sz="1800" dirty="0">
                <a:latin typeface="Times New Roman" panose="02020603050405020304" pitchFamily="18" charset="0"/>
                <a:ea typeface="Calibri"/>
                <a:cs typeface="Times New Roman" panose="02020603050405020304" pitchFamily="18" charset="0"/>
                <a:sym typeface="Calibri"/>
              </a:rPr>
              <a:t>, </a:t>
            </a:r>
            <a:r>
              <a:rPr lang="en-US" sz="1800" dirty="0" err="1">
                <a:latin typeface="Times New Roman" panose="02020603050405020304" pitchFamily="18" charset="0"/>
                <a:ea typeface="Calibri"/>
                <a:cs typeface="Times New Roman" panose="02020603050405020304" pitchFamily="18" charset="0"/>
                <a:sym typeface="Calibri"/>
              </a:rPr>
              <a:t>pwd</a:t>
            </a:r>
            <a:r>
              <a:rPr lang="en-US" sz="1800" dirty="0">
                <a:latin typeface="Times New Roman" panose="02020603050405020304" pitchFamily="18" charset="0"/>
                <a:ea typeface="Calibri"/>
                <a:cs typeface="Times New Roman" panose="02020603050405020304" pitchFamily="18" charset="0"/>
                <a:sym typeface="Calibri"/>
              </a:rPr>
              <a:t>, </a:t>
            </a:r>
            <a:r>
              <a:rPr lang="en-US" sz="1800" dirty="0" err="1">
                <a:latin typeface="Times New Roman" panose="02020603050405020304" pitchFamily="18" charset="0"/>
                <a:ea typeface="Calibri"/>
                <a:cs typeface="Times New Roman" panose="02020603050405020304" pitchFamily="18" charset="0"/>
                <a:sym typeface="Calibri"/>
              </a:rPr>
              <a:t>ps</a:t>
            </a:r>
            <a:r>
              <a:rPr lang="en-US" sz="1800" dirty="0">
                <a:latin typeface="Times New Roman" panose="02020603050405020304" pitchFamily="18" charset="0"/>
                <a:ea typeface="Calibri"/>
                <a:cs typeface="Times New Roman" panose="02020603050405020304" pitchFamily="18" charset="0"/>
                <a:sym typeface="Calibri"/>
              </a:rPr>
              <a:t>, kill, </a:t>
            </a:r>
            <a:r>
              <a:rPr lang="en-US" sz="1800" dirty="0" err="1">
                <a:latin typeface="Times New Roman" panose="02020603050405020304" pitchFamily="18" charset="0"/>
                <a:ea typeface="Calibri"/>
                <a:cs typeface="Times New Roman" panose="02020603050405020304" pitchFamily="18" charset="0"/>
                <a:sym typeface="Calibri"/>
              </a:rPr>
              <a:t>etc</a:t>
            </a:r>
            <a:r>
              <a:rPr lang="en-US" sz="1800" dirty="0">
                <a:latin typeface="Times New Roman" panose="02020603050405020304" pitchFamily="18" charset="0"/>
                <a:ea typeface="Calibri"/>
                <a:cs typeface="Times New Roman" panose="02020603050405020304" pitchFamily="18" charset="0"/>
                <a:sym typeface="Calibri"/>
              </a:rPr>
              <a:t>, Kernel and types of kernels</a:t>
            </a:r>
          </a:p>
          <a:p>
            <a:pPr marL="449263" lvl="1" indent="-285750" algn="just">
              <a:lnSpc>
                <a:spcPct val="140000"/>
              </a:lnSpc>
              <a:buSzPts val="1800"/>
              <a:buFont typeface="Wingdings" panose="05000000000000000000" pitchFamily="2" charset="2"/>
              <a:buChar char="v"/>
            </a:pPr>
            <a:r>
              <a:rPr lang="en-US" sz="1800" b="1" dirty="0">
                <a:solidFill>
                  <a:srgbClr val="FF0000"/>
                </a:solidFill>
                <a:latin typeface="Times New Roman" panose="02020603050405020304" pitchFamily="18" charset="0"/>
                <a:cs typeface="Times New Roman" panose="02020603050405020304" pitchFamily="18" charset="0"/>
                <a:sym typeface="Calibri"/>
              </a:rPr>
              <a:t>Unit IV</a:t>
            </a:r>
          </a:p>
          <a:p>
            <a:pPr marL="449263" lvl="1" algn="just">
              <a:lnSpc>
                <a:spcPct val="140000"/>
              </a:lnSpc>
              <a:buSzPts val="1800"/>
            </a:pPr>
            <a:r>
              <a:rPr lang="en-US" sz="1800" b="1" dirty="0">
                <a:latin typeface="Times New Roman" panose="02020603050405020304" pitchFamily="18" charset="0"/>
                <a:ea typeface="Calibri"/>
                <a:cs typeface="Times New Roman" panose="02020603050405020304" pitchFamily="18" charset="0"/>
                <a:sym typeface="Calibri"/>
              </a:rPr>
              <a:t>Cohorts and Skill Sets:</a:t>
            </a:r>
            <a:r>
              <a:rPr lang="en-US" sz="1800" dirty="0">
                <a:latin typeface="Times New Roman" panose="02020603050405020304" pitchFamily="18" charset="0"/>
                <a:ea typeface="Calibri"/>
                <a:cs typeface="Times New Roman" panose="02020603050405020304" pitchFamily="18" charset="0"/>
                <a:sym typeface="Calibri"/>
              </a:rPr>
              <a:t> Introduction to Cohorts, Purpose of Cohorts, Companies, Skills required and skill sources for different Cohorts (Internal and External)</a:t>
            </a:r>
          </a:p>
          <a:p>
            <a:pPr marL="449263" lvl="1" algn="just">
              <a:lnSpc>
                <a:spcPct val="140000"/>
              </a:lnSpc>
              <a:buSzPts val="1800"/>
            </a:pPr>
            <a:r>
              <a:rPr lang="en-US" sz="1800" b="1" dirty="0">
                <a:latin typeface="Times New Roman" panose="02020603050405020304" pitchFamily="18" charset="0"/>
                <a:ea typeface="Calibri"/>
                <a:cs typeface="Times New Roman" panose="02020603050405020304" pitchFamily="18" charset="0"/>
                <a:sym typeface="Calibri"/>
              </a:rPr>
              <a:t>Types of Cohorts:</a:t>
            </a:r>
            <a:r>
              <a:rPr lang="en-US" sz="1800" dirty="0">
                <a:latin typeface="Times New Roman" panose="02020603050405020304" pitchFamily="18" charset="0"/>
                <a:ea typeface="Calibri"/>
                <a:cs typeface="Times New Roman" panose="02020603050405020304" pitchFamily="18" charset="0"/>
                <a:sym typeface="Calibri"/>
              </a:rPr>
              <a:t> Cloud Computing, Cyber Security, Data Science, Full Stack Development, Machine Learning, Software Methodologies and Testing, UI/UX, Metaverse and Internet of Things, Job Roles for Different Cohort</a:t>
            </a:r>
          </a:p>
          <a:p>
            <a:pPr marL="449263" lvl="1" algn="just">
              <a:lnSpc>
                <a:spcPct val="140000"/>
              </a:lnSpc>
              <a:buSzPts val="1800"/>
            </a:pPr>
            <a:r>
              <a:rPr lang="en-US" sz="1800" b="1" dirty="0">
                <a:effectLst/>
                <a:latin typeface="Times New Roman" panose="02020603050405020304" pitchFamily="18" charset="0"/>
                <a:ea typeface="Calibri" panose="020F0502020204030204" pitchFamily="34" charset="0"/>
                <a:cs typeface="Arial" panose="020B0604020202020204" pitchFamily="34" charset="0"/>
              </a:rPr>
              <a:t>Pathways :</a:t>
            </a:r>
            <a:r>
              <a:rPr lang="en-US" sz="1800" dirty="0">
                <a:effectLst/>
                <a:latin typeface="Times New Roman" panose="02020603050405020304" pitchFamily="18" charset="0"/>
                <a:ea typeface="Calibri" panose="020F0502020204030204" pitchFamily="34" charset="0"/>
                <a:cs typeface="Arial" panose="020B0604020202020204" pitchFamily="34" charset="0"/>
              </a:rPr>
              <a:t> Introduction to Pathways, Purpose of Pathways, Job Roles for Different Pathways, Types </a:t>
            </a:r>
            <a:r>
              <a:rPr lang="en-US" sz="1800" dirty="0">
                <a:effectLst/>
                <a:latin typeface="Times New Roman" panose="02020603050405020304" pitchFamily="18" charset="0"/>
                <a:ea typeface="Calibri" panose="020F0502020204030204" pitchFamily="34" charset="0"/>
              </a:rPr>
              <a:t>of Pathways: Product Based, Service Based, Government Jobs, Higher studies, Entrepreneurship</a:t>
            </a:r>
          </a:p>
          <a:p>
            <a:pPr marL="449263" lvl="1" algn="just">
              <a:lnSpc>
                <a:spcPct val="140000"/>
              </a:lnSpc>
              <a:buSzPts val="1800"/>
            </a:pPr>
            <a:r>
              <a:rPr lang="en-US" sz="1800" b="1" dirty="0">
                <a:effectLst/>
                <a:latin typeface="Times New Roman" panose="02020603050405020304" pitchFamily="18" charset="0"/>
                <a:ea typeface="Calibri" panose="020F0502020204030204" pitchFamily="34" charset="0"/>
                <a:cs typeface="Arial" panose="020B0604020202020204" pitchFamily="34" charset="0"/>
              </a:rPr>
              <a:t>MOOCs and Hackathons :</a:t>
            </a:r>
            <a:r>
              <a:rPr lang="en-US" sz="1800" dirty="0">
                <a:effectLst/>
                <a:latin typeface="Times New Roman" panose="02020603050405020304" pitchFamily="18" charset="0"/>
                <a:ea typeface="Calibri" panose="020F0502020204030204" pitchFamily="34" charset="0"/>
                <a:cs typeface="Arial" panose="020B0604020202020204" pitchFamily="34" charset="0"/>
              </a:rPr>
              <a:t> Introduction to MOOCs and Hackathons, Types of MOOCs, Various MOOCs Platforms, Benefits of MOOCs, Globally Recognized Hackathons and Competitions, MAANG </a:t>
            </a:r>
            <a:r>
              <a:rPr lang="en-US" sz="1800" dirty="0">
                <a:effectLst/>
                <a:latin typeface="Times New Roman" panose="02020603050405020304" pitchFamily="18" charset="0"/>
                <a:ea typeface="Calibri" panose="020F0502020204030204" pitchFamily="34" charset="0"/>
              </a:rPr>
              <a:t>Companies</a:t>
            </a:r>
            <a:endParaRPr lang="en-US" sz="1800" dirty="0">
              <a:latin typeface="Times New Roman" panose="02020603050405020304" pitchFamily="18" charset="0"/>
              <a:ea typeface="Calibri"/>
              <a:cs typeface="Times New Roman" panose="02020603050405020304" pitchFamily="18" charset="0"/>
              <a:sym typeface="Calibri"/>
            </a:endParaRPr>
          </a:p>
        </p:txBody>
      </p:sp>
      <p:sp>
        <p:nvSpPr>
          <p:cNvPr id="4" name="Google Shape;146;p6">
            <a:extLst>
              <a:ext uri="{FF2B5EF4-FFF2-40B4-BE49-F238E27FC236}">
                <a16:creationId xmlns:a16="http://schemas.microsoft.com/office/drawing/2014/main" xmlns="" id="{67239B38-9983-60CE-326A-7438B08FB313}"/>
              </a:ext>
            </a:extLst>
          </p:cNvPr>
          <p:cNvSpPr txBox="1"/>
          <p:nvPr/>
        </p:nvSpPr>
        <p:spPr>
          <a:xfrm>
            <a:off x="15800" y="32610"/>
            <a:ext cx="12176199"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CONTENTS</a:t>
            </a:r>
            <a:endParaRPr sz="3000" dirty="0">
              <a:solidFill>
                <a:srgbClr val="FF0000"/>
              </a:solidFill>
            </a:endParaRPr>
          </a:p>
        </p:txBody>
      </p:sp>
      <p:sp>
        <p:nvSpPr>
          <p:cNvPr id="2" name="Google Shape;107;p3">
            <a:extLst>
              <a:ext uri="{FF2B5EF4-FFF2-40B4-BE49-F238E27FC236}">
                <a16:creationId xmlns:a16="http://schemas.microsoft.com/office/drawing/2014/main" xmlns="" id="{2C0D64A0-73F7-A12E-3347-1C64024F75D0}"/>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extLst>
      <p:ext uri="{BB962C8B-B14F-4D97-AF65-F5344CB8AC3E}">
        <p14:creationId xmlns:p14="http://schemas.microsoft.com/office/powerpoint/2010/main" val="2632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13</a:t>
            </a:fld>
            <a:endParaRPr/>
          </a:p>
        </p:txBody>
      </p:sp>
      <p:pic>
        <p:nvPicPr>
          <p:cNvPr id="144" name="Google Shape;144;p6" descr="Lovely Professional University - Wikipedia"/>
          <p:cNvPicPr preferRelativeResize="0"/>
          <p:nvPr/>
        </p:nvPicPr>
        <p:blipFill rotWithShape="1">
          <a:blip r:embed="rId3">
            <a:alphaModFix/>
          </a:blip>
          <a:srcRect/>
          <a:stretch/>
        </p:blipFill>
        <p:spPr>
          <a:xfrm>
            <a:off x="11231510" y="64794"/>
            <a:ext cx="704850" cy="701675"/>
          </a:xfrm>
          <a:prstGeom prst="rect">
            <a:avLst/>
          </a:prstGeom>
          <a:noFill/>
          <a:ln>
            <a:noFill/>
          </a:ln>
        </p:spPr>
      </p:pic>
      <p:sp>
        <p:nvSpPr>
          <p:cNvPr id="145" name="Google Shape;145;p6"/>
          <p:cNvSpPr txBox="1"/>
          <p:nvPr/>
        </p:nvSpPr>
        <p:spPr>
          <a:xfrm>
            <a:off x="245805" y="752802"/>
            <a:ext cx="11690555" cy="5586114"/>
          </a:xfrm>
          <a:prstGeom prst="rect">
            <a:avLst/>
          </a:prstGeom>
          <a:noFill/>
          <a:ln>
            <a:noFill/>
          </a:ln>
        </p:spPr>
        <p:txBody>
          <a:bodyPr spcFirstLastPara="1" wrap="square" lIns="91425" tIns="91425" rIns="91425" bIns="91425" anchor="t" anchorCtr="0">
            <a:spAutoFit/>
          </a:bodyPr>
          <a:lstStyle/>
          <a:p>
            <a:pPr marL="457200" indent="-342900" algn="just">
              <a:lnSpc>
                <a:spcPct val="150000"/>
              </a:lnSpc>
              <a:buSzPts val="1800"/>
              <a:buFont typeface="Calibri"/>
              <a:buChar char="❖"/>
            </a:pPr>
            <a:r>
              <a:rPr lang="en-US" sz="1800" b="1" dirty="0">
                <a:solidFill>
                  <a:srgbClr val="FF0000"/>
                </a:solidFill>
                <a:latin typeface="Times New Roman" panose="02020603050405020304" pitchFamily="18" charset="0"/>
                <a:ea typeface="Calibri"/>
                <a:cs typeface="Times New Roman" panose="02020603050405020304" pitchFamily="18" charset="0"/>
                <a:sym typeface="Calibri"/>
              </a:rPr>
              <a:t>Unit V</a:t>
            </a:r>
          </a:p>
          <a:p>
            <a:pPr marL="449263" marR="57150" algn="just">
              <a:lnSpc>
                <a:spcPct val="150000"/>
              </a:lnSpc>
            </a:pPr>
            <a:r>
              <a:rPr lang="en-US" sz="1800" b="1" dirty="0">
                <a:effectLst/>
                <a:latin typeface="Times New Roman" panose="02020603050405020304" pitchFamily="18" charset="0"/>
                <a:ea typeface="Calibri" panose="020F0502020204030204" pitchFamily="34" charset="0"/>
                <a:cs typeface="Arial" panose="020B0604020202020204" pitchFamily="34" charset="0"/>
              </a:rPr>
              <a:t>Computer Network and Communication:</a:t>
            </a:r>
            <a:r>
              <a:rPr lang="en-US" sz="1800" dirty="0">
                <a:effectLst/>
                <a:latin typeface="Times New Roman" panose="02020603050405020304" pitchFamily="18" charset="0"/>
                <a:ea typeface="Calibri" panose="020F0502020204030204" pitchFamily="34" charset="0"/>
                <a:cs typeface="Arial" panose="020B0604020202020204" pitchFamily="34" charset="0"/>
              </a:rPr>
              <a:t> Network types (wired and wireless), Network topologies, Network communication devices (Routers, Switches, Modems, Hubs, access point), Setting IP addresses, sharing files and folders, Remote Login, SSH, Wireless Security (http vs https), Client Server model, Types of Servers (Proxy servers, Application server, Web server, File server, Database </a:t>
            </a:r>
            <a:r>
              <a:rPr lang="en-US" sz="1800" dirty="0">
                <a:effectLst/>
                <a:latin typeface="Times New Roman" panose="02020603050405020304" pitchFamily="18" charset="0"/>
                <a:ea typeface="Calibri" panose="020F0502020204030204" pitchFamily="34" charset="0"/>
              </a:rPr>
              <a:t>server, Synchronization server, Log server).</a:t>
            </a:r>
            <a:endParaRPr lang="en-US" sz="1800" dirty="0">
              <a:effectLst/>
              <a:latin typeface="Times New Roman" panose="02020603050405020304" pitchFamily="18" charset="0"/>
              <a:ea typeface="Calibri"/>
              <a:cs typeface="Times New Roman" panose="02020603050405020304" pitchFamily="18" charset="0"/>
              <a:sym typeface="Calibri"/>
            </a:endParaRPr>
          </a:p>
          <a:p>
            <a:pPr marL="449263" marR="57150" algn="just">
              <a:lnSpc>
                <a:spcPct val="150000"/>
              </a:lnSpc>
            </a:pPr>
            <a:r>
              <a:rPr lang="en-US" sz="1800" b="1" dirty="0">
                <a:effectLst/>
                <a:latin typeface="Times New Roman" panose="02020603050405020304" pitchFamily="18" charset="0"/>
                <a:ea typeface="Calibri" panose="020F0502020204030204" pitchFamily="34" charset="0"/>
                <a:cs typeface="Arial" panose="020B0604020202020204" pitchFamily="34" charset="0"/>
              </a:rPr>
              <a:t>Security Essentials:</a:t>
            </a:r>
            <a:r>
              <a:rPr lang="en-US" sz="1800" dirty="0">
                <a:effectLst/>
                <a:latin typeface="Times New Roman" panose="02020603050405020304" pitchFamily="18" charset="0"/>
                <a:ea typeface="Calibri" panose="020F0502020204030204" pitchFamily="34" charset="0"/>
                <a:cs typeface="Arial" panose="020B0604020202020204" pitchFamily="34" charset="0"/>
              </a:rPr>
              <a:t> Basic security threats (malwares, Phishing, Social engineering, Password cracking), Password management (Password complexity, Change default passwords), Open Wi-Fi vs. </a:t>
            </a:r>
            <a:r>
              <a:rPr lang="en-US" sz="1800" dirty="0">
                <a:effectLst/>
                <a:latin typeface="Times New Roman" panose="02020603050405020304" pitchFamily="18" charset="0"/>
                <a:ea typeface="Calibri" panose="020F0502020204030204" pitchFamily="34" charset="0"/>
              </a:rPr>
              <a:t>secure Wi-Fi, Multi Factor authentication, Admin vs. user vs. guest Account.</a:t>
            </a:r>
            <a:endParaRPr lang="en-US" sz="1800" dirty="0">
              <a:latin typeface="Times New Roman" panose="02020603050405020304" pitchFamily="18" charset="0"/>
              <a:ea typeface="Calibri"/>
              <a:cs typeface="Times New Roman" panose="02020603050405020304" pitchFamily="18" charset="0"/>
              <a:sym typeface="Calibri"/>
            </a:endParaRPr>
          </a:p>
          <a:p>
            <a:pPr marL="571500" lvl="1" algn="just">
              <a:lnSpc>
                <a:spcPct val="150000"/>
              </a:lnSpc>
              <a:buSzPts val="1800"/>
            </a:pPr>
            <a:endParaRPr lang="en-US" sz="1800" dirty="0">
              <a:latin typeface="Times New Roman" panose="02020603050405020304" pitchFamily="18" charset="0"/>
              <a:ea typeface="Calibri"/>
              <a:cs typeface="Times New Roman" panose="02020603050405020304" pitchFamily="18" charset="0"/>
              <a:sym typeface="Calibri"/>
            </a:endParaRPr>
          </a:p>
          <a:p>
            <a:pPr marL="449263" lvl="1" indent="-407988" algn="just">
              <a:lnSpc>
                <a:spcPct val="150000"/>
              </a:lnSpc>
              <a:buSzPts val="1800"/>
              <a:buFont typeface="Wingdings" panose="05000000000000000000" pitchFamily="2" charset="2"/>
              <a:buChar char="v"/>
            </a:pPr>
            <a:r>
              <a:rPr lang="en-US" sz="1800" b="1" dirty="0">
                <a:solidFill>
                  <a:srgbClr val="FF0000"/>
                </a:solidFill>
                <a:latin typeface="Times New Roman" panose="02020603050405020304" pitchFamily="18" charset="0"/>
                <a:cs typeface="Times New Roman" panose="02020603050405020304" pitchFamily="18" charset="0"/>
                <a:sym typeface="Calibri"/>
              </a:rPr>
              <a:t>Unit VI</a:t>
            </a:r>
          </a:p>
          <a:p>
            <a:pPr marL="571500" lvl="1" algn="just">
              <a:lnSpc>
                <a:spcPct val="150000"/>
              </a:lnSpc>
              <a:buSzPts val="1800"/>
            </a:pPr>
            <a:r>
              <a:rPr lang="en-US" sz="1800" b="1" dirty="0">
                <a:latin typeface="Times New Roman" panose="02020603050405020304" pitchFamily="18" charset="0"/>
                <a:ea typeface="Calibri"/>
                <a:cs typeface="Times New Roman" panose="02020603050405020304" pitchFamily="18" charset="0"/>
                <a:sym typeface="Calibri"/>
              </a:rPr>
              <a:t>Version Control:</a:t>
            </a:r>
            <a:r>
              <a:rPr lang="en-US" sz="1800" dirty="0">
                <a:latin typeface="Times New Roman" panose="02020603050405020304" pitchFamily="18" charset="0"/>
                <a:ea typeface="Calibri"/>
                <a:cs typeface="Times New Roman" panose="02020603050405020304" pitchFamily="18" charset="0"/>
                <a:sym typeface="Calibri"/>
              </a:rPr>
              <a:t> Overview of Git and GitHub, Install Git and create a GitHub account, Create a local Git repository, Add a new file to the repository, Create a commit, Creation of a new Branch </a:t>
            </a:r>
          </a:p>
          <a:p>
            <a:pPr marL="571500" lvl="1" algn="just">
              <a:lnSpc>
                <a:spcPct val="150000"/>
              </a:lnSpc>
              <a:buSzPts val="1800"/>
            </a:pPr>
            <a:r>
              <a:rPr lang="en-US" sz="1800" b="1" dirty="0">
                <a:latin typeface="Times New Roman" panose="02020603050405020304" pitchFamily="18" charset="0"/>
                <a:ea typeface="Calibri"/>
                <a:cs typeface="Times New Roman" panose="02020603050405020304" pitchFamily="18" charset="0"/>
                <a:sym typeface="Calibri"/>
              </a:rPr>
              <a:t>Profile Creation:</a:t>
            </a:r>
            <a:r>
              <a:rPr lang="en-US" sz="1800" dirty="0">
                <a:latin typeface="Times New Roman" panose="02020603050405020304" pitchFamily="18" charset="0"/>
                <a:ea typeface="Calibri"/>
                <a:cs typeface="Times New Roman" panose="02020603050405020304" pitchFamily="18" charset="0"/>
                <a:sym typeface="Calibri"/>
              </a:rPr>
              <a:t> Figma, GitHub, Stack overflow, </a:t>
            </a:r>
            <a:r>
              <a:rPr lang="en-US" sz="1800" dirty="0" err="1">
                <a:latin typeface="Times New Roman" panose="02020603050405020304" pitchFamily="18" charset="0"/>
                <a:ea typeface="Calibri"/>
                <a:cs typeface="Times New Roman" panose="02020603050405020304" pitchFamily="18" charset="0"/>
                <a:sym typeface="Calibri"/>
              </a:rPr>
              <a:t>HackerRank</a:t>
            </a:r>
            <a:r>
              <a:rPr lang="en-US" sz="1800" dirty="0">
                <a:latin typeface="Times New Roman" panose="02020603050405020304" pitchFamily="18" charset="0"/>
                <a:ea typeface="Calibri"/>
                <a:cs typeface="Times New Roman" panose="02020603050405020304" pitchFamily="18" charset="0"/>
                <a:sym typeface="Calibri"/>
              </a:rPr>
              <a:t>, </a:t>
            </a:r>
            <a:r>
              <a:rPr lang="en-US" sz="1800" dirty="0" err="1">
                <a:latin typeface="Times New Roman" panose="02020603050405020304" pitchFamily="18" charset="0"/>
                <a:ea typeface="Calibri"/>
                <a:cs typeface="Times New Roman" panose="02020603050405020304" pitchFamily="18" charset="0"/>
                <a:sym typeface="Calibri"/>
              </a:rPr>
              <a:t>HackerEarth</a:t>
            </a:r>
            <a:r>
              <a:rPr lang="en-US" sz="1800" dirty="0">
                <a:latin typeface="Times New Roman" panose="02020603050405020304" pitchFamily="18" charset="0"/>
                <a:ea typeface="Calibri"/>
                <a:cs typeface="Times New Roman" panose="02020603050405020304" pitchFamily="18" charset="0"/>
                <a:sym typeface="Calibri"/>
              </a:rPr>
              <a:t>, </a:t>
            </a:r>
            <a:r>
              <a:rPr lang="en-US" sz="1800" dirty="0" err="1">
                <a:latin typeface="Times New Roman" panose="02020603050405020304" pitchFamily="18" charset="0"/>
                <a:ea typeface="Calibri"/>
                <a:cs typeface="Times New Roman" panose="02020603050405020304" pitchFamily="18" charset="0"/>
                <a:sym typeface="Calibri"/>
              </a:rPr>
              <a:t>GeeksforGeeks</a:t>
            </a:r>
            <a:r>
              <a:rPr lang="en-US" sz="1800" dirty="0">
                <a:latin typeface="Times New Roman" panose="02020603050405020304" pitchFamily="18" charset="0"/>
                <a:ea typeface="Calibri"/>
                <a:cs typeface="Times New Roman" panose="02020603050405020304" pitchFamily="18" charset="0"/>
                <a:sym typeface="Calibri"/>
              </a:rPr>
              <a:t>.</a:t>
            </a:r>
          </a:p>
        </p:txBody>
      </p:sp>
      <p:sp>
        <p:nvSpPr>
          <p:cNvPr id="2" name="Google Shape;107;p3">
            <a:extLst>
              <a:ext uri="{FF2B5EF4-FFF2-40B4-BE49-F238E27FC236}">
                <a16:creationId xmlns:a16="http://schemas.microsoft.com/office/drawing/2014/main" xmlns="" id="{2B40C546-9F4F-4C67-189C-269F66885B8C}"/>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5" name="Google Shape;146;p6">
            <a:extLst>
              <a:ext uri="{FF2B5EF4-FFF2-40B4-BE49-F238E27FC236}">
                <a16:creationId xmlns:a16="http://schemas.microsoft.com/office/drawing/2014/main" xmlns="" id="{D88380EB-AEFB-07A5-16AC-823452EB2E90}"/>
              </a:ext>
            </a:extLst>
          </p:cNvPr>
          <p:cNvSpPr txBox="1"/>
          <p:nvPr/>
        </p:nvSpPr>
        <p:spPr>
          <a:xfrm>
            <a:off x="15800" y="32610"/>
            <a:ext cx="12176200"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CONTENTS</a:t>
            </a:r>
            <a:endParaRPr sz="3000" dirty="0">
              <a:solidFill>
                <a:srgbClr val="FF0000"/>
              </a:solidFill>
            </a:endParaRPr>
          </a:p>
        </p:txBody>
      </p:sp>
    </p:spTree>
    <p:extLst>
      <p:ext uri="{BB962C8B-B14F-4D97-AF65-F5344CB8AC3E}">
        <p14:creationId xmlns:p14="http://schemas.microsoft.com/office/powerpoint/2010/main" val="98821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a:spLocks noGrp="1"/>
          </p:cNvSpPr>
          <p:nvPr>
            <p:ph type="body" idx="1"/>
          </p:nvPr>
        </p:nvSpPr>
        <p:spPr>
          <a:xfrm>
            <a:off x="224852" y="942977"/>
            <a:ext cx="11451086" cy="4281600"/>
          </a:xfrm>
          <a:prstGeom prst="rect">
            <a:avLst/>
          </a:prstGeom>
          <a:noFill/>
          <a:ln>
            <a:noFill/>
          </a:ln>
        </p:spPr>
        <p:txBody>
          <a:bodyPr spcFirstLastPara="1" wrap="square" lIns="91425" tIns="45700" rIns="91425" bIns="45700" anchor="t" anchorCtr="0">
            <a:noAutofit/>
          </a:bodyPr>
          <a:lstStyle/>
          <a:p>
            <a:pPr marL="469900" algn="just">
              <a:lnSpc>
                <a:spcPct val="150000"/>
              </a:lnSpc>
              <a:spcBef>
                <a:spcPts val="0"/>
              </a:spcBef>
              <a:buSzPts val="2000"/>
              <a:buFont typeface="Wingdings" panose="05000000000000000000" pitchFamily="2" charset="2"/>
              <a:buChar char="§"/>
            </a:pPr>
            <a:r>
              <a:rPr lang="en-US" sz="2200" dirty="0">
                <a:latin typeface="Times New Roman"/>
                <a:ea typeface="Times New Roman"/>
                <a:cs typeface="Times New Roman"/>
                <a:sym typeface="Times New Roman"/>
              </a:rPr>
              <a:t>As a computer science student in the beginner stage you need to know how the various things in a computer work and how the computer is used in multiple instances.</a:t>
            </a:r>
            <a:endParaRPr sz="2200" dirty="0">
              <a:latin typeface="Times New Roman"/>
              <a:ea typeface="Times New Roman"/>
              <a:cs typeface="Times New Roman"/>
              <a:sym typeface="Times New Roman"/>
            </a:endParaRPr>
          </a:p>
          <a:p>
            <a:pPr marL="469900" algn="just">
              <a:lnSpc>
                <a:spcPct val="150000"/>
              </a:lnSpc>
              <a:spcBef>
                <a:spcPts val="0"/>
              </a:spcBef>
              <a:buSzPts val="2000"/>
              <a:buFont typeface="Wingdings" panose="05000000000000000000" pitchFamily="2" charset="2"/>
              <a:buChar char="§"/>
            </a:pPr>
            <a:r>
              <a:rPr lang="en-US" sz="2200" dirty="0">
                <a:latin typeface="Times New Roman"/>
                <a:ea typeface="Times New Roman"/>
                <a:cs typeface="Times New Roman"/>
                <a:sym typeface="Times New Roman"/>
              </a:rPr>
              <a:t>You need to understand the brief descriptions of subjects that will be further explored in future subjects through your degree program.</a:t>
            </a:r>
            <a:endParaRPr sz="2200" dirty="0">
              <a:latin typeface="Times New Roman"/>
              <a:ea typeface="Times New Roman"/>
              <a:cs typeface="Times New Roman"/>
              <a:sym typeface="Times New Roman"/>
            </a:endParaRPr>
          </a:p>
        </p:txBody>
      </p:sp>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14</a:t>
            </a:fld>
            <a:endParaRPr/>
          </a:p>
        </p:txBody>
      </p:sp>
      <p:pic>
        <p:nvPicPr>
          <p:cNvPr id="155" name="Google Shape;155;p7" descr="Lovely Professional University - Wikipedia"/>
          <p:cNvPicPr preferRelativeResize="0"/>
          <p:nvPr/>
        </p:nvPicPr>
        <p:blipFill rotWithShape="1">
          <a:blip r:embed="rId3">
            <a:alphaModFix/>
          </a:blip>
          <a:srcRect/>
          <a:stretch/>
        </p:blipFill>
        <p:spPr>
          <a:xfrm>
            <a:off x="11291469" y="74716"/>
            <a:ext cx="704850" cy="701675"/>
          </a:xfrm>
          <a:prstGeom prst="rect">
            <a:avLst/>
          </a:prstGeom>
          <a:noFill/>
          <a:ln>
            <a:noFill/>
          </a:ln>
        </p:spPr>
      </p:pic>
      <p:sp>
        <p:nvSpPr>
          <p:cNvPr id="5" name="Google Shape;146;p6">
            <a:extLst>
              <a:ext uri="{FF2B5EF4-FFF2-40B4-BE49-F238E27FC236}">
                <a16:creationId xmlns:a16="http://schemas.microsoft.com/office/drawing/2014/main" xmlns="" id="{F2755DD2-4E90-4431-74B7-8E39C5995A56}"/>
              </a:ext>
            </a:extLst>
          </p:cNvPr>
          <p:cNvSpPr txBox="1"/>
          <p:nvPr/>
        </p:nvSpPr>
        <p:spPr>
          <a:xfrm>
            <a:off x="810" y="17620"/>
            <a:ext cx="12191190"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WHY ORIENTATION TO COMPUTING ?</a:t>
            </a:r>
            <a:endParaRPr sz="3000" dirty="0">
              <a:solidFill>
                <a:srgbClr val="FF0000"/>
              </a:solidFill>
            </a:endParaRPr>
          </a:p>
        </p:txBody>
      </p:sp>
      <p:sp>
        <p:nvSpPr>
          <p:cNvPr id="2" name="Google Shape;107;p3">
            <a:extLst>
              <a:ext uri="{FF2B5EF4-FFF2-40B4-BE49-F238E27FC236}">
                <a16:creationId xmlns:a16="http://schemas.microsoft.com/office/drawing/2014/main" xmlns="" id="{E929170F-1428-CA08-B522-A8BEE3D42003}"/>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15</a:t>
            </a:fld>
            <a:endParaRPr/>
          </a:p>
        </p:txBody>
      </p:sp>
      <p:pic>
        <p:nvPicPr>
          <p:cNvPr id="163" name="Google Shape;163;p8" descr="Lovely Professional University - Wikipedia"/>
          <p:cNvPicPr preferRelativeResize="0"/>
          <p:nvPr/>
        </p:nvPicPr>
        <p:blipFill rotWithShape="1">
          <a:blip r:embed="rId3">
            <a:alphaModFix/>
          </a:blip>
          <a:srcRect/>
          <a:stretch/>
        </p:blipFill>
        <p:spPr>
          <a:xfrm>
            <a:off x="11291468" y="75120"/>
            <a:ext cx="704850" cy="701675"/>
          </a:xfrm>
          <a:prstGeom prst="rect">
            <a:avLst/>
          </a:prstGeom>
          <a:noFill/>
          <a:ln>
            <a:noFill/>
          </a:ln>
        </p:spPr>
      </p:pic>
      <p:sp>
        <p:nvSpPr>
          <p:cNvPr id="164" name="Google Shape;164;p8"/>
          <p:cNvSpPr txBox="1"/>
          <p:nvPr/>
        </p:nvSpPr>
        <p:spPr>
          <a:xfrm>
            <a:off x="175752" y="479539"/>
            <a:ext cx="11820566" cy="4524285"/>
          </a:xfrm>
          <a:prstGeom prst="rect">
            <a:avLst/>
          </a:prstGeom>
          <a:noFill/>
          <a:ln>
            <a:noFill/>
          </a:ln>
        </p:spPr>
        <p:txBody>
          <a:bodyPr spcFirstLastPara="1" wrap="square" lIns="91425" tIns="91425" rIns="91425" bIns="91425" anchor="t" anchorCtr="0">
            <a:spAutoFit/>
          </a:bodyPr>
          <a:lstStyle/>
          <a:p>
            <a:pPr marL="457200" indent="-387350" algn="just">
              <a:lnSpc>
                <a:spcPct val="150000"/>
              </a:lnSpc>
              <a:buSzPct val="95000"/>
              <a:buFont typeface="+mj-lt"/>
              <a:buAutoNum type="arabicPeriod"/>
            </a:pPr>
            <a:r>
              <a:rPr lang="en-US" sz="2000" b="1" dirty="0">
                <a:solidFill>
                  <a:srgbClr val="C00000"/>
                </a:solidFill>
                <a:latin typeface="Times New Roman" panose="02020603050405020304" pitchFamily="18" charset="0"/>
                <a:ea typeface="Calibri"/>
                <a:cs typeface="Times New Roman" panose="02020603050405020304" pitchFamily="18" charset="0"/>
                <a:sym typeface="Calibri"/>
              </a:rPr>
              <a:t>CA1:</a:t>
            </a:r>
            <a:r>
              <a:rPr lang="en-US" sz="2000" dirty="0">
                <a:latin typeface="Times New Roman" panose="02020603050405020304" pitchFamily="18" charset="0"/>
                <a:ea typeface="Calibri"/>
                <a:cs typeface="Times New Roman" panose="02020603050405020304" pitchFamily="18" charset="0"/>
                <a:sym typeface="Calibri"/>
              </a:rPr>
              <a:t> </a:t>
            </a:r>
            <a:r>
              <a:rPr lang="en-US" sz="2000" b="1" dirty="0">
                <a:latin typeface="Times New Roman" panose="02020603050405020304" pitchFamily="18" charset="0"/>
                <a:ea typeface="Calibri"/>
                <a:cs typeface="Times New Roman" panose="02020603050405020304" pitchFamily="18" charset="0"/>
                <a:sym typeface="Calibri"/>
              </a:rPr>
              <a:t>MCQ</a:t>
            </a:r>
            <a:r>
              <a:rPr lang="en-US" sz="1800" dirty="0">
                <a:latin typeface="Times New Roman" panose="02020603050405020304" pitchFamily="18" charset="0"/>
                <a:ea typeface="Calibri"/>
                <a:cs typeface="Times New Roman" panose="02020603050405020304" pitchFamily="18" charset="0"/>
                <a:sym typeface="Calibri"/>
              </a:rPr>
              <a:t>: It will be objective-type containing 30 MCQ questions of 1 mark each, which includes analytical and logical scenario-based questions.</a:t>
            </a:r>
          </a:p>
          <a:p>
            <a:pPr marL="457200" indent="-387350" algn="just">
              <a:lnSpc>
                <a:spcPct val="150000"/>
              </a:lnSpc>
              <a:buSzPct val="95000"/>
              <a:buFont typeface="+mj-lt"/>
              <a:buAutoNum type="arabicPeriod"/>
            </a:pPr>
            <a:r>
              <a:rPr lang="en-US" sz="2000" b="1" dirty="0">
                <a:solidFill>
                  <a:srgbClr val="00B050"/>
                </a:solidFill>
                <a:latin typeface="Times New Roman" panose="02020603050405020304" pitchFamily="18" charset="0"/>
                <a:ea typeface="Calibri"/>
                <a:cs typeface="Times New Roman" panose="02020603050405020304" pitchFamily="18" charset="0"/>
                <a:sym typeface="Calibri"/>
              </a:rPr>
              <a:t>CA2:</a:t>
            </a:r>
            <a:r>
              <a:rPr lang="en-US" sz="2000" dirty="0">
                <a:latin typeface="Times New Roman" panose="02020603050405020304" pitchFamily="18" charset="0"/>
                <a:ea typeface="Calibri"/>
                <a:cs typeface="Times New Roman" panose="02020603050405020304" pitchFamily="18" charset="0"/>
                <a:sym typeface="Calibri"/>
              </a:rPr>
              <a:t> </a:t>
            </a:r>
            <a:r>
              <a:rPr lang="en-US" sz="2000" b="1" dirty="0">
                <a:latin typeface="Times New Roman" panose="02020603050405020304" pitchFamily="18" charset="0"/>
                <a:ea typeface="Calibri"/>
                <a:cs typeface="Times New Roman" panose="02020603050405020304" pitchFamily="18" charset="0"/>
                <a:sym typeface="Calibri"/>
              </a:rPr>
              <a:t>Non-Technical Online MOOC course</a:t>
            </a:r>
            <a:r>
              <a:rPr lang="en-US" sz="1800" b="1" dirty="0">
                <a:latin typeface="Times New Roman" panose="02020603050405020304" pitchFamily="18" charset="0"/>
                <a:ea typeface="Calibri"/>
                <a:cs typeface="Times New Roman" panose="02020603050405020304" pitchFamily="18" charset="0"/>
                <a:sym typeface="Calibri"/>
              </a:rPr>
              <a:t>:</a:t>
            </a:r>
            <a:r>
              <a:rPr lang="en-US" sz="1800" dirty="0">
                <a:latin typeface="Times New Roman" panose="02020603050405020304" pitchFamily="18" charset="0"/>
                <a:ea typeface="Calibri"/>
                <a:cs typeface="Times New Roman" panose="02020603050405020304" pitchFamily="18" charset="0"/>
                <a:sym typeface="Calibri"/>
              </a:rPr>
              <a:t> Students will complete one short-duration Non-Technical MOOC of their choice from the approved list only and submit the completion certificate. </a:t>
            </a:r>
          </a:p>
          <a:p>
            <a:pPr marL="69850" algn="just">
              <a:lnSpc>
                <a:spcPct val="150000"/>
              </a:lnSpc>
              <a:buSzPct val="95000"/>
            </a:pPr>
            <a:r>
              <a:rPr lang="en-US" sz="1800" b="1" dirty="0">
                <a:latin typeface="Times New Roman" panose="02020603050405020304" pitchFamily="18" charset="0"/>
                <a:ea typeface="Calibri"/>
                <a:cs typeface="Times New Roman" panose="02020603050405020304" pitchFamily="18" charset="0"/>
                <a:sym typeface="Calibri"/>
              </a:rPr>
              <a:t>Link for Approved list  :</a:t>
            </a:r>
          </a:p>
          <a:p>
            <a:pPr marL="69850" algn="just">
              <a:lnSpc>
                <a:spcPct val="150000"/>
              </a:lnSpc>
              <a:buSzPct val="95000"/>
            </a:pPr>
            <a:r>
              <a:rPr lang="en-US" sz="1800" dirty="0">
                <a:latin typeface="Times New Roman" panose="02020603050405020304" pitchFamily="18" charset="0"/>
                <a:ea typeface="Calibri"/>
                <a:cs typeface="Times New Roman" panose="02020603050405020304" pitchFamily="18" charset="0"/>
                <a:sym typeface="Calibri"/>
                <a:hlinkClick r:id="rId4"/>
              </a:rPr>
              <a:t>https://docs.google.com/spreadsheets/d/1dsX2P_--m8cHZayyj0DhjfJ2crMco93QQVsBAQoM_wU/edit?usp=sharing</a:t>
            </a:r>
            <a:endParaRPr lang="en-US" sz="1800" dirty="0">
              <a:latin typeface="Times New Roman" panose="02020603050405020304" pitchFamily="18" charset="0"/>
              <a:ea typeface="Calibri"/>
              <a:cs typeface="Times New Roman" panose="02020603050405020304" pitchFamily="18" charset="0"/>
              <a:sym typeface="Calibri"/>
            </a:endParaRPr>
          </a:p>
          <a:p>
            <a:pPr marL="69850" algn="just">
              <a:lnSpc>
                <a:spcPct val="150000"/>
              </a:lnSpc>
              <a:buSzPct val="95000"/>
            </a:pPr>
            <a:r>
              <a:rPr lang="en-US" sz="1800" dirty="0">
                <a:latin typeface="Times New Roman" panose="02020603050405020304" pitchFamily="18" charset="0"/>
                <a:ea typeface="Calibri"/>
                <a:cs typeface="Times New Roman" panose="02020603050405020304" pitchFamily="18" charset="0"/>
                <a:sym typeface="Calibri"/>
              </a:rPr>
              <a:t>***</a:t>
            </a:r>
            <a:r>
              <a:rPr lang="en-US" sz="1800" b="1" i="1" dirty="0">
                <a:solidFill>
                  <a:srgbClr val="FF0000"/>
                </a:solidFill>
                <a:latin typeface="Times New Roman" panose="02020603050405020304" pitchFamily="18" charset="0"/>
                <a:ea typeface="Calibri"/>
                <a:cs typeface="Times New Roman" panose="02020603050405020304" pitchFamily="18" charset="0"/>
                <a:sym typeface="Calibri"/>
              </a:rPr>
              <a:t>The spreadsheet list will be updated well before in time</a:t>
            </a:r>
            <a:r>
              <a:rPr lang="en-US" sz="1800" b="1" i="1" dirty="0">
                <a:latin typeface="Times New Roman" panose="02020603050405020304" pitchFamily="18" charset="0"/>
                <a:ea typeface="Calibri"/>
                <a:cs typeface="Times New Roman" panose="02020603050405020304" pitchFamily="18" charset="0"/>
                <a:sym typeface="Calibri"/>
              </a:rPr>
              <a:t>. </a:t>
            </a:r>
          </a:p>
          <a:p>
            <a:pPr marL="69850" algn="just">
              <a:lnSpc>
                <a:spcPct val="150000"/>
              </a:lnSpc>
              <a:buSzPct val="95000"/>
            </a:pPr>
            <a:r>
              <a:rPr lang="en-US" sz="1800" dirty="0">
                <a:latin typeface="Times New Roman" panose="02020603050405020304" pitchFamily="18" charset="0"/>
                <a:ea typeface="Calibri"/>
                <a:cs typeface="Times New Roman" panose="02020603050405020304" pitchFamily="18" charset="0"/>
                <a:sym typeface="Calibri"/>
              </a:rPr>
              <a:t> </a:t>
            </a:r>
          </a:p>
          <a:p>
            <a:pPr marL="69850" algn="just">
              <a:lnSpc>
                <a:spcPct val="150000"/>
              </a:lnSpc>
              <a:buSzPct val="95000"/>
            </a:pPr>
            <a:r>
              <a:rPr lang="en-US" sz="2000" i="1" dirty="0">
                <a:latin typeface="Times New Roman" panose="02020603050405020304" pitchFamily="18" charset="0"/>
                <a:ea typeface="Calibri"/>
                <a:cs typeface="Times New Roman" panose="02020603050405020304" pitchFamily="18" charset="0"/>
                <a:sym typeface="Calibri"/>
              </a:rPr>
              <a:t>(Note – While going through the links mentioned in the spreadsheet prefer to use your internet connection (personal hotspot) in case it’s not working on WIFI.) </a:t>
            </a:r>
          </a:p>
        </p:txBody>
      </p:sp>
      <p:sp>
        <p:nvSpPr>
          <p:cNvPr id="5" name="Google Shape;146;p6">
            <a:extLst>
              <a:ext uri="{FF2B5EF4-FFF2-40B4-BE49-F238E27FC236}">
                <a16:creationId xmlns:a16="http://schemas.microsoft.com/office/drawing/2014/main" xmlns="" id="{961EA46B-EFDF-878C-59B1-5CB4B63AD774}"/>
              </a:ext>
            </a:extLst>
          </p:cNvPr>
          <p:cNvSpPr txBox="1"/>
          <p:nvPr/>
        </p:nvSpPr>
        <p:spPr>
          <a:xfrm>
            <a:off x="1" y="15160"/>
            <a:ext cx="12192000"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EVALUATION CRITERIA</a:t>
            </a:r>
            <a:endParaRPr sz="3000" dirty="0">
              <a:solidFill>
                <a:srgbClr val="FF0000"/>
              </a:solidFill>
            </a:endParaRPr>
          </a:p>
        </p:txBody>
      </p:sp>
      <p:sp>
        <p:nvSpPr>
          <p:cNvPr id="4" name="TextBox 3">
            <a:extLst>
              <a:ext uri="{FF2B5EF4-FFF2-40B4-BE49-F238E27FC236}">
                <a16:creationId xmlns:a16="http://schemas.microsoft.com/office/drawing/2014/main" xmlns="" id="{7D188B5B-6F6B-4E9C-C900-0D2428413E4B}"/>
              </a:ext>
            </a:extLst>
          </p:cNvPr>
          <p:cNvSpPr txBox="1"/>
          <p:nvPr/>
        </p:nvSpPr>
        <p:spPr>
          <a:xfrm>
            <a:off x="627788" y="4909696"/>
            <a:ext cx="4146411" cy="1289071"/>
          </a:xfrm>
          <a:prstGeom prst="rect">
            <a:avLst/>
          </a:prstGeom>
          <a:noFill/>
        </p:spPr>
        <p:txBody>
          <a:bodyPr wrap="square">
            <a:spAutoFit/>
          </a:bodyPr>
          <a:lstStyle/>
          <a:p>
            <a:pPr algn="just" rtl="0">
              <a:lnSpc>
                <a:spcPct val="150000"/>
              </a:lnSpc>
              <a:spcBef>
                <a:spcPts val="0"/>
              </a:spcBef>
              <a:spcAft>
                <a:spcPts val="0"/>
              </a:spcAft>
            </a:pPr>
            <a:r>
              <a:rPr lang="en-IN" sz="1800" b="1" i="0" u="none" strike="noStrike" dirty="0">
                <a:solidFill>
                  <a:srgbClr val="FF0000"/>
                </a:solidFill>
                <a:effectLst/>
                <a:latin typeface="Times New Roman" panose="02020603050405020304" pitchFamily="18" charset="0"/>
                <a:cs typeface="Times New Roman" panose="02020603050405020304" pitchFamily="18" charset="0"/>
              </a:rPr>
              <a:t>Total 30 Marks </a:t>
            </a:r>
            <a:endParaRPr lang="en-IN" sz="18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IN" sz="1800" b="1" i="0" u="none" strike="noStrike" dirty="0">
                <a:solidFill>
                  <a:srgbClr val="FF0000"/>
                </a:solidFill>
                <a:effectLst/>
                <a:latin typeface="Times New Roman" panose="02020603050405020304" pitchFamily="18" charset="0"/>
                <a:cs typeface="Times New Roman" panose="02020603050405020304" pitchFamily="18" charset="0"/>
              </a:rPr>
              <a:t>Certificate  Submission – 15 Marks</a:t>
            </a:r>
            <a:endParaRPr lang="en-IN" sz="18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IN" sz="1800" b="1" i="0" u="none" strike="noStrike" dirty="0">
                <a:solidFill>
                  <a:srgbClr val="FF0000"/>
                </a:solidFill>
                <a:effectLst/>
                <a:latin typeface="Times New Roman" panose="02020603050405020304" pitchFamily="18" charset="0"/>
                <a:cs typeface="Times New Roman" panose="02020603050405020304" pitchFamily="18" charset="0"/>
              </a:rPr>
              <a:t>Viva/Presentation – 15 Marks</a:t>
            </a:r>
            <a:endParaRPr lang="en-IN" sz="1800" b="0" dirty="0">
              <a:effectLst/>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xmlns="" id="{2468D345-6FE3-E1E2-301B-567E1EB4F247}"/>
              </a:ext>
            </a:extLst>
          </p:cNvPr>
          <p:cNvPicPr>
            <a:picLocks noChangeAspect="1" noChangeArrowheads="1"/>
          </p:cNvPicPr>
          <p:nvPr/>
        </p:nvPicPr>
        <p:blipFill>
          <a:blip r:embed="rId5">
            <a:alphaModFix amt="11000"/>
            <a:extLst>
              <a:ext uri="{28A0092B-C50C-407E-A947-70E740481C1C}">
                <a14:useLocalDpi xmlns:a14="http://schemas.microsoft.com/office/drawing/2010/main" val="0"/>
              </a:ext>
            </a:extLst>
          </a:blip>
          <a:srcRect/>
          <a:stretch>
            <a:fillRect/>
          </a:stretch>
        </p:blipFill>
        <p:spPr bwMode="auto">
          <a:xfrm>
            <a:off x="6511480" y="4086673"/>
            <a:ext cx="5275729" cy="251084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7;p3">
            <a:extLst>
              <a:ext uri="{FF2B5EF4-FFF2-40B4-BE49-F238E27FC236}">
                <a16:creationId xmlns:a16="http://schemas.microsoft.com/office/drawing/2014/main" xmlns="" id="{5673A6F4-F00A-E7D1-3801-930060172147}"/>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16</a:t>
            </a:fld>
            <a:endParaRPr/>
          </a:p>
        </p:txBody>
      </p:sp>
      <p:pic>
        <p:nvPicPr>
          <p:cNvPr id="163" name="Google Shape;163;p8" descr="Lovely Professional University - Wikipedia"/>
          <p:cNvPicPr preferRelativeResize="0"/>
          <p:nvPr/>
        </p:nvPicPr>
        <p:blipFill rotWithShape="1">
          <a:blip r:embed="rId3">
            <a:alphaModFix/>
          </a:blip>
          <a:srcRect/>
          <a:stretch/>
        </p:blipFill>
        <p:spPr>
          <a:xfrm>
            <a:off x="11276479" y="75120"/>
            <a:ext cx="704850" cy="701675"/>
          </a:xfrm>
          <a:prstGeom prst="rect">
            <a:avLst/>
          </a:prstGeom>
          <a:noFill/>
          <a:ln>
            <a:noFill/>
          </a:ln>
        </p:spPr>
      </p:pic>
      <p:sp>
        <p:nvSpPr>
          <p:cNvPr id="164" name="Google Shape;164;p8"/>
          <p:cNvSpPr txBox="1"/>
          <p:nvPr/>
        </p:nvSpPr>
        <p:spPr>
          <a:xfrm>
            <a:off x="175752" y="686371"/>
            <a:ext cx="11820566" cy="5298856"/>
          </a:xfrm>
          <a:prstGeom prst="rect">
            <a:avLst/>
          </a:prstGeom>
          <a:noFill/>
          <a:ln>
            <a:noFill/>
          </a:ln>
        </p:spPr>
        <p:txBody>
          <a:bodyPr spcFirstLastPara="1" wrap="square" lIns="91425" tIns="91425" rIns="91425" bIns="91425" anchor="t" anchorCtr="0">
            <a:spAutoFit/>
          </a:bodyPr>
          <a:lstStyle/>
          <a:p>
            <a:pPr marL="457200" indent="-387350" algn="just">
              <a:lnSpc>
                <a:spcPct val="150000"/>
              </a:lnSpc>
              <a:spcBef>
                <a:spcPts val="200"/>
              </a:spcBef>
              <a:spcAft>
                <a:spcPts val="200"/>
              </a:spcAft>
              <a:buSzPct val="95000"/>
              <a:buFont typeface="+mj-lt"/>
              <a:buAutoNum type="arabicPeriod" startAt="3"/>
            </a:pPr>
            <a:r>
              <a:rPr lang="en-US" sz="2000" b="1" dirty="0">
                <a:solidFill>
                  <a:schemeClr val="accent6">
                    <a:lumMod val="75000"/>
                  </a:schemeClr>
                </a:solidFill>
                <a:latin typeface="Times New Roman" panose="02020603050405020304" pitchFamily="18" charset="0"/>
                <a:ea typeface="Calibri"/>
                <a:cs typeface="Times New Roman" panose="02020603050405020304" pitchFamily="18" charset="0"/>
                <a:sym typeface="Calibri"/>
              </a:rPr>
              <a:t>CA3: </a:t>
            </a:r>
            <a:r>
              <a:rPr lang="en-US" sz="2000" b="1" dirty="0">
                <a:latin typeface="Times New Roman" panose="02020603050405020304" pitchFamily="18" charset="0"/>
                <a:ea typeface="Calibri"/>
                <a:cs typeface="Times New Roman" panose="02020603050405020304" pitchFamily="18" charset="0"/>
                <a:sym typeface="Calibri"/>
              </a:rPr>
              <a:t>Portfolio/CV creation</a:t>
            </a:r>
            <a:r>
              <a:rPr lang="en-US" sz="1800" b="1" dirty="0">
                <a:latin typeface="Times New Roman" panose="02020603050405020304" pitchFamily="18" charset="0"/>
                <a:ea typeface="Calibri"/>
                <a:cs typeface="Times New Roman" panose="02020603050405020304" pitchFamily="18" charset="0"/>
                <a:sym typeface="Calibri"/>
              </a:rPr>
              <a:t>: </a:t>
            </a:r>
            <a:r>
              <a:rPr lang="en-US" sz="1800" dirty="0">
                <a:latin typeface="Times New Roman" panose="02020603050405020304" pitchFamily="18" charset="0"/>
                <a:ea typeface="Calibri"/>
                <a:cs typeface="Times New Roman" panose="02020603050405020304" pitchFamily="18" charset="0"/>
                <a:sym typeface="Calibri"/>
              </a:rPr>
              <a:t>Students will prepare a CV, register in one technical MOOC create profiles, and take insights into various platforms like GitHub, Stack Overflow, Linked In, Hacker Rank, Hacker Earth, etc. </a:t>
            </a:r>
          </a:p>
          <a:p>
            <a:pPr marL="69850" algn="just">
              <a:lnSpc>
                <a:spcPct val="150000"/>
              </a:lnSpc>
              <a:spcBef>
                <a:spcPts val="200"/>
              </a:spcBef>
              <a:spcAft>
                <a:spcPts val="200"/>
              </a:spcAft>
              <a:buSzPct val="95000"/>
            </a:pPr>
            <a:r>
              <a:rPr lang="en-US" sz="1800" b="1" dirty="0">
                <a:solidFill>
                  <a:srgbClr val="0070C0"/>
                </a:solidFill>
                <a:latin typeface="Times New Roman" panose="02020603050405020304" pitchFamily="18" charset="0"/>
                <a:ea typeface="Calibri"/>
                <a:cs typeface="Times New Roman" panose="02020603050405020304" pitchFamily="18" charset="0"/>
                <a:sym typeface="Calibri"/>
              </a:rPr>
              <a:t>	</a:t>
            </a:r>
            <a:r>
              <a:rPr lang="en-US" sz="2400" b="1" dirty="0">
                <a:solidFill>
                  <a:srgbClr val="0070C0"/>
                </a:solidFill>
                <a:latin typeface="Times New Roman" panose="02020603050405020304" pitchFamily="18" charset="0"/>
                <a:ea typeface="Calibri"/>
                <a:cs typeface="Times New Roman" panose="02020603050405020304" pitchFamily="18" charset="0"/>
                <a:sym typeface="Calibri"/>
              </a:rPr>
              <a:t>Rubrics to be followed:</a:t>
            </a:r>
          </a:p>
          <a:p>
            <a:pPr marL="900113" lvl="6" indent="-387350" algn="just">
              <a:lnSpc>
                <a:spcPct val="150000"/>
              </a:lnSpc>
              <a:spcBef>
                <a:spcPts val="200"/>
              </a:spcBef>
              <a:spcAft>
                <a:spcPts val="200"/>
              </a:spcAft>
              <a:buSzPct val="95000"/>
              <a:buFont typeface="+mj-lt"/>
              <a:buAutoNum type="alphaLcPeriod"/>
            </a:pPr>
            <a:r>
              <a:rPr lang="en-US" sz="1800" b="1" dirty="0">
                <a:solidFill>
                  <a:schemeClr val="tx1"/>
                </a:solidFill>
                <a:latin typeface="Times New Roman" panose="02020603050405020304" pitchFamily="18" charset="0"/>
                <a:ea typeface="Calibri"/>
                <a:cs typeface="Times New Roman" panose="02020603050405020304" pitchFamily="18" charset="0"/>
                <a:sym typeface="Calibri"/>
              </a:rPr>
              <a:t>CV creation [5 marks]</a:t>
            </a:r>
          </a:p>
          <a:p>
            <a:pPr marL="900113" lvl="6" indent="-387350" algn="just">
              <a:lnSpc>
                <a:spcPct val="150000"/>
              </a:lnSpc>
              <a:spcBef>
                <a:spcPts val="200"/>
              </a:spcBef>
              <a:spcAft>
                <a:spcPts val="200"/>
              </a:spcAft>
              <a:buSzPct val="95000"/>
              <a:buFont typeface="+mj-lt"/>
              <a:buAutoNum type="alphaLcPeriod"/>
            </a:pPr>
            <a:r>
              <a:rPr lang="en-US" sz="1800" b="1" dirty="0">
                <a:solidFill>
                  <a:srgbClr val="0070C0"/>
                </a:solidFill>
                <a:latin typeface="Times New Roman" panose="02020603050405020304" pitchFamily="18" charset="0"/>
                <a:ea typeface="Calibri"/>
                <a:cs typeface="Times New Roman" panose="02020603050405020304" pitchFamily="18" charset="0"/>
                <a:sym typeface="Calibri"/>
              </a:rPr>
              <a:t>Technical MOOC Registration Proof [5 Marks]</a:t>
            </a:r>
          </a:p>
          <a:p>
            <a:pPr marL="512763" lvl="6" algn="just">
              <a:lnSpc>
                <a:spcPct val="150000"/>
              </a:lnSpc>
              <a:spcBef>
                <a:spcPts val="200"/>
              </a:spcBef>
              <a:spcAft>
                <a:spcPts val="200"/>
              </a:spcAft>
              <a:buSzPct val="95000"/>
            </a:pPr>
            <a:r>
              <a:rPr lang="en-US" sz="1800" b="1" dirty="0">
                <a:solidFill>
                  <a:srgbClr val="0070C0"/>
                </a:solidFill>
                <a:latin typeface="Times New Roman" panose="02020603050405020304" pitchFamily="18" charset="0"/>
                <a:ea typeface="Calibri"/>
                <a:cs typeface="Times New Roman" panose="02020603050405020304" pitchFamily="18" charset="0"/>
                <a:sym typeface="Calibri"/>
              </a:rPr>
              <a:t>	</a:t>
            </a:r>
            <a:r>
              <a:rPr lang="en-US" sz="1800" b="1" i="1" dirty="0">
                <a:solidFill>
                  <a:srgbClr val="FF0000"/>
                </a:solidFill>
                <a:latin typeface="Times New Roman" panose="02020603050405020304" pitchFamily="18" charset="0"/>
                <a:ea typeface="Calibri"/>
                <a:cs typeface="Times New Roman" panose="02020603050405020304" pitchFamily="18" charset="0"/>
                <a:sym typeface="Calibri"/>
              </a:rPr>
              <a:t>*** Students will select MOOCs of their choice from the approved list only which will be shared by the teacher well before time. This MOOC needs to be completed in the winter break and the completion certificate of this MOOC will be considered as CA1 of CSE121 (ORIENTATION TO COMPUTING – II) in 2</a:t>
            </a:r>
            <a:r>
              <a:rPr lang="en-US" sz="1800" b="1" i="1" baseline="30000" dirty="0">
                <a:solidFill>
                  <a:srgbClr val="FF0000"/>
                </a:solidFill>
                <a:latin typeface="Times New Roman" panose="02020603050405020304" pitchFamily="18" charset="0"/>
                <a:ea typeface="Calibri"/>
                <a:cs typeface="Times New Roman" panose="02020603050405020304" pitchFamily="18" charset="0"/>
                <a:sym typeface="Calibri"/>
              </a:rPr>
              <a:t>nd</a:t>
            </a:r>
            <a:r>
              <a:rPr lang="en-US" sz="1800" b="1" i="1" dirty="0">
                <a:solidFill>
                  <a:srgbClr val="FF0000"/>
                </a:solidFill>
                <a:latin typeface="Times New Roman" panose="02020603050405020304" pitchFamily="18" charset="0"/>
                <a:ea typeface="Calibri"/>
                <a:cs typeface="Times New Roman" panose="02020603050405020304" pitchFamily="18" charset="0"/>
                <a:sym typeface="Calibri"/>
              </a:rPr>
              <a:t> semester along with its evaluation.</a:t>
            </a:r>
          </a:p>
          <a:p>
            <a:pPr marL="900113" lvl="6" indent="-387350" algn="just">
              <a:lnSpc>
                <a:spcPct val="150000"/>
              </a:lnSpc>
              <a:spcBef>
                <a:spcPts val="200"/>
              </a:spcBef>
              <a:spcAft>
                <a:spcPts val="200"/>
              </a:spcAft>
              <a:buSzPct val="95000"/>
              <a:buFont typeface="+mj-lt"/>
              <a:buAutoNum type="alphaLcPeriod"/>
            </a:pPr>
            <a:r>
              <a:rPr lang="en-US" sz="1800" b="1" dirty="0">
                <a:solidFill>
                  <a:srgbClr val="00B050"/>
                </a:solidFill>
                <a:latin typeface="Times New Roman" panose="02020603050405020304" pitchFamily="18" charset="0"/>
                <a:ea typeface="Calibri"/>
                <a:cs typeface="Times New Roman" panose="02020603050405020304" pitchFamily="18" charset="0"/>
                <a:sym typeface="Calibri"/>
              </a:rPr>
              <a:t>GitHub with repositories and forks [10 marks]</a:t>
            </a:r>
          </a:p>
          <a:p>
            <a:pPr marL="900113" lvl="6" indent="-387350" algn="just">
              <a:lnSpc>
                <a:spcPct val="150000"/>
              </a:lnSpc>
              <a:spcBef>
                <a:spcPts val="200"/>
              </a:spcBef>
              <a:spcAft>
                <a:spcPts val="200"/>
              </a:spcAft>
              <a:buSzPct val="95000"/>
              <a:buFont typeface="+mj-lt"/>
              <a:buAutoNum type="alphaLcPeriod"/>
            </a:pPr>
            <a:r>
              <a:rPr lang="en-US" sz="1800" b="1" dirty="0">
                <a:solidFill>
                  <a:schemeClr val="bg2"/>
                </a:solidFill>
                <a:latin typeface="Times New Roman" panose="02020603050405020304" pitchFamily="18" charset="0"/>
                <a:ea typeface="Calibri"/>
                <a:cs typeface="Times New Roman" panose="02020603050405020304" pitchFamily="18" charset="0"/>
                <a:sym typeface="Calibri"/>
              </a:rPr>
              <a:t>Profile creation and activities by students on various technical platforms [10 marks]</a:t>
            </a:r>
          </a:p>
        </p:txBody>
      </p:sp>
      <p:sp>
        <p:nvSpPr>
          <p:cNvPr id="5" name="Google Shape;146;p6">
            <a:extLst>
              <a:ext uri="{FF2B5EF4-FFF2-40B4-BE49-F238E27FC236}">
                <a16:creationId xmlns:a16="http://schemas.microsoft.com/office/drawing/2014/main" xmlns="" id="{961EA46B-EFDF-878C-59B1-5CB4B63AD774}"/>
              </a:ext>
            </a:extLst>
          </p:cNvPr>
          <p:cNvSpPr txBox="1"/>
          <p:nvPr/>
        </p:nvSpPr>
        <p:spPr>
          <a:xfrm>
            <a:off x="0" y="30150"/>
            <a:ext cx="12191999"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EVALUATION CRITERIA</a:t>
            </a:r>
            <a:endParaRPr sz="3000" dirty="0">
              <a:solidFill>
                <a:srgbClr val="FF0000"/>
              </a:solidFill>
            </a:endParaRPr>
          </a:p>
        </p:txBody>
      </p:sp>
      <p:pic>
        <p:nvPicPr>
          <p:cNvPr id="2" name="Picture 2">
            <a:extLst>
              <a:ext uri="{FF2B5EF4-FFF2-40B4-BE49-F238E27FC236}">
                <a16:creationId xmlns:a16="http://schemas.microsoft.com/office/drawing/2014/main" xmlns="" id="{1975CEDA-6179-249B-F6F2-EAF370B612C5}"/>
              </a:ext>
            </a:extLst>
          </p:cNvPr>
          <p:cNvPicPr>
            <a:picLocks noChangeAspect="1" noChangeArrowheads="1"/>
          </p:cNvPicPr>
          <p:nvPr/>
        </p:nvPicPr>
        <p:blipFill>
          <a:blip r:embed="rId4">
            <a:alphaModFix amt="13000"/>
            <a:extLst>
              <a:ext uri="{28A0092B-C50C-407E-A947-70E740481C1C}">
                <a14:useLocalDpi xmlns:a14="http://schemas.microsoft.com/office/drawing/2010/main" val="0"/>
              </a:ext>
            </a:extLst>
          </a:blip>
          <a:srcRect/>
          <a:stretch>
            <a:fillRect/>
          </a:stretch>
        </p:blipFill>
        <p:spPr bwMode="auto">
          <a:xfrm>
            <a:off x="7593003" y="4183634"/>
            <a:ext cx="4508062" cy="233350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07;p3">
            <a:extLst>
              <a:ext uri="{FF2B5EF4-FFF2-40B4-BE49-F238E27FC236}">
                <a16:creationId xmlns:a16="http://schemas.microsoft.com/office/drawing/2014/main" xmlns="" id="{DCFC1E8F-5AA6-8F15-F09E-D14BD02C2DC2}"/>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extLst>
      <p:ext uri="{BB962C8B-B14F-4D97-AF65-F5344CB8AC3E}">
        <p14:creationId xmlns:p14="http://schemas.microsoft.com/office/powerpoint/2010/main" val="113654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17</a:t>
            </a:fld>
            <a:endParaRPr/>
          </a:p>
        </p:txBody>
      </p:sp>
      <p:pic>
        <p:nvPicPr>
          <p:cNvPr id="163" name="Google Shape;163;p8" descr="Lovely Professional University - Wikipedia"/>
          <p:cNvPicPr preferRelativeResize="0"/>
          <p:nvPr/>
        </p:nvPicPr>
        <p:blipFill rotWithShape="1">
          <a:blip r:embed="rId3">
            <a:alphaModFix/>
          </a:blip>
          <a:srcRect/>
          <a:stretch/>
        </p:blipFill>
        <p:spPr>
          <a:xfrm>
            <a:off x="11301432" y="75120"/>
            <a:ext cx="704850" cy="701675"/>
          </a:xfrm>
          <a:prstGeom prst="rect">
            <a:avLst/>
          </a:prstGeom>
          <a:noFill/>
          <a:ln>
            <a:noFill/>
          </a:ln>
        </p:spPr>
      </p:pic>
      <p:sp>
        <p:nvSpPr>
          <p:cNvPr id="5" name="Google Shape;146;p6">
            <a:extLst>
              <a:ext uri="{FF2B5EF4-FFF2-40B4-BE49-F238E27FC236}">
                <a16:creationId xmlns:a16="http://schemas.microsoft.com/office/drawing/2014/main" xmlns="" id="{961EA46B-EFDF-878C-59B1-5CB4B63AD774}"/>
              </a:ext>
            </a:extLst>
          </p:cNvPr>
          <p:cNvSpPr txBox="1"/>
          <p:nvPr/>
        </p:nvSpPr>
        <p:spPr>
          <a:xfrm>
            <a:off x="810" y="15160"/>
            <a:ext cx="12191189"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EVALUATION CRITERIA</a:t>
            </a:r>
            <a:endParaRPr sz="3000" dirty="0">
              <a:solidFill>
                <a:srgbClr val="FF0000"/>
              </a:solidFill>
            </a:endParaRPr>
          </a:p>
        </p:txBody>
      </p:sp>
      <p:sp>
        <p:nvSpPr>
          <p:cNvPr id="4" name="TextBox 3">
            <a:extLst>
              <a:ext uri="{FF2B5EF4-FFF2-40B4-BE49-F238E27FC236}">
                <a16:creationId xmlns:a16="http://schemas.microsoft.com/office/drawing/2014/main" xmlns="" id="{1B41DBE9-69B9-BA25-80F8-86F5E40444C6}"/>
              </a:ext>
            </a:extLst>
          </p:cNvPr>
          <p:cNvSpPr txBox="1"/>
          <p:nvPr/>
        </p:nvSpPr>
        <p:spPr>
          <a:xfrm>
            <a:off x="185717" y="776288"/>
            <a:ext cx="11820565" cy="5463034"/>
          </a:xfrm>
          <a:prstGeom prst="rect">
            <a:avLst/>
          </a:prstGeom>
          <a:noFill/>
        </p:spPr>
        <p:txBody>
          <a:bodyPr wrap="square">
            <a:spAutoFit/>
          </a:bodyPr>
          <a:lstStyle/>
          <a:p>
            <a:pPr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Out of these three CA’s,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CA3 is Mandatory,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and out of the remaining two CA’s 1 best will be considered.</a:t>
            </a:r>
            <a:endParaRPr lang="en-US" sz="18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8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8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r>
              <a:rPr lang="en-US" b="0" dirty="0">
                <a:effectLst/>
              </a:rPr>
              <a:t/>
            </a:r>
            <a:br>
              <a:rPr lang="en-US" b="0" dirty="0">
                <a:effectLst/>
              </a:rPr>
            </a:br>
            <a:r>
              <a:rPr lang="en-US" sz="2000" b="1" dirty="0">
                <a:solidFill>
                  <a:srgbClr val="C00000"/>
                </a:solidFill>
                <a:effectLst/>
                <a:latin typeface="Times New Roman" panose="02020603050405020304" pitchFamily="18" charset="0"/>
                <a:cs typeface="Times New Roman" panose="02020603050405020304" pitchFamily="18" charset="0"/>
              </a:rPr>
              <a:t>Note:</a:t>
            </a:r>
          </a:p>
          <a:p>
            <a:pPr marL="457200" indent="-457200" algn="just" rtl="0">
              <a:lnSpc>
                <a:spcPct val="150000"/>
              </a:lnSpc>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MTE: There will be no MTE applicable for this course.</a:t>
            </a:r>
            <a:endParaRPr lang="en-US" sz="1800" b="1" i="0" u="none" strike="noStrike" dirty="0">
              <a:solidFill>
                <a:srgbClr val="C00000"/>
              </a:solidFill>
              <a:latin typeface="Times New Roman" panose="02020603050405020304" pitchFamily="18" charset="0"/>
              <a:cs typeface="Times New Roman" panose="02020603050405020304" pitchFamily="18" charset="0"/>
            </a:endParaRPr>
          </a:p>
          <a:p>
            <a:pPr marL="457200" indent="-457200" algn="just" rtl="0">
              <a:lnSpc>
                <a:spcPct val="150000"/>
              </a:lnSpc>
              <a:spcBef>
                <a:spcPts val="0"/>
              </a:spcBef>
              <a:spcAft>
                <a:spcPts val="0"/>
              </a:spcAft>
              <a:buFont typeface="+mj-lt"/>
              <a:buAutoNum type="arabicPeriod"/>
            </a:pPr>
            <a:r>
              <a:rPr lang="en-US" sz="1800" b="0" dirty="0">
                <a:effectLst/>
                <a:latin typeface="Times New Roman" panose="02020603050405020304" pitchFamily="18" charset="0"/>
                <a:cs typeface="Times New Roman" panose="02020603050405020304" pitchFamily="18" charset="0"/>
              </a:rPr>
              <a:t>ETE: The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ETE of this course involves MCQs-based analytical, logical, and scenario-based questions. There will be a 0.25% negative marking in the MCQ</a:t>
            </a:r>
            <a:endParaRPr lang="en-US" sz="1800" dirty="0">
              <a:latin typeface="Times New Roman" panose="02020603050405020304" pitchFamily="18" charset="0"/>
              <a:cs typeface="Times New Roman" panose="02020603050405020304" pitchFamily="18" charset="0"/>
            </a:endParaRPr>
          </a:p>
          <a:p>
            <a:pPr algn="just" rtl="1">
              <a:lnSpc>
                <a:spcPct val="150000"/>
              </a:lnSpc>
              <a:spcBef>
                <a:spcPts val="0"/>
              </a:spcBef>
              <a:spcAft>
                <a:spcPts val="0"/>
              </a:spcAft>
            </a:pPr>
            <a:r>
              <a:rPr lang="en-US" sz="1400" b="0" i="0" u="none" strike="noStrike" dirty="0">
                <a:solidFill>
                  <a:srgbClr val="000000"/>
                </a:solidFill>
                <a:effectLst/>
                <a:latin typeface="Calibri" panose="020F0502020204030204" pitchFamily="34" charset="0"/>
              </a:rPr>
              <a:t> </a:t>
            </a:r>
            <a:endParaRPr lang="en-US" b="0" dirty="0">
              <a:effectLst/>
            </a:endParaRPr>
          </a:p>
          <a:p>
            <a:r>
              <a:rPr lang="en-US" dirty="0"/>
              <a:t/>
            </a:r>
            <a:br>
              <a:rPr lang="en-US" dirty="0"/>
            </a:br>
            <a:endParaRPr lang="en-IN" dirty="0"/>
          </a:p>
        </p:txBody>
      </p:sp>
      <p:sp>
        <p:nvSpPr>
          <p:cNvPr id="2" name="Google Shape;107;p3">
            <a:extLst>
              <a:ext uri="{FF2B5EF4-FFF2-40B4-BE49-F238E27FC236}">
                <a16:creationId xmlns:a16="http://schemas.microsoft.com/office/drawing/2014/main" xmlns="" id="{037457E9-7211-E029-AB65-2A5B65A1B3D3}"/>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3" name="Right Brace 2">
            <a:extLst>
              <a:ext uri="{FF2B5EF4-FFF2-40B4-BE49-F238E27FC236}">
                <a16:creationId xmlns:a16="http://schemas.microsoft.com/office/drawing/2014/main" xmlns="" id="{BD57711C-BD1E-7C6A-DC2C-877D706D8401}"/>
              </a:ext>
            </a:extLst>
          </p:cNvPr>
          <p:cNvSpPr/>
          <p:nvPr/>
        </p:nvSpPr>
        <p:spPr>
          <a:xfrm>
            <a:off x="5621691" y="1937329"/>
            <a:ext cx="404734" cy="801377"/>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dirty="0"/>
          </a:p>
        </p:txBody>
      </p:sp>
      <p:graphicFrame>
        <p:nvGraphicFramePr>
          <p:cNvPr id="6" name="Table 5">
            <a:extLst>
              <a:ext uri="{FF2B5EF4-FFF2-40B4-BE49-F238E27FC236}">
                <a16:creationId xmlns:a16="http://schemas.microsoft.com/office/drawing/2014/main" xmlns="" id="{B603885F-FBA4-0E20-0289-54F5B970D702}"/>
              </a:ext>
            </a:extLst>
          </p:cNvPr>
          <p:cNvGraphicFramePr>
            <a:graphicFrameLocks noGrp="1"/>
          </p:cNvGraphicFramePr>
          <p:nvPr>
            <p:extLst>
              <p:ext uri="{D42A27DB-BD31-4B8C-83A1-F6EECF244321}">
                <p14:modId xmlns:p14="http://schemas.microsoft.com/office/powerpoint/2010/main" val="1428306783"/>
              </p:ext>
            </p:extLst>
          </p:nvPr>
        </p:nvGraphicFramePr>
        <p:xfrm>
          <a:off x="453018" y="1424684"/>
          <a:ext cx="10644682" cy="2196000"/>
        </p:xfrm>
        <a:graphic>
          <a:graphicData uri="http://schemas.openxmlformats.org/drawingml/2006/table">
            <a:tbl>
              <a:tblPr firstRow="1" bandRow="1">
                <a:tableStyleId>{2D5ABB26-0587-4C30-8999-92F81FD0307C}</a:tableStyleId>
              </a:tblPr>
              <a:tblGrid>
                <a:gridCol w="5872025">
                  <a:extLst>
                    <a:ext uri="{9D8B030D-6E8A-4147-A177-3AD203B41FA5}">
                      <a16:colId xmlns:a16="http://schemas.microsoft.com/office/drawing/2014/main" xmlns="" val="591995242"/>
                    </a:ext>
                  </a:extLst>
                </a:gridCol>
                <a:gridCol w="4772657">
                  <a:extLst>
                    <a:ext uri="{9D8B030D-6E8A-4147-A177-3AD203B41FA5}">
                      <a16:colId xmlns:a16="http://schemas.microsoft.com/office/drawing/2014/main" xmlns="" val="1509829638"/>
                    </a:ext>
                  </a:extLst>
                </a:gridCol>
              </a:tblGrid>
              <a:tr h="549000">
                <a:tc>
                  <a:txBody>
                    <a:bodyPr/>
                    <a:lstStyle/>
                    <a:p>
                      <a:endParaRPr lang="en-IN"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i="0" u="none" strike="noStrike" dirty="0">
                          <a:solidFill>
                            <a:srgbClr val="000000"/>
                          </a:solidFill>
                          <a:effectLst/>
                          <a:latin typeface="Times New Roman" panose="02020603050405020304" pitchFamily="18" charset="0"/>
                          <a:cs typeface="Times New Roman" panose="02020603050405020304" pitchFamily="18" charset="0"/>
                        </a:rPr>
                        <a:t>Weightage</a:t>
                      </a:r>
                      <a:endParaRPr lang="en-IN"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92000358"/>
                  </a:ext>
                </a:extLst>
              </a:tr>
              <a:tr h="549000">
                <a:tc>
                  <a:txBody>
                    <a:bodyPr/>
                    <a:lstStyle/>
                    <a:p>
                      <a:r>
                        <a:rPr lang="en-US" sz="1800" b="1" i="0" u="none" strike="noStrike" dirty="0">
                          <a:solidFill>
                            <a:srgbClr val="C00000"/>
                          </a:solidFill>
                          <a:effectLst/>
                          <a:latin typeface="Times New Roman" panose="02020603050405020304" pitchFamily="18" charset="0"/>
                          <a:cs typeface="Times New Roman" panose="02020603050405020304" pitchFamily="18" charset="0"/>
                        </a:rPr>
                        <a:t>CA1:</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Multiple Choice Questions (MCQs)</a:t>
                      </a:r>
                      <a:endParaRPr lang="en-IN"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IN" sz="1800" b="1" dirty="0">
                          <a:latin typeface="Times New Roman" panose="02020603050405020304" pitchFamily="18" charset="0"/>
                          <a:cs typeface="Times New Roman" panose="02020603050405020304" pitchFamily="18" charset="0"/>
                        </a:rPr>
                        <a:t>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1893214"/>
                  </a:ext>
                </a:extLst>
              </a:tr>
              <a:tr h="549000">
                <a:tc>
                  <a:txBody>
                    <a:bodyPr/>
                    <a:lstStyle/>
                    <a:p>
                      <a:r>
                        <a:rPr lang="en-US" sz="1800" b="1" i="0" u="none" strike="noStrike" dirty="0">
                          <a:solidFill>
                            <a:srgbClr val="00B050"/>
                          </a:solidFill>
                          <a:effectLst/>
                          <a:latin typeface="Times New Roman" panose="02020603050405020304" pitchFamily="18" charset="0"/>
                          <a:cs typeface="Times New Roman" panose="02020603050405020304" pitchFamily="18" charset="0"/>
                        </a:rPr>
                        <a:t>CA2:</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Non-Technical Online MOOC course</a:t>
                      </a:r>
                      <a:endParaRPr lang="en-IN"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620207601"/>
                  </a:ext>
                </a:extLst>
              </a:tr>
              <a:tr h="549000">
                <a:tc>
                  <a:txBody>
                    <a:bodyPr/>
                    <a:lstStyle/>
                    <a:p>
                      <a:r>
                        <a:rPr lang="en-US" sz="1800" b="1" i="0" u="none" strike="noStrike" dirty="0">
                          <a:solidFill>
                            <a:srgbClr val="3324FC"/>
                          </a:solidFill>
                          <a:effectLst/>
                          <a:latin typeface="Times New Roman" panose="02020603050405020304" pitchFamily="18" charset="0"/>
                          <a:cs typeface="Times New Roman" panose="02020603050405020304" pitchFamily="18" charset="0"/>
                        </a:rPr>
                        <a:t>CA3: </a:t>
                      </a:r>
                      <a:r>
                        <a:rPr lang="en-US" sz="1800" b="1" i="0" u="none" strike="noStrike" dirty="0">
                          <a:solidFill>
                            <a:srgbClr val="000000"/>
                          </a:solidFill>
                          <a:effectLst/>
                          <a:latin typeface="Times New Roman" panose="02020603050405020304" pitchFamily="18" charset="0"/>
                          <a:cs typeface="Times New Roman" panose="02020603050405020304" pitchFamily="18" charset="0"/>
                        </a:rPr>
                        <a:t>Portfolio/CV creation    </a:t>
                      </a:r>
                      <a:r>
                        <a:rPr lang="en-US" sz="1800" b="1" i="0" u="none" strike="noStrike" dirty="0">
                          <a:solidFill>
                            <a:srgbClr val="FF0000"/>
                          </a:solidFill>
                          <a:effectLst/>
                          <a:latin typeface="Times New Roman" panose="02020603050405020304" pitchFamily="18" charset="0"/>
                          <a:cs typeface="Times New Roman" panose="02020603050405020304" pitchFamily="18" charset="0"/>
                        </a:rPr>
                        <a:t>(Mandatory)</a:t>
                      </a:r>
                      <a:endParaRPr lang="en-IN" sz="18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800" b="1" dirty="0">
                          <a:latin typeface="Times New Roman" panose="02020603050405020304" pitchFamily="18" charset="0"/>
                          <a:cs typeface="Times New Roman" panose="02020603050405020304" pitchFamily="18" charset="0"/>
                        </a:rPr>
                        <a:t>50%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98834"/>
                  </a:ext>
                </a:extLst>
              </a:tr>
            </a:tbl>
          </a:graphicData>
        </a:graphic>
      </p:graphicFrame>
      <p:sp>
        <p:nvSpPr>
          <p:cNvPr id="7" name="TextBox 6">
            <a:extLst>
              <a:ext uri="{FF2B5EF4-FFF2-40B4-BE49-F238E27FC236}">
                <a16:creationId xmlns:a16="http://schemas.microsoft.com/office/drawing/2014/main" xmlns="" id="{9C65DCCF-F766-2505-BCD6-17BF61B796C0}"/>
              </a:ext>
            </a:extLst>
          </p:cNvPr>
          <p:cNvSpPr txBox="1"/>
          <p:nvPr/>
        </p:nvSpPr>
        <p:spPr>
          <a:xfrm>
            <a:off x="5775359" y="2153352"/>
            <a:ext cx="1927147" cy="369332"/>
          </a:xfrm>
          <a:prstGeom prst="rect">
            <a:avLst/>
          </a:prstGeom>
          <a:noFill/>
        </p:spPr>
        <p:txBody>
          <a:bodyPr wrap="square" rtlCol="0">
            <a:spAutoFit/>
          </a:bodyPr>
          <a:lstStyle/>
          <a:p>
            <a:pPr algn="ctr"/>
            <a:r>
              <a:rPr lang="en-IN" sz="1800" b="1" dirty="0">
                <a:solidFill>
                  <a:srgbClr val="3324FC"/>
                </a:solidFill>
                <a:latin typeface="Times New Roman" panose="02020603050405020304" pitchFamily="18" charset="0"/>
                <a:cs typeface="Times New Roman" panose="02020603050405020304" pitchFamily="18" charset="0"/>
              </a:rPr>
              <a:t>(Best of One)</a:t>
            </a:r>
          </a:p>
        </p:txBody>
      </p:sp>
    </p:spTree>
    <p:extLst>
      <p:ext uri="{BB962C8B-B14F-4D97-AF65-F5344CB8AC3E}">
        <p14:creationId xmlns:p14="http://schemas.microsoft.com/office/powerpoint/2010/main" val="251289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1" name="Google Shape;161;p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18</a:t>
            </a:fld>
            <a:endParaRPr/>
          </a:p>
        </p:txBody>
      </p:sp>
      <p:pic>
        <p:nvPicPr>
          <p:cNvPr id="163" name="Google Shape;163;p8" descr="Lovely Professional University - Wikipedia"/>
          <p:cNvPicPr preferRelativeResize="0"/>
          <p:nvPr/>
        </p:nvPicPr>
        <p:blipFill rotWithShape="1">
          <a:blip r:embed="rId3">
            <a:alphaModFix/>
          </a:blip>
          <a:srcRect/>
          <a:stretch/>
        </p:blipFill>
        <p:spPr>
          <a:xfrm>
            <a:off x="9912350" y="74613"/>
            <a:ext cx="704850" cy="701675"/>
          </a:xfrm>
          <a:prstGeom prst="rect">
            <a:avLst/>
          </a:prstGeom>
          <a:noFill/>
          <a:ln>
            <a:noFill/>
          </a:ln>
        </p:spPr>
      </p:pic>
      <p:sp>
        <p:nvSpPr>
          <p:cNvPr id="5" name="Google Shape;146;p6">
            <a:extLst>
              <a:ext uri="{FF2B5EF4-FFF2-40B4-BE49-F238E27FC236}">
                <a16:creationId xmlns:a16="http://schemas.microsoft.com/office/drawing/2014/main" xmlns="" id="{961EA46B-EFDF-878C-59B1-5CB4B63AD774}"/>
              </a:ext>
            </a:extLst>
          </p:cNvPr>
          <p:cNvSpPr txBox="1"/>
          <p:nvPr/>
        </p:nvSpPr>
        <p:spPr>
          <a:xfrm>
            <a:off x="195681" y="75120"/>
            <a:ext cx="11820566"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Mapped MOOC For CA Exemption</a:t>
            </a:r>
            <a:endParaRPr sz="3000" dirty="0">
              <a:solidFill>
                <a:srgbClr val="FF0000"/>
              </a:solidFill>
            </a:endParaRPr>
          </a:p>
        </p:txBody>
      </p:sp>
      <p:sp>
        <p:nvSpPr>
          <p:cNvPr id="4" name="TextBox 3">
            <a:extLst>
              <a:ext uri="{FF2B5EF4-FFF2-40B4-BE49-F238E27FC236}">
                <a16:creationId xmlns:a16="http://schemas.microsoft.com/office/drawing/2014/main" xmlns="" id="{1B41DBE9-69B9-BA25-80F8-86F5E40444C6}"/>
              </a:ext>
            </a:extLst>
          </p:cNvPr>
          <p:cNvSpPr txBox="1"/>
          <p:nvPr/>
        </p:nvSpPr>
        <p:spPr>
          <a:xfrm>
            <a:off x="164840" y="555195"/>
            <a:ext cx="11820565" cy="5721053"/>
          </a:xfrm>
          <a:prstGeom prst="rect">
            <a:avLst/>
          </a:prstGeom>
          <a:noFill/>
        </p:spPr>
        <p:txBody>
          <a:bodyPr wrap="square">
            <a:spAutoFit/>
          </a:bodyPr>
          <a:lstStyle/>
          <a:p>
            <a:pPr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MOOCs are the best way to learn the technologies apart from regular courses. To encourage the students for this, one MOOC is approved and one CA exemption is given upon completion. Details of this MOOC are:</a:t>
            </a:r>
          </a:p>
          <a:p>
            <a:pPr algn="just" rtl="0">
              <a:lnSpc>
                <a:spcPct val="150000"/>
              </a:lnSpc>
              <a:spcBef>
                <a:spcPts val="0"/>
              </a:spcBef>
              <a:spcAft>
                <a:spcPts val="0"/>
              </a:spcAft>
            </a:pPr>
            <a:endParaRPr lang="en-US" sz="1800" dirty="0">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800" b="0" dirty="0">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  </a:t>
            </a:r>
          </a:p>
          <a:p>
            <a:pPr algn="just" rtl="0">
              <a:lnSpc>
                <a:spcPct val="150000"/>
              </a:lnSpc>
              <a:spcBef>
                <a:spcPts val="0"/>
              </a:spcBef>
              <a:spcAft>
                <a:spcPts val="0"/>
              </a:spcAft>
            </a:pPr>
            <a:endParaRPr lang="en-US" sz="1800" b="1" dirty="0">
              <a:latin typeface="Times New Roman" panose="02020603050405020304" pitchFamily="18" charset="0"/>
              <a:cs typeface="Times New Roman" panose="02020603050405020304" pitchFamily="18" charset="0"/>
            </a:endParaRPr>
          </a:p>
          <a:p>
            <a:pPr marL="285750" indent="-285750" algn="just" rtl="0">
              <a:lnSpc>
                <a:spcPct val="150000"/>
              </a:lnSpc>
              <a:spcBef>
                <a:spcPts val="0"/>
              </a:spcBef>
              <a:spcAft>
                <a:spcPts val="0"/>
              </a:spcAft>
              <a:buFont typeface="Arial" panose="020B0604020202020204" pitchFamily="34" charset="0"/>
              <a:buChar char="•"/>
            </a:pPr>
            <a:r>
              <a:rPr lang="en-US" sz="1600" b="1" i="1" dirty="0">
                <a:solidFill>
                  <a:srgbClr val="FF0000"/>
                </a:solidFill>
                <a:effectLst/>
                <a:latin typeface="Times New Roman" panose="02020603050405020304" pitchFamily="18" charset="0"/>
                <a:cs typeface="Times New Roman" panose="02020603050405020304" pitchFamily="18" charset="0"/>
              </a:rPr>
              <a:t>The first MOOC is related to LINUX commands which are also part of the syllabus(3</a:t>
            </a:r>
            <a:r>
              <a:rPr lang="en-US" sz="1600" b="1" i="1" baseline="30000" dirty="0">
                <a:solidFill>
                  <a:srgbClr val="FF0000"/>
                </a:solidFill>
                <a:effectLst/>
                <a:latin typeface="Times New Roman" panose="02020603050405020304" pitchFamily="18" charset="0"/>
                <a:cs typeface="Times New Roman" panose="02020603050405020304" pitchFamily="18" charset="0"/>
              </a:rPr>
              <a:t>rd</a:t>
            </a:r>
            <a:r>
              <a:rPr lang="en-US" sz="1600" b="1" i="1" dirty="0">
                <a:solidFill>
                  <a:srgbClr val="FF0000"/>
                </a:solidFill>
                <a:effectLst/>
                <a:latin typeface="Times New Roman" panose="02020603050405020304" pitchFamily="18" charset="0"/>
                <a:cs typeface="Times New Roman" panose="02020603050405020304" pitchFamily="18" charset="0"/>
              </a:rPr>
              <a:t> unit). Linux commands are fundamental, and their basics are essential for coming courses like Operating Systems and Cyber Security. </a:t>
            </a:r>
          </a:p>
          <a:p>
            <a:pPr marL="285750" indent="-285750" algn="just" rtl="0">
              <a:lnSpc>
                <a:spcPct val="150000"/>
              </a:lnSpc>
              <a:spcBef>
                <a:spcPts val="0"/>
              </a:spcBef>
              <a:spcAft>
                <a:spcPts val="0"/>
              </a:spcAft>
              <a:buFont typeface="Arial" panose="020B0604020202020204" pitchFamily="34" charset="0"/>
              <a:buChar char="•"/>
            </a:pPr>
            <a:r>
              <a:rPr lang="en-US" sz="1600" b="1" i="1" dirty="0">
                <a:solidFill>
                  <a:srgbClr val="FF0000"/>
                </a:solidFill>
                <a:latin typeface="Times New Roman" panose="02020603050405020304" pitchFamily="18" charset="0"/>
                <a:cs typeface="Times New Roman" panose="02020603050405020304" pitchFamily="18" charset="0"/>
              </a:rPr>
              <a:t>The second MOOC is related to Git and GitHub which is also a part of the syllabus (6</a:t>
            </a:r>
            <a:r>
              <a:rPr lang="en-US" sz="1600" b="1" i="1" baseline="30000" dirty="0">
                <a:solidFill>
                  <a:srgbClr val="FF0000"/>
                </a:solidFill>
                <a:latin typeface="Times New Roman" panose="02020603050405020304" pitchFamily="18" charset="0"/>
                <a:cs typeface="Times New Roman" panose="02020603050405020304" pitchFamily="18" charset="0"/>
              </a:rPr>
              <a:t>th</a:t>
            </a:r>
            <a:r>
              <a:rPr lang="en-US" sz="1600" b="1" i="1" dirty="0">
                <a:solidFill>
                  <a:srgbClr val="FF0000"/>
                </a:solidFill>
                <a:latin typeface="Times New Roman" panose="02020603050405020304" pitchFamily="18" charset="0"/>
                <a:cs typeface="Times New Roman" panose="02020603050405020304" pitchFamily="18" charset="0"/>
              </a:rPr>
              <a:t> unit). Git is an open-source version control tool and Git hub is a pay-per-use online service built to run Git in the cloud.</a:t>
            </a:r>
          </a:p>
          <a:p>
            <a:pPr algn="just" rtl="0">
              <a:lnSpc>
                <a:spcPct val="150000"/>
              </a:lnSpc>
              <a:spcBef>
                <a:spcPts val="0"/>
              </a:spcBef>
              <a:spcAft>
                <a:spcPts val="0"/>
              </a:spcAft>
            </a:pPr>
            <a:r>
              <a:rPr lang="en-US" sz="2000" b="1" dirty="0">
                <a:solidFill>
                  <a:srgbClr val="C00000"/>
                </a:solidFill>
                <a:latin typeface="Times New Roman" panose="02020603050405020304" pitchFamily="18" charset="0"/>
                <a:cs typeface="Times New Roman" panose="02020603050405020304" pitchFamily="18" charset="0"/>
              </a:rPr>
              <a:t>Benefits of this MOOC</a:t>
            </a:r>
            <a:r>
              <a:rPr lang="en-US" sz="2000" b="1" dirty="0">
                <a:solidFill>
                  <a:srgbClr val="C00000"/>
                </a:solidFill>
                <a:effectLst/>
                <a:latin typeface="Times New Roman" panose="02020603050405020304" pitchFamily="18" charset="0"/>
                <a:cs typeface="Times New Roman" panose="02020603050405020304" pitchFamily="18" charset="0"/>
              </a:rPr>
              <a:t>:</a:t>
            </a:r>
          </a:p>
          <a:p>
            <a:pPr marL="457200" indent="-457200" algn="just" rtl="0">
              <a:lnSpc>
                <a:spcPct val="150000"/>
              </a:lnSpc>
              <a:spcBef>
                <a:spcPts val="0"/>
              </a:spcBef>
              <a:spcAft>
                <a:spcPts val="0"/>
              </a:spcAft>
              <a:buFont typeface="+mj-lt"/>
              <a:buAutoNum type="arabicPeriod"/>
            </a:pPr>
            <a:r>
              <a:rPr lang="en-US" sz="1800" b="1" dirty="0">
                <a:latin typeface="Times New Roman" panose="02020603050405020304" pitchFamily="18" charset="0"/>
                <a:cs typeface="Times New Roman" panose="02020603050405020304" pitchFamily="18" charset="0"/>
              </a:rPr>
              <a:t>Skill Upgradation</a:t>
            </a:r>
          </a:p>
          <a:p>
            <a:pPr marL="457200" indent="-457200" algn="just" rtl="0">
              <a:lnSpc>
                <a:spcPct val="150000"/>
              </a:lnSpc>
              <a:spcBef>
                <a:spcPts val="0"/>
              </a:spcBef>
              <a:spcAft>
                <a:spcPts val="0"/>
              </a:spcAft>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1 CA exemption (Which will help you in improving the CA Marks in case of less marks in any CA except CA3) </a:t>
            </a:r>
            <a:endParaRPr lang="en-US" sz="1800" b="1" i="0" u="none" strike="noStrike" dirty="0">
              <a:solidFill>
                <a:schemeClr val="tx1"/>
              </a:solidFill>
              <a:latin typeface="Times New Roman" panose="02020603050405020304" pitchFamily="18" charset="0"/>
              <a:cs typeface="Times New Roman" panose="02020603050405020304" pitchFamily="18" charset="0"/>
            </a:endParaRPr>
          </a:p>
        </p:txBody>
      </p:sp>
      <p:sp>
        <p:nvSpPr>
          <p:cNvPr id="2" name="Google Shape;107;p3">
            <a:extLst>
              <a:ext uri="{FF2B5EF4-FFF2-40B4-BE49-F238E27FC236}">
                <a16:creationId xmlns:a16="http://schemas.microsoft.com/office/drawing/2014/main" xmlns="" id="{037457E9-7211-E029-AB65-2A5B65A1B3D3}"/>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graphicFrame>
        <p:nvGraphicFramePr>
          <p:cNvPr id="8" name="Table 7">
            <a:extLst>
              <a:ext uri="{FF2B5EF4-FFF2-40B4-BE49-F238E27FC236}">
                <a16:creationId xmlns:a16="http://schemas.microsoft.com/office/drawing/2014/main" xmlns="" id="{CC20408E-6598-1162-4C60-DDCE631DB827}"/>
              </a:ext>
            </a:extLst>
          </p:cNvPr>
          <p:cNvGraphicFramePr>
            <a:graphicFrameLocks noGrp="1"/>
          </p:cNvGraphicFramePr>
          <p:nvPr>
            <p:extLst>
              <p:ext uri="{D42A27DB-BD31-4B8C-83A1-F6EECF244321}">
                <p14:modId xmlns:p14="http://schemas.microsoft.com/office/powerpoint/2010/main" val="4266046010"/>
              </p:ext>
            </p:extLst>
          </p:nvPr>
        </p:nvGraphicFramePr>
        <p:xfrm>
          <a:off x="206595" y="1447161"/>
          <a:ext cx="11778810" cy="1957946"/>
        </p:xfrm>
        <a:graphic>
          <a:graphicData uri="http://schemas.openxmlformats.org/drawingml/2006/table">
            <a:tbl>
              <a:tblPr firstRow="1" bandRow="1">
                <a:tableStyleId>{21E4AEA4-8DFA-4A89-87EB-49C32662AFE0}</a:tableStyleId>
              </a:tblPr>
              <a:tblGrid>
                <a:gridCol w="2521615">
                  <a:extLst>
                    <a:ext uri="{9D8B030D-6E8A-4147-A177-3AD203B41FA5}">
                      <a16:colId xmlns:a16="http://schemas.microsoft.com/office/drawing/2014/main" xmlns="" val="133296106"/>
                    </a:ext>
                  </a:extLst>
                </a:gridCol>
                <a:gridCol w="1424065">
                  <a:extLst>
                    <a:ext uri="{9D8B030D-6E8A-4147-A177-3AD203B41FA5}">
                      <a16:colId xmlns:a16="http://schemas.microsoft.com/office/drawing/2014/main" xmlns="" val="2496323702"/>
                    </a:ext>
                  </a:extLst>
                </a:gridCol>
                <a:gridCol w="4467069">
                  <a:extLst>
                    <a:ext uri="{9D8B030D-6E8A-4147-A177-3AD203B41FA5}">
                      <a16:colId xmlns:a16="http://schemas.microsoft.com/office/drawing/2014/main" xmlns="" val="288482500"/>
                    </a:ext>
                  </a:extLst>
                </a:gridCol>
                <a:gridCol w="3366061">
                  <a:extLst>
                    <a:ext uri="{9D8B030D-6E8A-4147-A177-3AD203B41FA5}">
                      <a16:colId xmlns:a16="http://schemas.microsoft.com/office/drawing/2014/main" xmlns="" val="2401900576"/>
                    </a:ext>
                  </a:extLst>
                </a:gridCol>
              </a:tblGrid>
              <a:tr h="403466">
                <a:tc>
                  <a:txBody>
                    <a:bodyPr/>
                    <a:lstStyle/>
                    <a:p>
                      <a:pPr algn="ctr"/>
                      <a:r>
                        <a:rPr lang="en-US" sz="1800" b="1" dirty="0">
                          <a:latin typeface="Times New Roman" panose="02020603050405020304" pitchFamily="18" charset="0"/>
                          <a:cs typeface="Times New Roman" panose="02020603050405020304" pitchFamily="18" charset="0"/>
                        </a:rPr>
                        <a:t>Title of the MOOC</a:t>
                      </a:r>
                    </a:p>
                  </a:txBody>
                  <a:tcPr anchor="ctr"/>
                </a:tc>
                <a:tc>
                  <a:txBody>
                    <a:bodyPr/>
                    <a:lstStyle/>
                    <a:p>
                      <a:pPr algn="ctr"/>
                      <a:r>
                        <a:rPr lang="en-US" sz="1800" b="1" dirty="0">
                          <a:latin typeface="Times New Roman" panose="02020603050405020304" pitchFamily="18" charset="0"/>
                          <a:cs typeface="Times New Roman" panose="02020603050405020304" pitchFamily="18" charset="0"/>
                        </a:rPr>
                        <a:t>Duration </a:t>
                      </a:r>
                    </a:p>
                  </a:txBody>
                  <a:tcPr anchor="ctr"/>
                </a:tc>
                <a:tc>
                  <a:txBody>
                    <a:bodyPr/>
                    <a:lstStyle/>
                    <a:p>
                      <a:pPr algn="ctr"/>
                      <a:r>
                        <a:rPr lang="en-US" sz="1800" b="1" dirty="0">
                          <a:latin typeface="Times New Roman" panose="02020603050405020304" pitchFamily="18" charset="0"/>
                          <a:cs typeface="Times New Roman" panose="02020603050405020304" pitchFamily="18" charset="0"/>
                        </a:rPr>
                        <a:t>LINK</a:t>
                      </a:r>
                    </a:p>
                  </a:txBody>
                  <a:tcPr anchor="ctr"/>
                </a:tc>
                <a:tc>
                  <a:txBody>
                    <a:bodyPr/>
                    <a:lstStyle/>
                    <a:p>
                      <a:pPr algn="ctr"/>
                      <a:r>
                        <a:rPr lang="en-US" sz="1800" b="1" dirty="0">
                          <a:latin typeface="Times New Roman" panose="02020603050405020304" pitchFamily="18" charset="0"/>
                          <a:cs typeface="Times New Roman" panose="02020603050405020304" pitchFamily="18" charset="0"/>
                        </a:rPr>
                        <a:t>Exemption</a:t>
                      </a:r>
                    </a:p>
                  </a:txBody>
                  <a:tcPr anchor="ctr"/>
                </a:tc>
                <a:extLst>
                  <a:ext uri="{0D108BD9-81ED-4DB2-BD59-A6C34878D82A}">
                    <a16:rowId xmlns:a16="http://schemas.microsoft.com/office/drawing/2014/main" xmlns="" val="2029329578"/>
                  </a:ext>
                </a:extLst>
              </a:tr>
              <a:tr h="90619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0" u="none" strike="noStrike" cap="none" dirty="0">
                          <a:solidFill>
                            <a:schemeClr val="dk1"/>
                          </a:solidFill>
                          <a:effectLst/>
                          <a:latin typeface="Times New Roman" panose="02020603050405020304" pitchFamily="18" charset="0"/>
                          <a:cs typeface="Times New Roman" panose="02020603050405020304" pitchFamily="18" charset="0"/>
                          <a:sym typeface="Arial"/>
                        </a:rPr>
                        <a:t>Linux Commands and Shell Scripting</a:t>
                      </a:r>
                    </a:p>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15 hours</a:t>
                      </a:r>
                    </a:p>
                  </a:txBody>
                  <a:tcPr anchor="ctr"/>
                </a:tc>
                <a:tc>
                  <a:txBody>
                    <a:bodyPr/>
                    <a:lstStyle/>
                    <a:p>
                      <a:pPr algn="ctr"/>
                      <a:r>
                        <a:rPr lang="en-US" sz="1800" dirty="0">
                          <a:latin typeface="Times New Roman" panose="02020603050405020304" pitchFamily="18" charset="0"/>
                          <a:cs typeface="Times New Roman" panose="02020603050405020304" pitchFamily="18" charset="0"/>
                          <a:hlinkClick r:id="rId4"/>
                        </a:rPr>
                        <a:t>https://skillera.org/ExploreCourses</a:t>
                      </a:r>
                      <a:endParaRPr lang="en-US" sz="1800" dirty="0">
                        <a:latin typeface="Times New Roman" panose="02020603050405020304" pitchFamily="18" charset="0"/>
                        <a:cs typeface="Times New Roman" panose="02020603050405020304" pitchFamily="18" charset="0"/>
                      </a:endParaRPr>
                    </a:p>
                    <a:p>
                      <a:pPr algn="ctr"/>
                      <a:endParaRPr lang="en-US" sz="1800"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dirty="0">
                          <a:latin typeface="Times New Roman" panose="02020603050405020304" pitchFamily="18" charset="0"/>
                          <a:cs typeface="Times New Roman" panose="02020603050405020304" pitchFamily="18" charset="0"/>
                        </a:rPr>
                        <a:t>1 CA (Except mandatory one )</a:t>
                      </a:r>
                    </a:p>
                  </a:txBody>
                  <a:tcPr anchor="ctr"/>
                </a:tc>
                <a:extLst>
                  <a:ext uri="{0D108BD9-81ED-4DB2-BD59-A6C34878D82A}">
                    <a16:rowId xmlns:a16="http://schemas.microsoft.com/office/drawing/2014/main" xmlns="" val="3409682389"/>
                  </a:ext>
                </a:extLst>
              </a:tr>
              <a:tr h="634337">
                <a:tc>
                  <a:txBody>
                    <a:bodyPr/>
                    <a:lstStyle/>
                    <a:p>
                      <a:pPr algn="ctr"/>
                      <a:r>
                        <a:rPr lang="en-US" sz="1800" dirty="0">
                          <a:latin typeface="Times New Roman" panose="02020603050405020304" pitchFamily="18" charset="0"/>
                          <a:cs typeface="Times New Roman" panose="02020603050405020304" pitchFamily="18" charset="0"/>
                        </a:rPr>
                        <a:t>Introduction to Git and GitHub</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27 hours</a:t>
                      </a:r>
                    </a:p>
                  </a:txBody>
                  <a:tcPr anchor="ctr"/>
                </a:tc>
                <a:tc>
                  <a:txBody>
                    <a:bodyPr/>
                    <a:lstStyle/>
                    <a:p>
                      <a:pPr algn="ctr"/>
                      <a:r>
                        <a:rPr lang="en-US" sz="1800" dirty="0">
                          <a:latin typeface="Times New Roman" panose="02020603050405020304" pitchFamily="18" charset="0"/>
                          <a:cs typeface="Times New Roman" panose="02020603050405020304" pitchFamily="18" charset="0"/>
                          <a:hlinkClick r:id="rId5"/>
                        </a:rPr>
                        <a:t>https://www.coursera.org/learn/introduction-git-github</a:t>
                      </a:r>
                      <a:r>
                        <a:rPr lang="en-US" sz="1800" dirty="0">
                          <a:latin typeface="Times New Roman" panose="02020603050405020304" pitchFamily="18" charset="0"/>
                          <a:cs typeface="Times New Roman" panose="02020603050405020304" pitchFamily="18" charset="0"/>
                        </a:rPr>
                        <a:t> </a:t>
                      </a:r>
                    </a:p>
                  </a:txBody>
                  <a:tcPr anchor="ctr"/>
                </a:tc>
                <a:tc>
                  <a:txBody>
                    <a:bodyPr/>
                    <a:lstStyle/>
                    <a:p>
                      <a:pPr algn="ctr"/>
                      <a:r>
                        <a:rPr lang="en-US" sz="1800" dirty="0">
                          <a:latin typeface="Times New Roman" panose="02020603050405020304" pitchFamily="18" charset="0"/>
                          <a:cs typeface="Times New Roman" panose="02020603050405020304" pitchFamily="18" charset="0"/>
                        </a:rPr>
                        <a:t>1 CA (Except mandatory one )</a:t>
                      </a:r>
                    </a:p>
                  </a:txBody>
                  <a:tcPr anchor="ctr"/>
                </a:tc>
                <a:extLst>
                  <a:ext uri="{0D108BD9-81ED-4DB2-BD59-A6C34878D82A}">
                    <a16:rowId xmlns:a16="http://schemas.microsoft.com/office/drawing/2014/main" xmlns="" val="1002823649"/>
                  </a:ext>
                </a:extLst>
              </a:tr>
            </a:tbl>
          </a:graphicData>
        </a:graphic>
      </p:graphicFrame>
    </p:spTree>
    <p:extLst>
      <p:ext uri="{BB962C8B-B14F-4D97-AF65-F5344CB8AC3E}">
        <p14:creationId xmlns:p14="http://schemas.microsoft.com/office/powerpoint/2010/main" val="3725467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0" y="11845"/>
            <a:ext cx="12192000" cy="704246"/>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3000" b="1" dirty="0">
                <a:latin typeface="Times New Roman"/>
                <a:ea typeface="Times New Roman"/>
                <a:cs typeface="Times New Roman"/>
                <a:sym typeface="Times New Roman"/>
              </a:rPr>
              <a:t>DETAILS of COURSE ENRICHMENT ACTIVITIES</a:t>
            </a:r>
            <a:endParaRPr sz="3000" dirty="0"/>
          </a:p>
        </p:txBody>
      </p:sp>
      <p:sp>
        <p:nvSpPr>
          <p:cNvPr id="152" name="Google Shape;152;p7"/>
          <p:cNvSpPr txBox="1">
            <a:spLocks noGrp="1"/>
          </p:cNvSpPr>
          <p:nvPr>
            <p:ph type="body" idx="1"/>
          </p:nvPr>
        </p:nvSpPr>
        <p:spPr>
          <a:xfrm>
            <a:off x="195680" y="776288"/>
            <a:ext cx="11820567" cy="5343184"/>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SzPts val="2000"/>
              <a:buNone/>
            </a:pPr>
            <a:r>
              <a:rPr lang="en-US" sz="1800" dirty="0">
                <a:latin typeface="Times New Roman"/>
                <a:ea typeface="Times New Roman"/>
                <a:cs typeface="Times New Roman"/>
                <a:sym typeface="Times New Roman"/>
              </a:rPr>
              <a:t>As this course is a </a:t>
            </a:r>
            <a:r>
              <a:rPr lang="en-US" sz="1800" b="1" dirty="0">
                <a:latin typeface="Times New Roman"/>
                <a:ea typeface="Times New Roman"/>
                <a:cs typeface="Times New Roman"/>
                <a:sym typeface="Times New Roman"/>
              </a:rPr>
              <a:t>STAR Course</a:t>
            </a:r>
            <a:r>
              <a:rPr lang="en-US" sz="1800" dirty="0">
                <a:latin typeface="Times New Roman"/>
                <a:ea typeface="Times New Roman"/>
                <a:cs typeface="Times New Roman"/>
                <a:sym typeface="Times New Roman"/>
              </a:rPr>
              <a:t>. Certain activities will be conducted throughout the course duration. The details of the activities are given below:</a:t>
            </a:r>
          </a:p>
          <a:p>
            <a:pPr marL="469900" algn="just">
              <a:lnSpc>
                <a:spcPct val="130000"/>
              </a:lnSpc>
              <a:spcBef>
                <a:spcPts val="0"/>
              </a:spcBef>
              <a:buSzPts val="2000"/>
              <a:buFont typeface="Wingdings" panose="05000000000000000000" pitchFamily="2" charset="2"/>
              <a:buChar char="§"/>
            </a:pPr>
            <a:r>
              <a:rPr lang="en-US" sz="1800" b="1" dirty="0">
                <a:solidFill>
                  <a:srgbClr val="00B0F0"/>
                </a:solidFill>
                <a:latin typeface="Times New Roman"/>
                <a:ea typeface="Times New Roman"/>
                <a:cs typeface="Times New Roman"/>
                <a:sym typeface="Times New Roman"/>
              </a:rPr>
              <a:t>Write a Blog:</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Each student will write a blog on the given topic and publish it on Medium sub stack or any other social platform</a:t>
            </a:r>
          </a:p>
          <a:p>
            <a:pPr marL="469900" algn="just">
              <a:lnSpc>
                <a:spcPct val="130000"/>
              </a:lnSpc>
              <a:spcBef>
                <a:spcPts val="0"/>
              </a:spcBef>
              <a:buSzPts val="2000"/>
              <a:buFont typeface="Wingdings" panose="05000000000000000000" pitchFamily="2" charset="2"/>
              <a:buChar char="§"/>
            </a:pPr>
            <a:r>
              <a:rPr lang="en-US" sz="1800" b="1" dirty="0">
                <a:solidFill>
                  <a:srgbClr val="00B050"/>
                </a:solidFill>
                <a:latin typeface="Times New Roman"/>
                <a:ea typeface="Times New Roman"/>
                <a:cs typeface="Times New Roman"/>
                <a:sym typeface="Times New Roman"/>
              </a:rPr>
              <a:t>Watch a Great Video:</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Faculty will provide a pre-assigned technical video on the latest trends and technologies in computer science independently and write a 250-word report summarizing the key takeaway.</a:t>
            </a:r>
          </a:p>
          <a:p>
            <a:pPr marL="469900" algn="just">
              <a:lnSpc>
                <a:spcPct val="130000"/>
              </a:lnSpc>
              <a:spcBef>
                <a:spcPts val="0"/>
              </a:spcBef>
              <a:buSzPts val="2000"/>
              <a:buFont typeface="Wingdings" panose="05000000000000000000" pitchFamily="2" charset="2"/>
              <a:buChar char="§"/>
            </a:pPr>
            <a:r>
              <a:rPr lang="en-US" sz="1800" b="1" dirty="0">
                <a:solidFill>
                  <a:srgbClr val="3324FC"/>
                </a:solidFill>
                <a:latin typeface="Times New Roman"/>
                <a:ea typeface="Times New Roman"/>
                <a:cs typeface="Times New Roman"/>
                <a:sym typeface="Times New Roman"/>
              </a:rPr>
              <a:t>Tool-based Execution of Linux Commands:</a:t>
            </a:r>
            <a:r>
              <a:rPr lang="en-US" sz="1800" b="1" dirty="0">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Faculty will demonstrate the execution of different commands in Ubuntu or other Linux platforms/PowerShell</a:t>
            </a:r>
          </a:p>
        </p:txBody>
      </p:sp>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19</a:t>
            </a:fld>
            <a:endParaRPr/>
          </a:p>
        </p:txBody>
      </p:sp>
      <p:pic>
        <p:nvPicPr>
          <p:cNvPr id="155" name="Google Shape;155;p7" descr="Lovely Professional University - Wikipedia"/>
          <p:cNvPicPr preferRelativeResize="0"/>
          <p:nvPr/>
        </p:nvPicPr>
        <p:blipFill rotWithShape="1">
          <a:blip r:embed="rId3">
            <a:alphaModFix/>
          </a:blip>
          <a:srcRect/>
          <a:stretch/>
        </p:blipFill>
        <p:spPr>
          <a:xfrm>
            <a:off x="11347554" y="70107"/>
            <a:ext cx="668693" cy="645984"/>
          </a:xfrm>
          <a:prstGeom prst="rect">
            <a:avLst/>
          </a:prstGeom>
          <a:noFill/>
          <a:ln>
            <a:noFill/>
          </a:ln>
        </p:spPr>
      </p:pic>
      <p:sp>
        <p:nvSpPr>
          <p:cNvPr id="2" name="Google Shape;107;p3">
            <a:extLst>
              <a:ext uri="{FF2B5EF4-FFF2-40B4-BE49-F238E27FC236}">
                <a16:creationId xmlns:a16="http://schemas.microsoft.com/office/drawing/2014/main" xmlns="" id="{6A22D7E7-0C0D-E15D-9309-CADDF62CD6ED}"/>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pic>
        <p:nvPicPr>
          <p:cNvPr id="1026" name="Picture 2" descr="Top 50+ Linux Commands You MUST Know">
            <a:extLst>
              <a:ext uri="{FF2B5EF4-FFF2-40B4-BE49-F238E27FC236}">
                <a16:creationId xmlns:a16="http://schemas.microsoft.com/office/drawing/2014/main" xmlns="" id="{14F21CE9-2555-BC7D-62E9-3D5DC3562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6886" y="3607496"/>
            <a:ext cx="6299361" cy="27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29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0" y="34797"/>
            <a:ext cx="12192000" cy="697041"/>
          </a:xfrm>
          <a:prstGeom prst="rect">
            <a:avLst/>
          </a:prstGeom>
          <a:noFill/>
          <a:ln>
            <a:noFill/>
          </a:ln>
        </p:spPr>
        <p:txBody>
          <a:bodyPr spcFirstLastPara="1" wrap="square" lIns="91425" tIns="45700" rIns="91425" bIns="45700" anchor="ctr" anchorCtr="0">
            <a:noAutofit/>
          </a:bodyPr>
          <a:lstStyle/>
          <a:p>
            <a:pPr>
              <a:buClr>
                <a:schemeClr val="dk1"/>
              </a:buClr>
              <a:buSzPts val="4000"/>
            </a:pPr>
            <a:r>
              <a:rPr lang="en-US" sz="3000" b="1" dirty="0">
                <a:solidFill>
                  <a:srgbClr val="FF0000"/>
                </a:solidFill>
                <a:latin typeface="Times New Roman"/>
                <a:ea typeface="Times New Roman"/>
                <a:cs typeface="Times New Roman"/>
                <a:sym typeface="Times New Roman"/>
              </a:rPr>
              <a:t>COURSE WEIGHTAGE &amp; TEXTBOOKS</a:t>
            </a:r>
            <a:endParaRPr sz="3000" dirty="0">
              <a:solidFill>
                <a:srgbClr val="FF0000"/>
              </a:solidFill>
            </a:endParaRPr>
          </a:p>
        </p:txBody>
      </p:sp>
      <p:sp>
        <p:nvSpPr>
          <p:cNvPr id="99" name="Google Shape;99;p2"/>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a:t>
            </a:fld>
            <a:endParaRPr/>
          </a:p>
        </p:txBody>
      </p:sp>
      <p:pic>
        <p:nvPicPr>
          <p:cNvPr id="101" name="Google Shape;101;p2" descr="Lovely Professional University - Wikipedia"/>
          <p:cNvPicPr preferRelativeResize="0"/>
          <p:nvPr/>
        </p:nvPicPr>
        <p:blipFill rotWithShape="1">
          <a:blip r:embed="rId3">
            <a:alphaModFix/>
          </a:blip>
          <a:srcRect/>
          <a:stretch/>
        </p:blipFill>
        <p:spPr>
          <a:xfrm>
            <a:off x="11324078" y="189225"/>
            <a:ext cx="704850" cy="701675"/>
          </a:xfrm>
          <a:prstGeom prst="rect">
            <a:avLst/>
          </a:prstGeom>
          <a:noFill/>
          <a:ln>
            <a:noFill/>
          </a:ln>
        </p:spPr>
      </p:pic>
      <p:sp>
        <p:nvSpPr>
          <p:cNvPr id="4" name="Google Shape;107;p3">
            <a:extLst>
              <a:ext uri="{FF2B5EF4-FFF2-40B4-BE49-F238E27FC236}">
                <a16:creationId xmlns:a16="http://schemas.microsoft.com/office/drawing/2014/main" xmlns="" id="{457E672A-FE84-6B2D-54C8-072D1BADA42B}"/>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2" name="TextBox 1">
            <a:extLst>
              <a:ext uri="{FF2B5EF4-FFF2-40B4-BE49-F238E27FC236}">
                <a16:creationId xmlns:a16="http://schemas.microsoft.com/office/drawing/2014/main" xmlns="" id="{38FB1780-05EC-9918-4E13-46247B74EF54}"/>
              </a:ext>
            </a:extLst>
          </p:cNvPr>
          <p:cNvSpPr txBox="1"/>
          <p:nvPr/>
        </p:nvSpPr>
        <p:spPr>
          <a:xfrm>
            <a:off x="228600" y="1066800"/>
            <a:ext cx="4343400" cy="1107996"/>
          </a:xfrm>
          <a:prstGeom prst="rect">
            <a:avLst/>
          </a:prstGeom>
          <a:noFill/>
        </p:spPr>
        <p:txBody>
          <a:bodyPr wrap="square" rtlCol="0">
            <a:spAutoFit/>
          </a:bodyPr>
          <a:lstStyle/>
          <a:p>
            <a:pPr algn="just">
              <a:lnSpc>
                <a:spcPct val="150000"/>
              </a:lnSpc>
            </a:pPr>
            <a:r>
              <a:rPr lang="en-US" sz="1600" b="1" dirty="0">
                <a:solidFill>
                  <a:srgbClr val="0070C0"/>
                </a:solidFill>
                <a:latin typeface="Times New Roman" pitchFamily="18" charset="0"/>
                <a:cs typeface="Times New Roman" pitchFamily="18" charset="0"/>
              </a:rPr>
              <a:t>L-T-P: 2-0-0 </a:t>
            </a:r>
          </a:p>
          <a:p>
            <a:pPr algn="just">
              <a:lnSpc>
                <a:spcPct val="150000"/>
              </a:lnSpc>
            </a:pPr>
            <a:r>
              <a:rPr lang="en-US" sz="1400" b="1" dirty="0">
                <a:latin typeface="Times New Roman" pitchFamily="18" charset="0"/>
                <a:cs typeface="Times New Roman" pitchFamily="18" charset="0"/>
              </a:rPr>
              <a:t>[Two Lectures per week] – Credits: 02</a:t>
            </a:r>
          </a:p>
          <a:p>
            <a:pPr algn="just">
              <a:lnSpc>
                <a:spcPct val="150000"/>
              </a:lnSpc>
            </a:pPr>
            <a:r>
              <a:rPr lang="en-US" sz="1400" b="1" dirty="0">
                <a:latin typeface="Times New Roman" pitchFamily="18" charset="0"/>
                <a:cs typeface="Times New Roman" pitchFamily="18" charset="0"/>
              </a:rPr>
              <a:t>[No Lab hours per week]</a:t>
            </a:r>
          </a:p>
        </p:txBody>
      </p:sp>
      <p:sp>
        <p:nvSpPr>
          <p:cNvPr id="6" name="TextBox 5">
            <a:extLst>
              <a:ext uri="{FF2B5EF4-FFF2-40B4-BE49-F238E27FC236}">
                <a16:creationId xmlns:a16="http://schemas.microsoft.com/office/drawing/2014/main" xmlns="" id="{A9B388DE-EE2A-7A90-10C7-5C9661C46F8E}"/>
              </a:ext>
            </a:extLst>
          </p:cNvPr>
          <p:cNvSpPr txBox="1"/>
          <p:nvPr/>
        </p:nvSpPr>
        <p:spPr>
          <a:xfrm>
            <a:off x="331788" y="2174796"/>
            <a:ext cx="4343400" cy="1715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7938" lvl="1" algn="just">
              <a:lnSpc>
                <a:spcPct val="150000"/>
              </a:lnSpc>
            </a:pPr>
            <a:r>
              <a:rPr lang="en-US" sz="1600" b="1" dirty="0">
                <a:solidFill>
                  <a:srgbClr val="0070C0"/>
                </a:solidFill>
                <a:latin typeface="Times New Roman" pitchFamily="18" charset="0"/>
                <a:cs typeface="Times New Roman" pitchFamily="18" charset="0"/>
              </a:rPr>
              <a:t>Course Assessment Model:</a:t>
            </a:r>
          </a:p>
          <a:p>
            <a:pPr marL="293688" lvl="1" indent="-28575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Attendance		: 20 M</a:t>
            </a:r>
          </a:p>
          <a:p>
            <a:pPr marL="293688" lvl="1" indent="-28575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CA 			: 50 M</a:t>
            </a:r>
          </a:p>
          <a:p>
            <a:pPr marL="293688" lvl="1" indent="-285750" algn="just">
              <a:lnSpc>
                <a:spcPct val="150000"/>
              </a:lnSpc>
              <a:buFont typeface="Wingdings" panose="05000000000000000000" pitchFamily="2" charset="2"/>
              <a:buChar char="Ø"/>
            </a:pPr>
            <a:r>
              <a:rPr lang="en-US" sz="1400" b="1" dirty="0">
                <a:latin typeface="Times New Roman" pitchFamily="18" charset="0"/>
                <a:cs typeface="Times New Roman" pitchFamily="18" charset="0"/>
              </a:rPr>
              <a:t>ETT			: 30 M</a:t>
            </a:r>
          </a:p>
          <a:p>
            <a:pPr marL="7938" lvl="1" algn="just">
              <a:lnSpc>
                <a:spcPct val="150000"/>
              </a:lnSpc>
            </a:pPr>
            <a:r>
              <a:rPr lang="en-US" sz="1400" b="1" dirty="0">
                <a:latin typeface="Times New Roman" pitchFamily="18" charset="0"/>
                <a:cs typeface="Times New Roman" pitchFamily="18" charset="0"/>
              </a:rPr>
              <a:t>       </a:t>
            </a:r>
            <a:r>
              <a:rPr lang="en-US" sz="1400" b="1" dirty="0">
                <a:solidFill>
                  <a:srgbClr val="FF0000"/>
                </a:solidFill>
                <a:latin typeface="Times New Roman" pitchFamily="18" charset="0"/>
                <a:cs typeface="Times New Roman" pitchFamily="18" charset="0"/>
              </a:rPr>
              <a:t>Total</a:t>
            </a:r>
            <a:r>
              <a:rPr lang="en-US" sz="1400" b="1" dirty="0">
                <a:latin typeface="Times New Roman" pitchFamily="18" charset="0"/>
                <a:cs typeface="Times New Roman" pitchFamily="18" charset="0"/>
              </a:rPr>
              <a:t> 			</a:t>
            </a:r>
            <a:r>
              <a:rPr lang="en-US" sz="1400" b="1" dirty="0">
                <a:solidFill>
                  <a:srgbClr val="FF0000"/>
                </a:solidFill>
                <a:latin typeface="Times New Roman" pitchFamily="18" charset="0"/>
                <a:cs typeface="Times New Roman" pitchFamily="18" charset="0"/>
              </a:rPr>
              <a:t>:</a:t>
            </a:r>
            <a:r>
              <a:rPr lang="en-US" sz="1400" b="1" dirty="0">
                <a:latin typeface="Times New Roman" pitchFamily="18" charset="0"/>
                <a:cs typeface="Times New Roman" pitchFamily="18" charset="0"/>
              </a:rPr>
              <a:t> </a:t>
            </a:r>
            <a:r>
              <a:rPr lang="en-US" sz="1400" b="1" dirty="0">
                <a:solidFill>
                  <a:srgbClr val="FF0000"/>
                </a:solidFill>
                <a:latin typeface="Times New Roman" pitchFamily="18" charset="0"/>
                <a:cs typeface="Times New Roman" pitchFamily="18" charset="0"/>
              </a:rPr>
              <a:t>100 M</a:t>
            </a:r>
            <a:endParaRPr lang="en-US" sz="1400" b="1" dirty="0">
              <a:latin typeface="Times New Roman" pitchFamily="18" charset="0"/>
              <a:cs typeface="Times New Roman" pitchFamily="18" charset="0"/>
            </a:endParaRPr>
          </a:p>
        </p:txBody>
      </p:sp>
      <p:cxnSp>
        <p:nvCxnSpPr>
          <p:cNvPr id="10" name="Straight Connector 9">
            <a:extLst>
              <a:ext uri="{FF2B5EF4-FFF2-40B4-BE49-F238E27FC236}">
                <a16:creationId xmlns:a16="http://schemas.microsoft.com/office/drawing/2014/main" xmlns="" id="{441C000C-97E9-A47D-3D92-D3834A1C3342}"/>
              </a:ext>
            </a:extLst>
          </p:cNvPr>
          <p:cNvCxnSpPr>
            <a:cxnSpLocks/>
          </p:cNvCxnSpPr>
          <p:nvPr/>
        </p:nvCxnSpPr>
        <p:spPr>
          <a:xfrm>
            <a:off x="689548" y="3537678"/>
            <a:ext cx="3252865" cy="0"/>
          </a:xfrm>
          <a:prstGeom prst="line">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xmlns="" id="{F9C5F828-F7FA-FBD9-8744-F7D6ED21C32B}"/>
              </a:ext>
            </a:extLst>
          </p:cNvPr>
          <p:cNvSpPr txBox="1"/>
          <p:nvPr/>
        </p:nvSpPr>
        <p:spPr>
          <a:xfrm>
            <a:off x="4675188" y="3898464"/>
            <a:ext cx="7353740" cy="14368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7938" lvl="1" algn="just">
              <a:lnSpc>
                <a:spcPct val="114000"/>
              </a:lnSpc>
              <a:buClr>
                <a:srgbClr val="0070C0"/>
              </a:buClr>
            </a:pPr>
            <a:r>
              <a:rPr lang="en-US" sz="1600" b="1" dirty="0">
                <a:solidFill>
                  <a:srgbClr val="3324FC"/>
                </a:solidFill>
                <a:latin typeface="Times New Roman" pitchFamily="18" charset="0"/>
                <a:cs typeface="Times New Roman" pitchFamily="18" charset="0"/>
              </a:rPr>
              <a:t>Reference Text Books (T):</a:t>
            </a:r>
          </a:p>
          <a:p>
            <a:pPr marL="350838" lvl="1" indent="-342900" algn="just">
              <a:lnSpc>
                <a:spcPct val="150000"/>
              </a:lnSpc>
              <a:buClr>
                <a:srgbClr val="0070C0"/>
              </a:buClr>
              <a:buFont typeface="+mj-lt"/>
              <a:buAutoNum type="arabicPeriod"/>
            </a:pPr>
            <a:r>
              <a:rPr lang="en-US" sz="1600" b="1" dirty="0">
                <a:solidFill>
                  <a:srgbClr val="00B050"/>
                </a:solidFill>
                <a:latin typeface="Times New Roman" pitchFamily="18" charset="0"/>
                <a:cs typeface="Times New Roman" pitchFamily="18" charset="0"/>
              </a:rPr>
              <a:t>RED HAT RHSCA/RHCE 7 by SANDER VAN VUGT, PEARSON</a:t>
            </a:r>
          </a:p>
          <a:p>
            <a:pPr marL="350838" lvl="1" indent="-342900" algn="just">
              <a:lnSpc>
                <a:spcPct val="150000"/>
              </a:lnSpc>
              <a:buClr>
                <a:srgbClr val="0070C0"/>
              </a:buClr>
              <a:buFont typeface="+mj-lt"/>
              <a:buAutoNum type="arabicPeriod"/>
            </a:pPr>
            <a:r>
              <a:rPr lang="en-US" sz="1600" b="1" dirty="0">
                <a:solidFill>
                  <a:srgbClr val="FF0000"/>
                </a:solidFill>
                <a:latin typeface="Times New Roman" pitchFamily="18" charset="0"/>
                <a:cs typeface="Times New Roman" pitchFamily="18" charset="0"/>
              </a:rPr>
              <a:t>OPERATING SYSTEM CONCEPTS by ABRAHAM SILBERSCHATZ, PETER B. GALVIN, GERGE GAGNE, WILEY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7"/>
          <p:cNvSpPr txBox="1">
            <a:spLocks noGrp="1"/>
          </p:cNvSpPr>
          <p:nvPr>
            <p:ph type="body" idx="1"/>
          </p:nvPr>
        </p:nvSpPr>
        <p:spPr>
          <a:xfrm>
            <a:off x="195680" y="776288"/>
            <a:ext cx="11820567" cy="5343184"/>
          </a:xfrm>
          <a:prstGeom prst="rect">
            <a:avLst/>
          </a:prstGeom>
          <a:noFill/>
          <a:ln>
            <a:noFill/>
          </a:ln>
        </p:spPr>
        <p:txBody>
          <a:bodyPr spcFirstLastPara="1" wrap="square" lIns="91425" tIns="45700" rIns="91425" bIns="45700" anchor="t" anchorCtr="0">
            <a:noAutofit/>
          </a:bodyPr>
          <a:lstStyle/>
          <a:p>
            <a:pPr marL="469900" algn="just">
              <a:lnSpc>
                <a:spcPct val="130000"/>
              </a:lnSpc>
              <a:spcBef>
                <a:spcPts val="0"/>
              </a:spcBef>
              <a:buSzPts val="2000"/>
              <a:buFont typeface="Wingdings" panose="05000000000000000000" pitchFamily="2" charset="2"/>
              <a:buChar char="§"/>
            </a:pPr>
            <a:r>
              <a:rPr lang="en-US" sz="1800" b="1" dirty="0">
                <a:solidFill>
                  <a:srgbClr val="00B0F0"/>
                </a:solidFill>
                <a:latin typeface="Times New Roman" panose="02020603050405020304" pitchFamily="18" charset="0"/>
                <a:cs typeface="Times New Roman" panose="02020603050405020304" pitchFamily="18" charset="0"/>
              </a:rPr>
              <a:t>D. Tech-I Follow:</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Each student will receive a designated company name and will be tasked with researching and analyzing the company's business processes. This includes gathering information about the necessary skills, as well as exploring details regarding salary packages and more. </a:t>
            </a:r>
          </a:p>
          <a:p>
            <a:pPr marL="449263" indent="0" algn="just">
              <a:lnSpc>
                <a:spcPct val="130000"/>
              </a:lnSpc>
              <a:spcBef>
                <a:spcPts val="0"/>
              </a:spcBef>
              <a:buSzPts val="2000"/>
              <a:buNone/>
            </a:pPr>
            <a:r>
              <a:rPr lang="en-US" sz="1800" b="1" dirty="0">
                <a:solidFill>
                  <a:srgbClr val="FF0000"/>
                </a:solidFill>
                <a:latin typeface="Times New Roman" panose="02020603050405020304" pitchFamily="18" charset="0"/>
                <a:cs typeface="Times New Roman" panose="02020603050405020304" pitchFamily="18" charset="0"/>
              </a:rPr>
              <a:t>Note:</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Students will present his/her findings in a class within 3 minutes.</a:t>
            </a:r>
            <a:endParaRPr lang="en-US" sz="1800" dirty="0">
              <a:latin typeface="Times New Roman" panose="02020603050405020304" pitchFamily="18" charset="0"/>
              <a:cs typeface="Times New Roman" panose="02020603050405020304" pitchFamily="18" charset="0"/>
            </a:endParaRPr>
          </a:p>
          <a:p>
            <a:pPr marL="469900" algn="just">
              <a:lnSpc>
                <a:spcPct val="130000"/>
              </a:lnSpc>
              <a:spcBef>
                <a:spcPts val="0"/>
              </a:spcBef>
              <a:buSzPts val="2000"/>
              <a:buFont typeface="Wingdings" panose="05000000000000000000" pitchFamily="2" charset="2"/>
              <a:buChar char="§"/>
            </a:pPr>
            <a:r>
              <a:rPr lang="en-US" sz="1800" b="1" dirty="0">
                <a:solidFill>
                  <a:srgbClr val="C00000"/>
                </a:solidFill>
                <a:latin typeface="Times New Roman" panose="02020603050405020304" pitchFamily="18" charset="0"/>
                <a:ea typeface="Times New Roman"/>
                <a:cs typeface="Times New Roman" panose="02020603050405020304" pitchFamily="18" charset="0"/>
                <a:sym typeface="Times New Roman"/>
              </a:rPr>
              <a:t>Interactive Demonstration of Network Security Threats:</a:t>
            </a:r>
            <a:r>
              <a:rPr lang="en-US" sz="1800" b="1" dirty="0">
                <a:latin typeface="Times New Roman" panose="02020603050405020304" pitchFamily="18" charset="0"/>
                <a:ea typeface="Times New Roman"/>
                <a:cs typeface="Times New Roman" panose="02020603050405020304" pitchFamily="18" charset="0"/>
                <a:sym typeface="Times New Roman"/>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session will feature a hands-on, educational demonstration focusing on different types of network security threats.</a:t>
            </a:r>
          </a:p>
          <a:p>
            <a:pPr marL="469900" algn="just">
              <a:lnSpc>
                <a:spcPct val="130000"/>
              </a:lnSpc>
              <a:spcBef>
                <a:spcPts val="0"/>
              </a:spcBef>
              <a:buSzPts val="2000"/>
              <a:buFont typeface="Wingdings" panose="05000000000000000000" pitchFamily="2" charset="2"/>
              <a:buChar char="§"/>
            </a:pPr>
            <a:r>
              <a:rPr lang="en-US" sz="1800" b="1" dirty="0">
                <a:solidFill>
                  <a:srgbClr val="00B050"/>
                </a:solidFill>
                <a:latin typeface="Times New Roman" panose="02020603050405020304" pitchFamily="18" charset="0"/>
                <a:ea typeface="Times New Roman"/>
                <a:cs typeface="Times New Roman" panose="02020603050405020304" pitchFamily="18" charset="0"/>
                <a:sym typeface="Times New Roman"/>
              </a:rPr>
              <a:t>Your First Commit:</a:t>
            </a:r>
            <a:r>
              <a:rPr lang="en-US" sz="1800" b="1" dirty="0">
                <a:latin typeface="Times New Roman" panose="02020603050405020304" pitchFamily="18" charset="0"/>
                <a:ea typeface="Times New Roman"/>
                <a:cs typeface="Times New Roman" panose="02020603050405020304" pitchFamily="18" charset="0"/>
                <a:sym typeface="Times New Roman"/>
              </a:rPr>
              <a:t> </a:t>
            </a:r>
            <a:r>
              <a:rPr lang="en-US" sz="1800" dirty="0">
                <a:latin typeface="Times New Roman" panose="02020603050405020304" pitchFamily="18" charset="0"/>
                <a:ea typeface="Times New Roman"/>
                <a:cs typeface="Times New Roman" panose="02020603050405020304" pitchFamily="18" charset="0"/>
                <a:sym typeface="Times New Roman"/>
              </a:rPr>
              <a:t>Utilizing web-based software like GitHub, a live demonstration will be conducted to offer insights into the version control systems and their practical applications. </a:t>
            </a:r>
          </a:p>
          <a:p>
            <a:pPr marL="127000" indent="0" algn="just">
              <a:lnSpc>
                <a:spcPct val="150000"/>
              </a:lnSpc>
              <a:spcBef>
                <a:spcPts val="0"/>
              </a:spcBef>
              <a:buSzPts val="2000"/>
              <a:buNone/>
            </a:pPr>
            <a:endParaRPr lang="en-US" sz="1800" b="1" dirty="0">
              <a:latin typeface="Times New Roman" panose="02020603050405020304" pitchFamily="18" charset="0"/>
              <a:ea typeface="Times New Roman"/>
              <a:cs typeface="Times New Roman" panose="02020603050405020304" pitchFamily="18" charset="0"/>
              <a:sym typeface="Times New Roman"/>
            </a:endParaRPr>
          </a:p>
        </p:txBody>
      </p:sp>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20</a:t>
            </a:fld>
            <a:endParaRPr/>
          </a:p>
        </p:txBody>
      </p:sp>
      <p:pic>
        <p:nvPicPr>
          <p:cNvPr id="155" name="Google Shape;155;p7" descr="Lovely Professional University - Wikipedia"/>
          <p:cNvPicPr preferRelativeResize="0"/>
          <p:nvPr/>
        </p:nvPicPr>
        <p:blipFill rotWithShape="1">
          <a:blip r:embed="rId3">
            <a:alphaModFix/>
          </a:blip>
          <a:srcRect/>
          <a:stretch/>
        </p:blipFill>
        <p:spPr>
          <a:xfrm>
            <a:off x="11196754" y="146517"/>
            <a:ext cx="690446" cy="569574"/>
          </a:xfrm>
          <a:prstGeom prst="rect">
            <a:avLst/>
          </a:prstGeom>
          <a:noFill/>
          <a:ln>
            <a:noFill/>
          </a:ln>
        </p:spPr>
      </p:pic>
      <p:pic>
        <p:nvPicPr>
          <p:cNvPr id="5122" name="Picture 2">
            <a:extLst>
              <a:ext uri="{FF2B5EF4-FFF2-40B4-BE49-F238E27FC236}">
                <a16:creationId xmlns:a16="http://schemas.microsoft.com/office/drawing/2014/main" xmlns="" id="{19D3F6B3-CE64-815F-E352-D27388FE2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5180" y="3972393"/>
            <a:ext cx="4542020" cy="20904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xmlns="" id="{8062AD09-AB85-EA9E-9F17-F6AEA767B8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730" y="3852472"/>
            <a:ext cx="6681123" cy="233719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7;p3">
            <a:extLst>
              <a:ext uri="{FF2B5EF4-FFF2-40B4-BE49-F238E27FC236}">
                <a16:creationId xmlns:a16="http://schemas.microsoft.com/office/drawing/2014/main" xmlns="" id="{50767CDF-22BF-6235-65C1-2AF834300EAE}"/>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5" name="Google Shape;151;p7">
            <a:extLst>
              <a:ext uri="{FF2B5EF4-FFF2-40B4-BE49-F238E27FC236}">
                <a16:creationId xmlns:a16="http://schemas.microsoft.com/office/drawing/2014/main" xmlns="" id="{DC449C3C-AED5-5A1D-BADD-9BD57F12D57F}"/>
              </a:ext>
            </a:extLst>
          </p:cNvPr>
          <p:cNvSpPr txBox="1">
            <a:spLocks/>
          </p:cNvSpPr>
          <p:nvPr/>
        </p:nvSpPr>
        <p:spPr>
          <a:xfrm>
            <a:off x="0" y="11845"/>
            <a:ext cx="12192000" cy="70424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buClr>
                <a:schemeClr val="dk1"/>
              </a:buClr>
              <a:buSzPts val="4000"/>
            </a:pPr>
            <a:r>
              <a:rPr lang="en-US" sz="3000" b="1" dirty="0">
                <a:latin typeface="Times New Roman"/>
                <a:ea typeface="Times New Roman"/>
                <a:cs typeface="Times New Roman"/>
                <a:sym typeface="Times New Roman"/>
              </a:rPr>
              <a:t>DETAILS of COURSE ENRICHMENT ACTIVITIES</a:t>
            </a:r>
            <a:endParaRPr lang="en-US" sz="3000" dirty="0"/>
          </a:p>
        </p:txBody>
      </p:sp>
    </p:spTree>
    <p:extLst>
      <p:ext uri="{BB962C8B-B14F-4D97-AF65-F5344CB8AC3E}">
        <p14:creationId xmlns:p14="http://schemas.microsoft.com/office/powerpoint/2010/main" val="1799738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21</a:t>
            </a:fld>
            <a:endParaRPr/>
          </a:p>
        </p:txBody>
      </p:sp>
      <p:pic>
        <p:nvPicPr>
          <p:cNvPr id="155" name="Google Shape;155;p7" descr="Lovely Professional University - Wikipedia"/>
          <p:cNvPicPr preferRelativeResize="0"/>
          <p:nvPr/>
        </p:nvPicPr>
        <p:blipFill rotWithShape="1">
          <a:blip r:embed="rId3">
            <a:alphaModFix/>
          </a:blip>
          <a:srcRect/>
          <a:stretch/>
        </p:blipFill>
        <p:spPr>
          <a:xfrm>
            <a:off x="11196754" y="146517"/>
            <a:ext cx="690446" cy="569574"/>
          </a:xfrm>
          <a:prstGeom prst="rect">
            <a:avLst/>
          </a:prstGeom>
          <a:noFill/>
          <a:ln>
            <a:noFill/>
          </a:ln>
        </p:spPr>
      </p:pic>
      <p:sp>
        <p:nvSpPr>
          <p:cNvPr id="2" name="Google Shape;107;p3">
            <a:extLst>
              <a:ext uri="{FF2B5EF4-FFF2-40B4-BE49-F238E27FC236}">
                <a16:creationId xmlns:a16="http://schemas.microsoft.com/office/drawing/2014/main" xmlns="" id="{50767CDF-22BF-6235-65C1-2AF834300EAE}"/>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5" name="Google Shape;151;p7">
            <a:extLst>
              <a:ext uri="{FF2B5EF4-FFF2-40B4-BE49-F238E27FC236}">
                <a16:creationId xmlns:a16="http://schemas.microsoft.com/office/drawing/2014/main" xmlns="" id="{DC449C3C-AED5-5A1D-BADD-9BD57F12D57F}"/>
              </a:ext>
            </a:extLst>
          </p:cNvPr>
          <p:cNvSpPr txBox="1">
            <a:spLocks/>
          </p:cNvSpPr>
          <p:nvPr/>
        </p:nvSpPr>
        <p:spPr>
          <a:xfrm>
            <a:off x="0" y="11845"/>
            <a:ext cx="12192000" cy="70424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buClr>
                <a:schemeClr val="dk1"/>
              </a:buClr>
              <a:buSzPts val="4000"/>
            </a:pPr>
            <a:r>
              <a:rPr lang="en-US" sz="3000" b="1" dirty="0">
                <a:latin typeface="Times New Roman"/>
                <a:ea typeface="Times New Roman"/>
                <a:cs typeface="Times New Roman"/>
                <a:sym typeface="Times New Roman"/>
              </a:rPr>
              <a:t>OPEN EDUCATIONAL RESOURCE</a:t>
            </a:r>
            <a:endParaRPr lang="en-US" sz="3000" dirty="0"/>
          </a:p>
        </p:txBody>
      </p:sp>
      <p:graphicFrame>
        <p:nvGraphicFramePr>
          <p:cNvPr id="6" name="Table 5">
            <a:extLst>
              <a:ext uri="{FF2B5EF4-FFF2-40B4-BE49-F238E27FC236}">
                <a16:creationId xmlns:a16="http://schemas.microsoft.com/office/drawing/2014/main" xmlns="" id="{96243DD3-61FB-AC65-46C8-81AEEA91D6DE}"/>
              </a:ext>
            </a:extLst>
          </p:cNvPr>
          <p:cNvGraphicFramePr>
            <a:graphicFrameLocks noGrp="1"/>
          </p:cNvGraphicFramePr>
          <p:nvPr>
            <p:extLst>
              <p:ext uri="{D42A27DB-BD31-4B8C-83A1-F6EECF244321}">
                <p14:modId xmlns:p14="http://schemas.microsoft.com/office/powerpoint/2010/main" val="119673090"/>
              </p:ext>
            </p:extLst>
          </p:nvPr>
        </p:nvGraphicFramePr>
        <p:xfrm>
          <a:off x="119921" y="741126"/>
          <a:ext cx="11962151" cy="5616001"/>
        </p:xfrm>
        <a:graphic>
          <a:graphicData uri="http://schemas.openxmlformats.org/drawingml/2006/table">
            <a:tbl>
              <a:tblPr firstRow="1" bandRow="1">
                <a:tableStyleId>{93296810-A885-4BE3-A3E7-6D5BEEA58F35}</a:tableStyleId>
              </a:tblPr>
              <a:tblGrid>
                <a:gridCol w="886210">
                  <a:extLst>
                    <a:ext uri="{9D8B030D-6E8A-4147-A177-3AD203B41FA5}">
                      <a16:colId xmlns:a16="http://schemas.microsoft.com/office/drawing/2014/main" xmlns="" val="2587894089"/>
                    </a:ext>
                  </a:extLst>
                </a:gridCol>
                <a:gridCol w="993168">
                  <a:extLst>
                    <a:ext uri="{9D8B030D-6E8A-4147-A177-3AD203B41FA5}">
                      <a16:colId xmlns:a16="http://schemas.microsoft.com/office/drawing/2014/main" xmlns="" val="1296761891"/>
                    </a:ext>
                  </a:extLst>
                </a:gridCol>
                <a:gridCol w="1763232">
                  <a:extLst>
                    <a:ext uri="{9D8B030D-6E8A-4147-A177-3AD203B41FA5}">
                      <a16:colId xmlns:a16="http://schemas.microsoft.com/office/drawing/2014/main" xmlns="" val="3119930547"/>
                    </a:ext>
                  </a:extLst>
                </a:gridCol>
                <a:gridCol w="777811">
                  <a:extLst>
                    <a:ext uri="{9D8B030D-6E8A-4147-A177-3AD203B41FA5}">
                      <a16:colId xmlns:a16="http://schemas.microsoft.com/office/drawing/2014/main" xmlns="" val="2389032642"/>
                    </a:ext>
                  </a:extLst>
                </a:gridCol>
                <a:gridCol w="1305822">
                  <a:extLst>
                    <a:ext uri="{9D8B030D-6E8A-4147-A177-3AD203B41FA5}">
                      <a16:colId xmlns:a16="http://schemas.microsoft.com/office/drawing/2014/main" xmlns="" val="3708887958"/>
                    </a:ext>
                  </a:extLst>
                </a:gridCol>
                <a:gridCol w="1334125">
                  <a:extLst>
                    <a:ext uri="{9D8B030D-6E8A-4147-A177-3AD203B41FA5}">
                      <a16:colId xmlns:a16="http://schemas.microsoft.com/office/drawing/2014/main" xmlns="" val="4144500349"/>
                    </a:ext>
                  </a:extLst>
                </a:gridCol>
                <a:gridCol w="4901783">
                  <a:extLst>
                    <a:ext uri="{9D8B030D-6E8A-4147-A177-3AD203B41FA5}">
                      <a16:colId xmlns:a16="http://schemas.microsoft.com/office/drawing/2014/main" xmlns="" val="2419269683"/>
                    </a:ext>
                  </a:extLst>
                </a:gridCol>
              </a:tblGrid>
              <a:tr h="813543">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Unit mapped</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Broad topic</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Sub Topic</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Type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Title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*%age mapping (approx.)</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URL</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39961936"/>
                  </a:ext>
                </a:extLst>
              </a:tr>
              <a:tr h="1325352">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Unit 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Computer Systems</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Memories RAM, ROM, Secondary storage devices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Weblink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Secondary Storage Devices in Computer Organization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6000"/>
                        </a:lnSpc>
                        <a:spcAft>
                          <a:spcPts val="1000"/>
                        </a:spcAft>
                      </a:pPr>
                      <a:r>
                        <a:rPr lang="en-US" sz="1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https://www.javatpoint.com/secondary-storage-devices-in-computer-organization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6000"/>
                        </a:lnSpc>
                        <a:spcAft>
                          <a:spcPts val="1000"/>
                        </a:spcAft>
                      </a:pPr>
                      <a:r>
                        <a:rPr lang="en-US" sz="1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https://www.tmv.edu.in/pdf/Distance_education/BCA%20Books/BCA%20I%20SEM/BCA-121%20Computer%20Fundamental.pdf</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071734921"/>
                  </a:ext>
                </a:extLst>
              </a:tr>
              <a:tr h="1088540">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I</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Computer Systems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Memories RAM, ROM, Secondary storage devices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Secondary Storage: Definition &amp; Devices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100%</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https://teachcomputerscience.com/secondary-storage</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6000"/>
                        </a:lnSpc>
                        <a:spcAft>
                          <a:spcPts val="1000"/>
                        </a:spcAft>
                      </a:pPr>
                      <a:r>
                        <a:rPr lang="en-US" sz="14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6"/>
                        </a:rPr>
                        <a:t>https://www.tmv.edu.in/pdf/Distance_education/BCA%20Books/BCA%20I%20SEM/BCA-121%20Computer%20Fundamental.pdf</a:t>
                      </a:r>
                      <a:r>
                        <a:rPr lang="en-US" sz="1400" dirty="0">
                          <a:effectLst/>
                          <a:latin typeface="Times New Roman" panose="02020603050405020304" pitchFamily="18" charset="0"/>
                          <a:ea typeface="Calibri" panose="020F0502020204030204" pitchFamily="34"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56317458"/>
                  </a:ext>
                </a:extLst>
              </a:tr>
              <a:tr h="1194283">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I</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Computer Systems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System Configuration – features and comparison (SSD vs hybrid, RAM types)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Computer System Configuration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60%</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6"/>
                        </a:rPr>
                        <a:t>https://www.tmv.edu.in/pdf/Distance_education/BCA%20Books/BCA%20I%20SEM/BCA-121%20Computer%20Fundamental.pdf</a:t>
                      </a:r>
                      <a:endParaRPr lang="en-US" sz="14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xmlns="" val="1516137988"/>
                  </a:ext>
                </a:extLst>
              </a:tr>
              <a:tr h="1194283">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Unit II</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Operating System</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Operating Systems and its components, Windows OS Versions and features</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Operating Systems Basics</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70%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7"/>
                        </a:rPr>
                        <a:t>https://softwarekeep.com/en-in/blogs/comparisons/windows-os-history-timeline?pb=0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914008954"/>
                  </a:ext>
                </a:extLst>
              </a:tr>
            </a:tbl>
          </a:graphicData>
        </a:graphic>
      </p:graphicFrame>
    </p:spTree>
    <p:extLst>
      <p:ext uri="{BB962C8B-B14F-4D97-AF65-F5344CB8AC3E}">
        <p14:creationId xmlns:p14="http://schemas.microsoft.com/office/powerpoint/2010/main" val="696698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22</a:t>
            </a:fld>
            <a:endParaRPr/>
          </a:p>
        </p:txBody>
      </p:sp>
      <p:pic>
        <p:nvPicPr>
          <p:cNvPr id="155" name="Google Shape;155;p7" descr="Lovely Professional University - Wikipedia"/>
          <p:cNvPicPr preferRelativeResize="0"/>
          <p:nvPr/>
        </p:nvPicPr>
        <p:blipFill rotWithShape="1">
          <a:blip r:embed="rId3">
            <a:alphaModFix/>
          </a:blip>
          <a:srcRect/>
          <a:stretch/>
        </p:blipFill>
        <p:spPr>
          <a:xfrm>
            <a:off x="11196754" y="146517"/>
            <a:ext cx="690446" cy="569574"/>
          </a:xfrm>
          <a:prstGeom prst="rect">
            <a:avLst/>
          </a:prstGeom>
          <a:noFill/>
          <a:ln>
            <a:noFill/>
          </a:ln>
        </p:spPr>
      </p:pic>
      <p:sp>
        <p:nvSpPr>
          <p:cNvPr id="2" name="Google Shape;107;p3">
            <a:extLst>
              <a:ext uri="{FF2B5EF4-FFF2-40B4-BE49-F238E27FC236}">
                <a16:creationId xmlns:a16="http://schemas.microsoft.com/office/drawing/2014/main" xmlns="" id="{50767CDF-22BF-6235-65C1-2AF834300EAE}"/>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5" name="Google Shape;151;p7">
            <a:extLst>
              <a:ext uri="{FF2B5EF4-FFF2-40B4-BE49-F238E27FC236}">
                <a16:creationId xmlns:a16="http://schemas.microsoft.com/office/drawing/2014/main" xmlns="" id="{DC449C3C-AED5-5A1D-BADD-9BD57F12D57F}"/>
              </a:ext>
            </a:extLst>
          </p:cNvPr>
          <p:cNvSpPr txBox="1">
            <a:spLocks/>
          </p:cNvSpPr>
          <p:nvPr/>
        </p:nvSpPr>
        <p:spPr>
          <a:xfrm>
            <a:off x="0" y="11845"/>
            <a:ext cx="12192000" cy="70424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buClr>
                <a:schemeClr val="dk1"/>
              </a:buClr>
              <a:buSzPts val="4000"/>
            </a:pPr>
            <a:r>
              <a:rPr lang="en-US" sz="3000" b="1" dirty="0">
                <a:latin typeface="Times New Roman"/>
                <a:ea typeface="Times New Roman"/>
                <a:cs typeface="Times New Roman"/>
                <a:sym typeface="Times New Roman"/>
              </a:rPr>
              <a:t>OPEN EDUCATIONAL RESOURCE</a:t>
            </a:r>
            <a:endParaRPr lang="en-US" sz="3000" dirty="0"/>
          </a:p>
        </p:txBody>
      </p:sp>
      <p:graphicFrame>
        <p:nvGraphicFramePr>
          <p:cNvPr id="6" name="Table 5">
            <a:extLst>
              <a:ext uri="{FF2B5EF4-FFF2-40B4-BE49-F238E27FC236}">
                <a16:creationId xmlns:a16="http://schemas.microsoft.com/office/drawing/2014/main" xmlns="" id="{96243DD3-61FB-AC65-46C8-81AEEA91D6DE}"/>
              </a:ext>
            </a:extLst>
          </p:cNvPr>
          <p:cNvGraphicFramePr>
            <a:graphicFrameLocks noGrp="1"/>
          </p:cNvGraphicFramePr>
          <p:nvPr>
            <p:extLst>
              <p:ext uri="{D42A27DB-BD31-4B8C-83A1-F6EECF244321}">
                <p14:modId xmlns:p14="http://schemas.microsoft.com/office/powerpoint/2010/main" val="449172331"/>
              </p:ext>
            </p:extLst>
          </p:nvPr>
        </p:nvGraphicFramePr>
        <p:xfrm>
          <a:off x="119921" y="741126"/>
          <a:ext cx="11962151" cy="5586352"/>
        </p:xfrm>
        <a:graphic>
          <a:graphicData uri="http://schemas.openxmlformats.org/drawingml/2006/table">
            <a:tbl>
              <a:tblPr firstRow="1" bandRow="1">
                <a:tableStyleId>{93296810-A885-4BE3-A3E7-6D5BEEA58F35}</a:tableStyleId>
              </a:tblPr>
              <a:tblGrid>
                <a:gridCol w="886210">
                  <a:extLst>
                    <a:ext uri="{9D8B030D-6E8A-4147-A177-3AD203B41FA5}">
                      <a16:colId xmlns:a16="http://schemas.microsoft.com/office/drawing/2014/main" xmlns="" val="2587894089"/>
                    </a:ext>
                  </a:extLst>
                </a:gridCol>
                <a:gridCol w="993168">
                  <a:extLst>
                    <a:ext uri="{9D8B030D-6E8A-4147-A177-3AD203B41FA5}">
                      <a16:colId xmlns:a16="http://schemas.microsoft.com/office/drawing/2014/main" xmlns="" val="1296761891"/>
                    </a:ext>
                  </a:extLst>
                </a:gridCol>
                <a:gridCol w="1604348">
                  <a:extLst>
                    <a:ext uri="{9D8B030D-6E8A-4147-A177-3AD203B41FA5}">
                      <a16:colId xmlns:a16="http://schemas.microsoft.com/office/drawing/2014/main" xmlns="" val="3119930547"/>
                    </a:ext>
                  </a:extLst>
                </a:gridCol>
                <a:gridCol w="936695">
                  <a:extLst>
                    <a:ext uri="{9D8B030D-6E8A-4147-A177-3AD203B41FA5}">
                      <a16:colId xmlns:a16="http://schemas.microsoft.com/office/drawing/2014/main" xmlns="" val="2389032642"/>
                    </a:ext>
                  </a:extLst>
                </a:gridCol>
                <a:gridCol w="1305822">
                  <a:extLst>
                    <a:ext uri="{9D8B030D-6E8A-4147-A177-3AD203B41FA5}">
                      <a16:colId xmlns:a16="http://schemas.microsoft.com/office/drawing/2014/main" xmlns="" val="3708887958"/>
                    </a:ext>
                  </a:extLst>
                </a:gridCol>
                <a:gridCol w="1334125">
                  <a:extLst>
                    <a:ext uri="{9D8B030D-6E8A-4147-A177-3AD203B41FA5}">
                      <a16:colId xmlns:a16="http://schemas.microsoft.com/office/drawing/2014/main" xmlns="" val="4144500349"/>
                    </a:ext>
                  </a:extLst>
                </a:gridCol>
                <a:gridCol w="4901783">
                  <a:extLst>
                    <a:ext uri="{9D8B030D-6E8A-4147-A177-3AD203B41FA5}">
                      <a16:colId xmlns:a16="http://schemas.microsoft.com/office/drawing/2014/main" xmlns="" val="2419269683"/>
                    </a:ext>
                  </a:extLst>
                </a:gridCol>
              </a:tblGrid>
              <a:tr h="370840">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Unit mapped</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Broad topic</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Sub Topic</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Type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Title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*%age mapping (approx.)</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URL</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39961936"/>
                  </a:ext>
                </a:extLst>
              </a:tr>
              <a:tr h="370840">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File System Management</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a:effectLst/>
                          <a:latin typeface="Times New Roman" panose="02020603050405020304" pitchFamily="18" charset="0"/>
                          <a:ea typeface="Times New Roman" panose="02020603050405020304" pitchFamily="18" charset="0"/>
                          <a:cs typeface="Arial" panose="020B0604020202020204" pitchFamily="34" charset="0"/>
                        </a:rPr>
                        <a:t>Types of file systems, Basic process control using signals</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a:effectLst/>
                          <a:latin typeface="Times New Roman" panose="02020603050405020304" pitchFamily="18" charset="0"/>
                          <a:ea typeface="Times New Roman" panose="02020603050405020304" pitchFamily="18" charset="0"/>
                          <a:cs typeface="Arial" panose="020B0604020202020204" pitchFamily="34" charset="0"/>
                        </a:rPr>
                        <a:t>File System and Management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a:effectLst/>
                          <a:latin typeface="Times New Roman" panose="02020603050405020304" pitchFamily="18" charset="0"/>
                          <a:ea typeface="Times New Roman" panose="02020603050405020304" pitchFamily="18" charset="0"/>
                          <a:cs typeface="Arial" panose="020B0604020202020204" pitchFamily="34" charset="0"/>
                        </a:rPr>
                        <a:t>80%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https://www.geeksforgeeks.org/file-systems-in-operating-system/</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56317458"/>
                  </a:ext>
                </a:extLst>
              </a:tr>
              <a:tr h="370840">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Unit III</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Linux Operating System</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Linux OS features, Distribution versions, installation, Directory Hierarchy</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Linux Operating System Basics</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100%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https://www.jbiet.edu.in/pdffls/IT-coursematerial/Linux.pdf</a:t>
                      </a: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516137988"/>
                  </a:ext>
                </a:extLst>
              </a:tr>
              <a:tr h="370840">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III</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Linux Operating System</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Other Shell commands, Kernel and types of kernels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Basic Shell Commands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100%</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sng">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https://www.jbiet.edu.in/pdffls/IT-coursematerial/Linux.pdf</a:t>
                      </a:r>
                      <a:r>
                        <a:rPr lang="en-US" sz="140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217551778"/>
                  </a:ext>
                </a:extLst>
              </a:tr>
              <a:tr h="370840">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IV</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Cohorts and Skill Sets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Types of Cohorts, Skills required for different Cohorts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Introduction to Cohorts and Skill Sets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80%</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6"/>
                        </a:rPr>
                        <a:t>https://www.lpu.in/inst-performance/identification-of-cohorts-and-career-pathways.php</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6000"/>
                        </a:lnSpc>
                        <a:spcAft>
                          <a:spcPts val="1000"/>
                        </a:spcAft>
                      </a:pPr>
                      <a:r>
                        <a:rPr lang="en-US" sz="14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7"/>
                        </a:rPr>
                        <a:t>https://www.knowledgehut.com/blog/career/career-options-after-computer-engineering#jobs-after-engineering-in-computer-science%C2%A0</a:t>
                      </a:r>
                      <a:r>
                        <a:rPr lang="en-US" sz="1400" dirty="0">
                          <a:effectLst/>
                          <a:latin typeface="Times New Roman" panose="02020603050405020304" pitchFamily="18" charset="0"/>
                          <a:ea typeface="Calibri" panose="020F0502020204030204" pitchFamily="34"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375390195"/>
                  </a:ext>
                </a:extLst>
              </a:tr>
              <a:tr h="370840">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IV</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Pathways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Purpose of Pathways, Job Roles for Different Pathways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Career Pathways and Development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80%</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hlinkClick r:id="rId8"/>
                        </a:rPr>
                        <a:t>https://www.gse.harvard.edu/ideas/education-now/24/02/pathways-careers-purpose</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368047833"/>
                  </a:ext>
                </a:extLst>
              </a:tr>
            </a:tbl>
          </a:graphicData>
        </a:graphic>
      </p:graphicFrame>
    </p:spTree>
    <p:extLst>
      <p:ext uri="{BB962C8B-B14F-4D97-AF65-F5344CB8AC3E}">
        <p14:creationId xmlns:p14="http://schemas.microsoft.com/office/powerpoint/2010/main" val="3959979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23</a:t>
            </a:fld>
            <a:endParaRPr/>
          </a:p>
        </p:txBody>
      </p:sp>
      <p:pic>
        <p:nvPicPr>
          <p:cNvPr id="155" name="Google Shape;155;p7" descr="Lovely Professional University - Wikipedia"/>
          <p:cNvPicPr preferRelativeResize="0"/>
          <p:nvPr/>
        </p:nvPicPr>
        <p:blipFill rotWithShape="1">
          <a:blip r:embed="rId3">
            <a:alphaModFix/>
          </a:blip>
          <a:srcRect/>
          <a:stretch/>
        </p:blipFill>
        <p:spPr>
          <a:xfrm>
            <a:off x="11196754" y="146517"/>
            <a:ext cx="690446" cy="569574"/>
          </a:xfrm>
          <a:prstGeom prst="rect">
            <a:avLst/>
          </a:prstGeom>
          <a:noFill/>
          <a:ln>
            <a:noFill/>
          </a:ln>
        </p:spPr>
      </p:pic>
      <p:sp>
        <p:nvSpPr>
          <p:cNvPr id="2" name="Google Shape;107;p3">
            <a:extLst>
              <a:ext uri="{FF2B5EF4-FFF2-40B4-BE49-F238E27FC236}">
                <a16:creationId xmlns:a16="http://schemas.microsoft.com/office/drawing/2014/main" xmlns="" id="{50767CDF-22BF-6235-65C1-2AF834300EAE}"/>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5" name="Google Shape;151;p7">
            <a:extLst>
              <a:ext uri="{FF2B5EF4-FFF2-40B4-BE49-F238E27FC236}">
                <a16:creationId xmlns:a16="http://schemas.microsoft.com/office/drawing/2014/main" xmlns="" id="{DC449C3C-AED5-5A1D-BADD-9BD57F12D57F}"/>
              </a:ext>
            </a:extLst>
          </p:cNvPr>
          <p:cNvSpPr txBox="1">
            <a:spLocks/>
          </p:cNvSpPr>
          <p:nvPr/>
        </p:nvSpPr>
        <p:spPr>
          <a:xfrm>
            <a:off x="0" y="11845"/>
            <a:ext cx="12192000" cy="70424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buClr>
                <a:schemeClr val="dk1"/>
              </a:buClr>
              <a:buSzPts val="4000"/>
            </a:pPr>
            <a:r>
              <a:rPr lang="en-US" sz="3000" b="1" dirty="0">
                <a:latin typeface="Times New Roman"/>
                <a:ea typeface="Times New Roman"/>
                <a:cs typeface="Times New Roman"/>
                <a:sym typeface="Times New Roman"/>
              </a:rPr>
              <a:t>OPEN EDUCATIONAL RESOURCE</a:t>
            </a:r>
            <a:endParaRPr lang="en-US" sz="3000" dirty="0"/>
          </a:p>
        </p:txBody>
      </p:sp>
      <p:graphicFrame>
        <p:nvGraphicFramePr>
          <p:cNvPr id="6" name="Table 5">
            <a:extLst>
              <a:ext uri="{FF2B5EF4-FFF2-40B4-BE49-F238E27FC236}">
                <a16:creationId xmlns:a16="http://schemas.microsoft.com/office/drawing/2014/main" xmlns="" id="{96243DD3-61FB-AC65-46C8-81AEEA91D6DE}"/>
              </a:ext>
            </a:extLst>
          </p:cNvPr>
          <p:cNvGraphicFramePr>
            <a:graphicFrameLocks noGrp="1"/>
          </p:cNvGraphicFramePr>
          <p:nvPr>
            <p:extLst>
              <p:ext uri="{D42A27DB-BD31-4B8C-83A1-F6EECF244321}">
                <p14:modId xmlns:p14="http://schemas.microsoft.com/office/powerpoint/2010/main" val="3058449766"/>
              </p:ext>
            </p:extLst>
          </p:nvPr>
        </p:nvGraphicFramePr>
        <p:xfrm>
          <a:off x="119921" y="741126"/>
          <a:ext cx="11962151" cy="5616001"/>
        </p:xfrm>
        <a:graphic>
          <a:graphicData uri="http://schemas.openxmlformats.org/drawingml/2006/table">
            <a:tbl>
              <a:tblPr firstRow="1" bandRow="1">
                <a:tableStyleId>{93296810-A885-4BE3-A3E7-6D5BEEA58F35}</a:tableStyleId>
              </a:tblPr>
              <a:tblGrid>
                <a:gridCol w="886210">
                  <a:extLst>
                    <a:ext uri="{9D8B030D-6E8A-4147-A177-3AD203B41FA5}">
                      <a16:colId xmlns:a16="http://schemas.microsoft.com/office/drawing/2014/main" xmlns="" val="2587894089"/>
                    </a:ext>
                  </a:extLst>
                </a:gridCol>
                <a:gridCol w="1122472">
                  <a:extLst>
                    <a:ext uri="{9D8B030D-6E8A-4147-A177-3AD203B41FA5}">
                      <a16:colId xmlns:a16="http://schemas.microsoft.com/office/drawing/2014/main" xmlns="" val="1296761891"/>
                    </a:ext>
                  </a:extLst>
                </a:gridCol>
                <a:gridCol w="1678899">
                  <a:extLst>
                    <a:ext uri="{9D8B030D-6E8A-4147-A177-3AD203B41FA5}">
                      <a16:colId xmlns:a16="http://schemas.microsoft.com/office/drawing/2014/main" xmlns="" val="3119930547"/>
                    </a:ext>
                  </a:extLst>
                </a:gridCol>
                <a:gridCol w="1019331">
                  <a:extLst>
                    <a:ext uri="{9D8B030D-6E8A-4147-A177-3AD203B41FA5}">
                      <a16:colId xmlns:a16="http://schemas.microsoft.com/office/drawing/2014/main" xmlns="" val="2389032642"/>
                    </a:ext>
                  </a:extLst>
                </a:gridCol>
                <a:gridCol w="1454046">
                  <a:extLst>
                    <a:ext uri="{9D8B030D-6E8A-4147-A177-3AD203B41FA5}">
                      <a16:colId xmlns:a16="http://schemas.microsoft.com/office/drawing/2014/main" xmlns="" val="3708887958"/>
                    </a:ext>
                  </a:extLst>
                </a:gridCol>
                <a:gridCol w="1334124">
                  <a:extLst>
                    <a:ext uri="{9D8B030D-6E8A-4147-A177-3AD203B41FA5}">
                      <a16:colId xmlns:a16="http://schemas.microsoft.com/office/drawing/2014/main" xmlns="" val="4144500349"/>
                    </a:ext>
                  </a:extLst>
                </a:gridCol>
                <a:gridCol w="4467069">
                  <a:extLst>
                    <a:ext uri="{9D8B030D-6E8A-4147-A177-3AD203B41FA5}">
                      <a16:colId xmlns:a16="http://schemas.microsoft.com/office/drawing/2014/main" xmlns="" val="2419269683"/>
                    </a:ext>
                  </a:extLst>
                </a:gridCol>
              </a:tblGrid>
              <a:tr h="834727">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Unit mapped</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Broad topic</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Sub Topic</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Type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Title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*%age mapping (approx.)</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URL</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39961936"/>
                  </a:ext>
                </a:extLst>
              </a:tr>
              <a:tr h="977956">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 Unit II</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File System Management</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a:effectLst/>
                          <a:latin typeface="Times New Roman" panose="02020603050405020304" pitchFamily="18" charset="0"/>
                          <a:ea typeface="Times New Roman" panose="02020603050405020304" pitchFamily="18" charset="0"/>
                          <a:cs typeface="Arial" panose="020B0604020202020204" pitchFamily="34" charset="0"/>
                        </a:rPr>
                        <a:t>Types of file systems, Basic process control using signals</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a:effectLst/>
                          <a:latin typeface="Times New Roman" panose="02020603050405020304" pitchFamily="18" charset="0"/>
                          <a:ea typeface="Times New Roman" panose="02020603050405020304" pitchFamily="18" charset="0"/>
                          <a:cs typeface="Arial" panose="020B0604020202020204" pitchFamily="34" charset="0"/>
                        </a:rPr>
                        <a:t>File System and Management</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a:effectLst/>
                          <a:latin typeface="Times New Roman" panose="02020603050405020304" pitchFamily="18" charset="0"/>
                          <a:ea typeface="Times New Roman" panose="02020603050405020304" pitchFamily="18" charset="0"/>
                          <a:cs typeface="Arial" panose="020B0604020202020204" pitchFamily="34" charset="0"/>
                        </a:rPr>
                        <a:t>80%</a:t>
                      </a:r>
                      <a:endParaRPr lang="en-IN" sz="1400" u="none">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https://www.geeksforgeeks.org/file-systems-in-operating-system/</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56317458"/>
                  </a:ext>
                </a:extLst>
              </a:tr>
              <a:tr h="977956">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Unit III</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Linux Operating System</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Linux OS features, Distribution versions, installation, Directory Hierarchy</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Linux Operating System Basics</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100%</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non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https://www.jbiet.edu.in/pdffls/IT-coursematerial/Linux.pdf</a:t>
                      </a:r>
                      <a:r>
                        <a:rPr lang="en-US" sz="1400" u="none"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u="none"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516137988"/>
                  </a:ext>
                </a:extLst>
              </a:tr>
              <a:tr h="730533">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III</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Linux Operating System</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Other Shell commands, Kernel and types of kernels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Basic Shell Commands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100%</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sng">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https://www.jbiet.edu.in/pdffls/IT-coursematerial/Linux.pdf</a:t>
                      </a:r>
                      <a:r>
                        <a:rPr lang="en-US" sz="140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217551778"/>
                  </a:ext>
                </a:extLst>
              </a:tr>
              <a:tr h="1364296">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IV</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Cohorts and Skill Sets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Types of Cohorts, Skills required for different Cohorts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Introduction to Cohorts and Skill Sets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80%</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6"/>
                        </a:rPr>
                        <a:t>https://www.lpu.in/inst-performance/identification-of-cohorts-and-career-pathways.php</a:t>
                      </a:r>
                      <a:endParaRPr lang="en-IN" sz="14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6000"/>
                        </a:lnSpc>
                        <a:spcAft>
                          <a:spcPts val="1000"/>
                        </a:spcAft>
                      </a:pPr>
                      <a:r>
                        <a:rPr lang="en-US" sz="1400" u="sng"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hlinkClick r:id="rId7"/>
                        </a:rPr>
                        <a:t>https://www.knowledgehut.com/blog/career/career-options-after-computer-engineering#jobs-after-engineering-in-computer-science%C2%A0</a:t>
                      </a:r>
                      <a:r>
                        <a:rPr lang="en-US" sz="1400" dirty="0">
                          <a:effectLst/>
                          <a:latin typeface="Times New Roman" panose="02020603050405020304" pitchFamily="18" charset="0"/>
                          <a:ea typeface="Calibri" panose="020F0502020204030204" pitchFamily="34"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375390195"/>
                  </a:ext>
                </a:extLst>
              </a:tr>
              <a:tr h="730533">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IV</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Pathways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Purpose of Pathways, Job Roles for Different Pathways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Career Pathways and Development</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80%</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hlinkClick r:id="rId8"/>
                        </a:rPr>
                        <a:t>https://www.gse.harvard.edu/ideas/education-now/24/02/pathways-careers-purpose</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2368047833"/>
                  </a:ext>
                </a:extLst>
              </a:tr>
            </a:tbl>
          </a:graphicData>
        </a:graphic>
      </p:graphicFrame>
    </p:spTree>
    <p:extLst>
      <p:ext uri="{BB962C8B-B14F-4D97-AF65-F5344CB8AC3E}">
        <p14:creationId xmlns:p14="http://schemas.microsoft.com/office/powerpoint/2010/main" val="2781002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3" name="Google Shape;153;p7"/>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24</a:t>
            </a:fld>
            <a:endParaRPr/>
          </a:p>
        </p:txBody>
      </p:sp>
      <p:pic>
        <p:nvPicPr>
          <p:cNvPr id="155" name="Google Shape;155;p7" descr="Lovely Professional University - Wikipedia"/>
          <p:cNvPicPr preferRelativeResize="0"/>
          <p:nvPr/>
        </p:nvPicPr>
        <p:blipFill rotWithShape="1">
          <a:blip r:embed="rId3">
            <a:alphaModFix/>
          </a:blip>
          <a:srcRect/>
          <a:stretch/>
        </p:blipFill>
        <p:spPr>
          <a:xfrm>
            <a:off x="11196754" y="146517"/>
            <a:ext cx="690446" cy="569574"/>
          </a:xfrm>
          <a:prstGeom prst="rect">
            <a:avLst/>
          </a:prstGeom>
          <a:noFill/>
          <a:ln>
            <a:noFill/>
          </a:ln>
        </p:spPr>
      </p:pic>
      <p:sp>
        <p:nvSpPr>
          <p:cNvPr id="2" name="Google Shape;107;p3">
            <a:extLst>
              <a:ext uri="{FF2B5EF4-FFF2-40B4-BE49-F238E27FC236}">
                <a16:creationId xmlns:a16="http://schemas.microsoft.com/office/drawing/2014/main" xmlns="" id="{50767CDF-22BF-6235-65C1-2AF834300EAE}"/>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5" name="Google Shape;151;p7">
            <a:extLst>
              <a:ext uri="{FF2B5EF4-FFF2-40B4-BE49-F238E27FC236}">
                <a16:creationId xmlns:a16="http://schemas.microsoft.com/office/drawing/2014/main" xmlns="" id="{DC449C3C-AED5-5A1D-BADD-9BD57F12D57F}"/>
              </a:ext>
            </a:extLst>
          </p:cNvPr>
          <p:cNvSpPr txBox="1">
            <a:spLocks/>
          </p:cNvSpPr>
          <p:nvPr/>
        </p:nvSpPr>
        <p:spPr>
          <a:xfrm>
            <a:off x="0" y="11845"/>
            <a:ext cx="12192000" cy="70424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pPr>
              <a:buClr>
                <a:schemeClr val="dk1"/>
              </a:buClr>
              <a:buSzPts val="4000"/>
            </a:pPr>
            <a:r>
              <a:rPr lang="en-US" sz="3000" b="1" dirty="0">
                <a:latin typeface="Times New Roman"/>
                <a:ea typeface="Times New Roman"/>
                <a:cs typeface="Times New Roman"/>
                <a:sym typeface="Times New Roman"/>
              </a:rPr>
              <a:t>OPEN EDUCATIONAL RESOURCE</a:t>
            </a:r>
            <a:endParaRPr lang="en-US" sz="3000" dirty="0"/>
          </a:p>
        </p:txBody>
      </p:sp>
      <p:graphicFrame>
        <p:nvGraphicFramePr>
          <p:cNvPr id="6" name="Table 5">
            <a:extLst>
              <a:ext uri="{FF2B5EF4-FFF2-40B4-BE49-F238E27FC236}">
                <a16:creationId xmlns:a16="http://schemas.microsoft.com/office/drawing/2014/main" xmlns="" id="{96243DD3-61FB-AC65-46C8-81AEEA91D6DE}"/>
              </a:ext>
            </a:extLst>
          </p:cNvPr>
          <p:cNvGraphicFramePr>
            <a:graphicFrameLocks noGrp="1"/>
          </p:cNvGraphicFramePr>
          <p:nvPr>
            <p:extLst>
              <p:ext uri="{D42A27DB-BD31-4B8C-83A1-F6EECF244321}">
                <p14:modId xmlns:p14="http://schemas.microsoft.com/office/powerpoint/2010/main" val="3117447925"/>
              </p:ext>
            </p:extLst>
          </p:nvPr>
        </p:nvGraphicFramePr>
        <p:xfrm>
          <a:off x="119921" y="741126"/>
          <a:ext cx="11962151" cy="5616000"/>
        </p:xfrm>
        <a:graphic>
          <a:graphicData uri="http://schemas.openxmlformats.org/drawingml/2006/table">
            <a:tbl>
              <a:tblPr firstRow="1" bandRow="1">
                <a:tableStyleId>{93296810-A885-4BE3-A3E7-6D5BEEA58F35}</a:tableStyleId>
              </a:tblPr>
              <a:tblGrid>
                <a:gridCol w="886210">
                  <a:extLst>
                    <a:ext uri="{9D8B030D-6E8A-4147-A177-3AD203B41FA5}">
                      <a16:colId xmlns:a16="http://schemas.microsoft.com/office/drawing/2014/main" xmlns="" val="2587894089"/>
                    </a:ext>
                  </a:extLst>
                </a:gridCol>
                <a:gridCol w="1332335">
                  <a:extLst>
                    <a:ext uri="{9D8B030D-6E8A-4147-A177-3AD203B41FA5}">
                      <a16:colId xmlns:a16="http://schemas.microsoft.com/office/drawing/2014/main" xmlns="" val="1296761891"/>
                    </a:ext>
                  </a:extLst>
                </a:gridCol>
                <a:gridCol w="2068642">
                  <a:extLst>
                    <a:ext uri="{9D8B030D-6E8A-4147-A177-3AD203B41FA5}">
                      <a16:colId xmlns:a16="http://schemas.microsoft.com/office/drawing/2014/main" xmlns="" val="3119930547"/>
                    </a:ext>
                  </a:extLst>
                </a:gridCol>
                <a:gridCol w="974361">
                  <a:extLst>
                    <a:ext uri="{9D8B030D-6E8A-4147-A177-3AD203B41FA5}">
                      <a16:colId xmlns:a16="http://schemas.microsoft.com/office/drawing/2014/main" xmlns="" val="2389032642"/>
                    </a:ext>
                  </a:extLst>
                </a:gridCol>
                <a:gridCol w="1289154">
                  <a:extLst>
                    <a:ext uri="{9D8B030D-6E8A-4147-A177-3AD203B41FA5}">
                      <a16:colId xmlns:a16="http://schemas.microsoft.com/office/drawing/2014/main" xmlns="" val="3708887958"/>
                    </a:ext>
                  </a:extLst>
                </a:gridCol>
                <a:gridCol w="1469036">
                  <a:extLst>
                    <a:ext uri="{9D8B030D-6E8A-4147-A177-3AD203B41FA5}">
                      <a16:colId xmlns:a16="http://schemas.microsoft.com/office/drawing/2014/main" xmlns="" val="4144500349"/>
                    </a:ext>
                  </a:extLst>
                </a:gridCol>
                <a:gridCol w="3942413">
                  <a:extLst>
                    <a:ext uri="{9D8B030D-6E8A-4147-A177-3AD203B41FA5}">
                      <a16:colId xmlns:a16="http://schemas.microsoft.com/office/drawing/2014/main" xmlns="" val="2419269683"/>
                    </a:ext>
                  </a:extLst>
                </a:gridCol>
              </a:tblGrid>
              <a:tr h="1043190">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Unit mapped</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Broad topic</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Sub Topic</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Type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Title</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*%age mapping (approx.)</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6000"/>
                        </a:lnSpc>
                        <a:spcAft>
                          <a:spcPts val="1000"/>
                        </a:spcAft>
                      </a:pPr>
                      <a:r>
                        <a:rPr lang="en-US" sz="1600" b="1" dirty="0">
                          <a:effectLst/>
                          <a:latin typeface="Times New Roman" panose="02020603050405020304" pitchFamily="18" charset="0"/>
                          <a:ea typeface="Calibri" panose="020F0502020204030204" pitchFamily="34" charset="0"/>
                          <a:cs typeface="Arial" panose="020B0604020202020204" pitchFamily="34" charset="0"/>
                        </a:rPr>
                        <a:t>Source URL</a:t>
                      </a:r>
                      <a:endParaRPr lang="en-IN"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039961936"/>
                  </a:ext>
                </a:extLst>
              </a:tr>
              <a:tr h="976957">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V</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Computer Network and Communication</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Network types, Network topologies, Network communication devices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Computer Network Basics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80%</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hlinkClick r:id="rId4"/>
                        </a:rPr>
                        <a:t>https://open.umn.edu/opentextbooks/textbooks/771</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156317458"/>
                  </a:ext>
                </a:extLst>
              </a:tr>
              <a:tr h="976957">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Unit V</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Security Essentials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Basic security threats, Password management, WiFi security</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Weblink</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Cyber Security Essentials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70%</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hlinkClick r:id="rId4"/>
                        </a:rPr>
                        <a:t>https://open.umn.edu/opentextbooks/textbooks/771</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1516137988"/>
                  </a:ext>
                </a:extLst>
              </a:tr>
              <a:tr h="1309448">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Unit VI</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Version Control</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Overview of Git and GitHub, creating repository, commits, branches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PDF</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Getting Started with GitHub</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90%</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hlinkClick r:id="rId5"/>
                        </a:rPr>
                        <a:t>https://education.github.com/git-cheat-sheet-education.pdf</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217551778"/>
                  </a:ext>
                </a:extLst>
              </a:tr>
              <a:tr h="1309448">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Unit VI</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Profile Creation</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a:effectLst/>
                          <a:latin typeface="Times New Roman" panose="02020603050405020304" pitchFamily="18" charset="0"/>
                          <a:ea typeface="Times New Roman" panose="02020603050405020304" pitchFamily="18" charset="0"/>
                          <a:cs typeface="Arial" panose="020B0604020202020204" pitchFamily="34" charset="0"/>
                        </a:rPr>
                        <a:t>Figma, GitHub, Stack Overflow, HackerRank, GeeksforGeeks</a:t>
                      </a:r>
                      <a:endParaRPr lang="en-IN" sz="1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PDF</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Guide to Creating Developer Profiles</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90%</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14000"/>
                        </a:lnSpc>
                        <a:spcAft>
                          <a:spcPts val="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hlinkClick r:id="rId6"/>
                        </a:rPr>
                        <a:t>https://liveyourmessage.com/social-media-profile/</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IN" sz="1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xmlns="" val="3375390195"/>
                  </a:ext>
                </a:extLst>
              </a:tr>
            </a:tbl>
          </a:graphicData>
        </a:graphic>
      </p:graphicFrame>
    </p:spTree>
    <p:extLst>
      <p:ext uri="{BB962C8B-B14F-4D97-AF65-F5344CB8AC3E}">
        <p14:creationId xmlns:p14="http://schemas.microsoft.com/office/powerpoint/2010/main" val="3341612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25</a:t>
            </a:fld>
            <a:endParaRPr/>
          </a:p>
        </p:txBody>
      </p:sp>
      <p:pic>
        <p:nvPicPr>
          <p:cNvPr id="170" name="Google Shape;170;p10" descr="Lovely Professional University - Wikipedia"/>
          <p:cNvPicPr preferRelativeResize="0"/>
          <p:nvPr/>
        </p:nvPicPr>
        <p:blipFill rotWithShape="1">
          <a:blip r:embed="rId3">
            <a:alphaModFix/>
          </a:blip>
          <a:srcRect/>
          <a:stretch/>
        </p:blipFill>
        <p:spPr>
          <a:xfrm>
            <a:off x="11311398" y="59713"/>
            <a:ext cx="704850" cy="701675"/>
          </a:xfrm>
          <a:prstGeom prst="rect">
            <a:avLst/>
          </a:prstGeom>
          <a:noFill/>
          <a:ln>
            <a:noFill/>
          </a:ln>
        </p:spPr>
      </p:pic>
      <p:pic>
        <p:nvPicPr>
          <p:cNvPr id="1026" name="Picture 2" descr="Closing Slides PowerPoint Template - PPT Slides">
            <a:extLst>
              <a:ext uri="{FF2B5EF4-FFF2-40B4-BE49-F238E27FC236}">
                <a16:creationId xmlns:a16="http://schemas.microsoft.com/office/drawing/2014/main" xmlns="" id="{D27D4242-6C59-5017-EBD9-CFF45326B4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681" y="857250"/>
            <a:ext cx="11820567" cy="533241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7;p3">
            <a:extLst>
              <a:ext uri="{FF2B5EF4-FFF2-40B4-BE49-F238E27FC236}">
                <a16:creationId xmlns:a16="http://schemas.microsoft.com/office/drawing/2014/main" xmlns="" id="{0AD5B8E8-AABB-1877-6E3D-C328F9E97217}"/>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a:t>
            </a:fld>
            <a:endParaRPr/>
          </a:p>
        </p:txBody>
      </p:sp>
      <p:pic>
        <p:nvPicPr>
          <p:cNvPr id="108" name="Google Shape;108;p3" descr="Lovely Professional University - Wikipedia"/>
          <p:cNvPicPr preferRelativeResize="0"/>
          <p:nvPr/>
        </p:nvPicPr>
        <p:blipFill rotWithShape="1">
          <a:blip r:embed="rId3">
            <a:alphaModFix/>
          </a:blip>
          <a:srcRect/>
          <a:stretch/>
        </p:blipFill>
        <p:spPr>
          <a:xfrm>
            <a:off x="11407515" y="74222"/>
            <a:ext cx="588804" cy="604781"/>
          </a:xfrm>
          <a:prstGeom prst="rect">
            <a:avLst/>
          </a:prstGeom>
          <a:noFill/>
          <a:ln>
            <a:noFill/>
          </a:ln>
        </p:spPr>
      </p:pic>
      <p:sp>
        <p:nvSpPr>
          <p:cNvPr id="109" name="Google Shape;109;p3"/>
          <p:cNvSpPr txBox="1"/>
          <p:nvPr/>
        </p:nvSpPr>
        <p:spPr>
          <a:xfrm>
            <a:off x="195681" y="0"/>
            <a:ext cx="11800638"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VISION &amp; MISSION – SCHOOL</a:t>
            </a:r>
            <a:endParaRPr sz="3000" dirty="0">
              <a:solidFill>
                <a:srgbClr val="FF0000"/>
              </a:solidFill>
            </a:endParaRPr>
          </a:p>
        </p:txBody>
      </p:sp>
      <p:sp>
        <p:nvSpPr>
          <p:cNvPr id="3" name="TextBox 2">
            <a:extLst>
              <a:ext uri="{FF2B5EF4-FFF2-40B4-BE49-F238E27FC236}">
                <a16:creationId xmlns:a16="http://schemas.microsoft.com/office/drawing/2014/main" xmlns="" id="{8DA7FE9A-2AA4-9F91-DE18-6E49840512C1}"/>
              </a:ext>
            </a:extLst>
          </p:cNvPr>
          <p:cNvSpPr txBox="1"/>
          <p:nvPr/>
        </p:nvSpPr>
        <p:spPr>
          <a:xfrm>
            <a:off x="195681" y="1139252"/>
            <a:ext cx="11676529" cy="1289071"/>
          </a:xfrm>
          <a:prstGeom prst="rect">
            <a:avLst/>
          </a:prstGeom>
          <a:noFill/>
        </p:spPr>
        <p:txBody>
          <a:bodyPr wrap="square" rtlCol="0">
            <a:spAutoFit/>
          </a:bodyPr>
          <a:lstStyle/>
          <a:p>
            <a:pPr algn="just">
              <a:lnSpc>
                <a:spcPct val="150000"/>
              </a:lnSpc>
            </a:pPr>
            <a:r>
              <a:rPr lang="en-IN" sz="1800" b="1" dirty="0">
                <a:solidFill>
                  <a:srgbClr val="000099"/>
                </a:solidFill>
                <a:latin typeface="Times New Roman" panose="02020603050405020304" pitchFamily="18" charset="0"/>
                <a:cs typeface="Times New Roman" panose="02020603050405020304" pitchFamily="18" charset="0"/>
              </a:rPr>
              <a:t>VISION:</a:t>
            </a:r>
          </a:p>
          <a:p>
            <a:pPr algn="just">
              <a:lnSpc>
                <a:spcPct val="150000"/>
              </a:lnSpc>
            </a:pPr>
            <a:r>
              <a:rPr lang="en-US" sz="1800" dirty="0">
                <a:effectLst/>
                <a:latin typeface="Times New Roman" panose="02020603050405020304" pitchFamily="18" charset="0"/>
                <a:ea typeface="Arial" panose="020B0604020202020204" pitchFamily="34" charset="0"/>
              </a:rPr>
              <a:t>To be a globally recognized school through excellence in teaching, learning, and research for creating Computer Science professionals, leaders, and entrepreneurs of the future contributing to society and industry for sustainable growth.</a:t>
            </a:r>
            <a:endParaRPr lang="en-IN" sz="1800" dirty="0">
              <a:latin typeface="Times New Roman" panose="02020603050405020304" pitchFamily="18" charset="0"/>
              <a:cs typeface="Times New Roman" panose="02020603050405020304" pitchFamily="18" charset="0"/>
            </a:endParaRPr>
          </a:p>
        </p:txBody>
      </p:sp>
      <p:sp>
        <p:nvSpPr>
          <p:cNvPr id="2" name="Google Shape;107;p3">
            <a:extLst>
              <a:ext uri="{FF2B5EF4-FFF2-40B4-BE49-F238E27FC236}">
                <a16:creationId xmlns:a16="http://schemas.microsoft.com/office/drawing/2014/main" xmlns="" id="{9C32F13A-3814-0001-7AAE-D9A5C632B95D}"/>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
        <p:nvSpPr>
          <p:cNvPr id="5" name="TextBox 4">
            <a:extLst>
              <a:ext uri="{FF2B5EF4-FFF2-40B4-BE49-F238E27FC236}">
                <a16:creationId xmlns:a16="http://schemas.microsoft.com/office/drawing/2014/main" xmlns="" id="{A23524F1-B206-27B5-0F4E-1FCA3DCEFB4B}"/>
              </a:ext>
            </a:extLst>
          </p:cNvPr>
          <p:cNvSpPr txBox="1"/>
          <p:nvPr/>
        </p:nvSpPr>
        <p:spPr>
          <a:xfrm>
            <a:off x="195681" y="2428323"/>
            <a:ext cx="11820567" cy="2535566"/>
          </a:xfrm>
          <a:prstGeom prst="rect">
            <a:avLst/>
          </a:prstGeom>
          <a:noFill/>
        </p:spPr>
        <p:txBody>
          <a:bodyPr wrap="square" rtlCol="0">
            <a:spAutoFit/>
          </a:bodyPr>
          <a:lstStyle/>
          <a:p>
            <a:pPr algn="just">
              <a:lnSpc>
                <a:spcPct val="150000"/>
              </a:lnSpc>
            </a:pPr>
            <a:r>
              <a:rPr lang="en-IN" sz="1800" b="1" dirty="0">
                <a:solidFill>
                  <a:srgbClr val="00B050"/>
                </a:solidFill>
                <a:latin typeface="Times New Roman" panose="02020603050405020304" pitchFamily="18" charset="0"/>
                <a:cs typeface="Times New Roman" panose="02020603050405020304" pitchFamily="18" charset="0"/>
              </a:rPr>
              <a:t>MISSION:</a:t>
            </a:r>
          </a:p>
          <a:p>
            <a:pPr algn="just">
              <a:lnSpc>
                <a:spcPct val="150000"/>
              </a:lnSpc>
            </a:pPr>
            <a:r>
              <a:rPr lang="en-IN" sz="1800" b="1" dirty="0">
                <a:solidFill>
                  <a:srgbClr val="FF0000"/>
                </a:solidFill>
                <a:latin typeface="Times New Roman" panose="02020603050405020304" pitchFamily="18" charset="0"/>
                <a:cs typeface="Times New Roman" panose="02020603050405020304" pitchFamily="18" charset="0"/>
              </a:rPr>
              <a:t>M1:</a:t>
            </a:r>
            <a:r>
              <a:rPr lang="en-IN"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rPr>
              <a:t>To build computational skills through hands-on and practice-based learning with measurable outcomes.</a:t>
            </a:r>
          </a:p>
          <a:p>
            <a:pPr algn="just">
              <a:lnSpc>
                <a:spcPct val="150000"/>
              </a:lnSpc>
            </a:pPr>
            <a:r>
              <a:rPr lang="en-US" sz="1800" b="1" dirty="0">
                <a:solidFill>
                  <a:srgbClr val="3324FC"/>
                </a:solidFill>
                <a:latin typeface="Times New Roman" panose="02020603050405020304" pitchFamily="18" charset="0"/>
                <a:cs typeface="Times New Roman" panose="02020603050405020304" pitchFamily="18" charset="0"/>
              </a:rPr>
              <a:t>M2:</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rPr>
              <a:t>To establish a strong connect with industry for in-demand technology driven curriculum.</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US" sz="1800" b="1" dirty="0">
                <a:solidFill>
                  <a:schemeClr val="accent6">
                    <a:lumMod val="50000"/>
                  </a:schemeClr>
                </a:solidFill>
                <a:latin typeface="Times New Roman" panose="02020603050405020304" pitchFamily="18" charset="0"/>
                <a:cs typeface="Times New Roman" panose="02020603050405020304" pitchFamily="18" charset="0"/>
              </a:rPr>
              <a:t>M3:</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rPr>
              <a:t>To build the infrastructure for meaningful research around societal problems.</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solidFill>
                  <a:srgbClr val="00B050"/>
                </a:solidFill>
                <a:latin typeface="Times New Roman" panose="02020603050405020304" pitchFamily="18" charset="0"/>
                <a:cs typeface="Times New Roman" panose="02020603050405020304" pitchFamily="18" charset="0"/>
              </a:rPr>
              <a:t>M4:</a:t>
            </a:r>
            <a:r>
              <a:rPr lang="en-US" sz="18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rPr>
              <a:t>To nurture future leaders through research-infused education and lifelong learning.</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b="1" dirty="0">
                <a:solidFill>
                  <a:schemeClr val="accent5">
                    <a:lumMod val="50000"/>
                  </a:schemeClr>
                </a:solidFill>
                <a:latin typeface="Times New Roman" panose="02020603050405020304" pitchFamily="18" charset="0"/>
                <a:cs typeface="Times New Roman" panose="02020603050405020304" pitchFamily="18" charset="0"/>
              </a:rPr>
              <a:t>M5:</a:t>
            </a:r>
            <a:r>
              <a:rPr lang="en-US" sz="1800" dirty="0">
                <a:effectLst/>
                <a:latin typeface="Times New Roman" panose="02020603050405020304" pitchFamily="18" charset="0"/>
                <a:ea typeface="Arial" panose="020B0604020202020204" pitchFamily="34" charset="0"/>
              </a:rPr>
              <a:t>To create smart and ethical professionals and entrepreneurs who are recognized globally.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53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a:t>
            </a:fld>
            <a:endParaRPr/>
          </a:p>
        </p:txBody>
      </p:sp>
      <p:pic>
        <p:nvPicPr>
          <p:cNvPr id="108" name="Google Shape;108;p3" descr="Lovely Professional University - Wikipedia"/>
          <p:cNvPicPr preferRelativeResize="0"/>
          <p:nvPr/>
        </p:nvPicPr>
        <p:blipFill rotWithShape="1">
          <a:blip r:embed="rId3">
            <a:alphaModFix/>
          </a:blip>
          <a:srcRect/>
          <a:stretch/>
        </p:blipFill>
        <p:spPr>
          <a:xfrm>
            <a:off x="11291469" y="50828"/>
            <a:ext cx="704850" cy="701675"/>
          </a:xfrm>
          <a:prstGeom prst="rect">
            <a:avLst/>
          </a:prstGeom>
          <a:noFill/>
          <a:ln>
            <a:noFill/>
          </a:ln>
        </p:spPr>
      </p:pic>
      <p:sp>
        <p:nvSpPr>
          <p:cNvPr id="109" name="Google Shape;109;p3"/>
          <p:cNvSpPr txBox="1"/>
          <p:nvPr/>
        </p:nvSpPr>
        <p:spPr>
          <a:xfrm>
            <a:off x="0" y="13468"/>
            <a:ext cx="12192000"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COURSE OUTCOMES</a:t>
            </a:r>
            <a:endParaRPr sz="3000" dirty="0">
              <a:solidFill>
                <a:srgbClr val="FF0000"/>
              </a:solidFill>
            </a:endParaRPr>
          </a:p>
        </p:txBody>
      </p:sp>
      <p:graphicFrame>
        <p:nvGraphicFramePr>
          <p:cNvPr id="2" name="Table 1">
            <a:extLst>
              <a:ext uri="{FF2B5EF4-FFF2-40B4-BE49-F238E27FC236}">
                <a16:creationId xmlns:a16="http://schemas.microsoft.com/office/drawing/2014/main" xmlns="" id="{DDA43096-F6A0-0C3F-13C4-2FBA1D2CE26D}"/>
              </a:ext>
            </a:extLst>
          </p:cNvPr>
          <p:cNvGraphicFramePr>
            <a:graphicFrameLocks noGrp="1"/>
          </p:cNvGraphicFramePr>
          <p:nvPr>
            <p:extLst>
              <p:ext uri="{D42A27DB-BD31-4B8C-83A1-F6EECF244321}">
                <p14:modId xmlns:p14="http://schemas.microsoft.com/office/powerpoint/2010/main" val="1004962347"/>
              </p:ext>
            </p:extLst>
          </p:nvPr>
        </p:nvGraphicFramePr>
        <p:xfrm>
          <a:off x="195681" y="958252"/>
          <a:ext cx="11800638" cy="5423132"/>
        </p:xfrm>
        <a:graphic>
          <a:graphicData uri="http://schemas.openxmlformats.org/drawingml/2006/table">
            <a:tbl>
              <a:tblPr firstRow="1" firstCol="1" bandRow="1">
                <a:tableStyleId>{93296810-A885-4BE3-A3E7-6D5BEEA58F35}</a:tableStyleId>
              </a:tblPr>
              <a:tblGrid>
                <a:gridCol w="1293472">
                  <a:extLst>
                    <a:ext uri="{9D8B030D-6E8A-4147-A177-3AD203B41FA5}">
                      <a16:colId xmlns:a16="http://schemas.microsoft.com/office/drawing/2014/main" xmlns="" val="579077871"/>
                    </a:ext>
                  </a:extLst>
                </a:gridCol>
                <a:gridCol w="10507166">
                  <a:extLst>
                    <a:ext uri="{9D8B030D-6E8A-4147-A177-3AD203B41FA5}">
                      <a16:colId xmlns:a16="http://schemas.microsoft.com/office/drawing/2014/main" xmlns="" val="995772205"/>
                    </a:ext>
                  </a:extLst>
                </a:gridCol>
              </a:tblGrid>
              <a:tr h="802907">
                <a:tc>
                  <a:txBody>
                    <a:bodyPr/>
                    <a:lstStyle/>
                    <a:p>
                      <a:pPr algn="ctr">
                        <a:lnSpc>
                          <a:spcPct val="130000"/>
                        </a:lnSpc>
                        <a:spcAft>
                          <a:spcPts val="0"/>
                        </a:spcAft>
                      </a:pPr>
                      <a:r>
                        <a:rPr lang="en-IN" sz="2000" b="1" kern="100" dirty="0">
                          <a:solidFill>
                            <a:schemeClr val="tx1"/>
                          </a:solidFill>
                          <a:effectLst/>
                          <a:latin typeface="Times New Roman" panose="02020603050405020304" pitchFamily="18" charset="0"/>
                          <a:cs typeface="Times New Roman" panose="02020603050405020304" pitchFamily="18" charset="0"/>
                        </a:rPr>
                        <a:t>Course Outcome</a:t>
                      </a:r>
                      <a:endPar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30000"/>
                        </a:lnSpc>
                        <a:spcAft>
                          <a:spcPts val="0"/>
                        </a:spcAft>
                      </a:pPr>
                      <a:r>
                        <a:rPr lang="en-IN" sz="2000" b="1" kern="100" dirty="0">
                          <a:solidFill>
                            <a:schemeClr val="tx1"/>
                          </a:solidFill>
                          <a:effectLst/>
                          <a:latin typeface="Times New Roman" panose="02020603050405020304" pitchFamily="18" charset="0"/>
                          <a:cs typeface="Times New Roman" panose="02020603050405020304" pitchFamily="18" charset="0"/>
                        </a:rPr>
                        <a:t>Description</a:t>
                      </a:r>
                      <a:endParaRPr lang="en-IN" sz="20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12524197"/>
                  </a:ext>
                </a:extLst>
              </a:tr>
              <a:tr h="539646">
                <a:tc>
                  <a:txBody>
                    <a:bodyPr/>
                    <a:lstStyle/>
                    <a:p>
                      <a:pPr algn="ctr">
                        <a:lnSpc>
                          <a:spcPct val="130000"/>
                        </a:lnSpc>
                        <a:spcAft>
                          <a:spcPts val="0"/>
                        </a:spcAft>
                      </a:pPr>
                      <a:r>
                        <a:rPr lang="en-IN" sz="1800" kern="100" dirty="0">
                          <a:solidFill>
                            <a:schemeClr val="tx1"/>
                          </a:solidFill>
                          <a:effectLst/>
                          <a:latin typeface="Times New Roman" panose="02020603050405020304" pitchFamily="18" charset="0"/>
                          <a:cs typeface="Times New Roman" panose="02020603050405020304" pitchFamily="18" charset="0"/>
                        </a:rPr>
                        <a:t>CO 1</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30000"/>
                        </a:lnSpc>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understand the various functional components of a computer system and basics of computer language.</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552078026"/>
                  </a:ext>
                </a:extLst>
              </a:tr>
              <a:tr h="878851">
                <a:tc>
                  <a:txBody>
                    <a:bodyPr/>
                    <a:lstStyle/>
                    <a:p>
                      <a:pPr algn="ctr">
                        <a:lnSpc>
                          <a:spcPct val="130000"/>
                        </a:lnSpc>
                        <a:spcAft>
                          <a:spcPts val="0"/>
                        </a:spcAft>
                      </a:pPr>
                      <a:r>
                        <a:rPr lang="en-IN" sz="1800" kern="100" dirty="0">
                          <a:solidFill>
                            <a:schemeClr val="tx1"/>
                          </a:solidFill>
                          <a:effectLst/>
                          <a:latin typeface="Times New Roman" panose="02020603050405020304" pitchFamily="18" charset="0"/>
                          <a:cs typeface="Times New Roman" panose="02020603050405020304" pitchFamily="18" charset="0"/>
                        </a:rPr>
                        <a:t>CO 2</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30000"/>
                        </a:lnSpc>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explain operating system components and functionalities, and manage various file systems and processes in Windows and Linux.</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46092474"/>
                  </a:ext>
                </a:extLst>
              </a:tr>
              <a:tr h="800432">
                <a:tc>
                  <a:txBody>
                    <a:bodyPr/>
                    <a:lstStyle/>
                    <a:p>
                      <a:pPr algn="ctr">
                        <a:lnSpc>
                          <a:spcPct val="130000"/>
                        </a:lnSpc>
                        <a:spcAft>
                          <a:spcPts val="0"/>
                        </a:spcAft>
                      </a:pPr>
                      <a:r>
                        <a:rPr lang="en-IN" sz="1800" kern="100" dirty="0">
                          <a:solidFill>
                            <a:schemeClr val="tx1"/>
                          </a:solidFill>
                          <a:effectLst/>
                          <a:latin typeface="Times New Roman" panose="02020603050405020304" pitchFamily="18" charset="0"/>
                          <a:cs typeface="Times New Roman" panose="02020603050405020304" pitchFamily="18" charset="0"/>
                        </a:rPr>
                        <a:t>CO 3</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30000"/>
                        </a:lnSpc>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describe Linux OS features, installation, directory structure, disk partitions, shell commands, kernel types, and comparison with Windows OS.</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3685562572"/>
                  </a:ext>
                </a:extLst>
              </a:tr>
              <a:tr h="800432">
                <a:tc>
                  <a:txBody>
                    <a:bodyPr/>
                    <a:lstStyle/>
                    <a:p>
                      <a:pPr algn="ctr">
                        <a:lnSpc>
                          <a:spcPct val="130000"/>
                        </a:lnSpc>
                        <a:spcAft>
                          <a:spcPts val="0"/>
                        </a:spcAft>
                      </a:pPr>
                      <a:r>
                        <a:rPr lang="en-IN" sz="1800" kern="100" dirty="0">
                          <a:solidFill>
                            <a:schemeClr val="tx1"/>
                          </a:solidFill>
                          <a:effectLst/>
                          <a:latin typeface="Times New Roman" panose="02020603050405020304" pitchFamily="18" charset="0"/>
                          <a:cs typeface="Times New Roman" panose="02020603050405020304" pitchFamily="18" charset="0"/>
                        </a:rPr>
                        <a:t>CO 4</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30000"/>
                        </a:lnSpc>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predict cohorts based on their technical skillset, understand the relevance of various pathways, and obtain insights of MOOC 's platforms.</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4085573043"/>
                  </a:ext>
                </a:extLst>
              </a:tr>
              <a:tr h="800432">
                <a:tc>
                  <a:txBody>
                    <a:bodyPr/>
                    <a:lstStyle/>
                    <a:p>
                      <a:pPr algn="ctr">
                        <a:lnSpc>
                          <a:spcPct val="130000"/>
                        </a:lnSpc>
                        <a:spcAft>
                          <a:spcPts val="0"/>
                        </a:spcAft>
                      </a:pPr>
                      <a:r>
                        <a:rPr lang="en-IN" sz="1800" kern="100" dirty="0">
                          <a:solidFill>
                            <a:schemeClr val="tx1"/>
                          </a:solidFill>
                          <a:effectLst/>
                          <a:latin typeface="Times New Roman" panose="02020603050405020304" pitchFamily="18" charset="0"/>
                          <a:cs typeface="Times New Roman" panose="02020603050405020304" pitchFamily="18" charset="0"/>
                        </a:rPr>
                        <a:t>CO 5</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30000"/>
                        </a:lnSpc>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understand network components, configurations, and server types, and identify and mitigate security issues effectively.</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793438790"/>
                  </a:ext>
                </a:extLst>
              </a:tr>
              <a:tr h="800432">
                <a:tc>
                  <a:txBody>
                    <a:bodyPr/>
                    <a:lstStyle/>
                    <a:p>
                      <a:pPr algn="ctr">
                        <a:lnSpc>
                          <a:spcPct val="130000"/>
                        </a:lnSpc>
                        <a:spcAft>
                          <a:spcPts val="0"/>
                        </a:spcAft>
                      </a:pPr>
                      <a:r>
                        <a:rPr lang="en-IN" sz="1800" kern="100" dirty="0">
                          <a:solidFill>
                            <a:schemeClr val="tx1"/>
                          </a:solidFill>
                          <a:effectLst/>
                          <a:latin typeface="Times New Roman" panose="02020603050405020304" pitchFamily="18" charset="0"/>
                          <a:cs typeface="Times New Roman" panose="02020603050405020304" pitchFamily="18" charset="0"/>
                        </a:rPr>
                        <a:t>CO 6</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30000"/>
                        </a:lnSpc>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practice technical concepts of version control using git and GitHub and create technical profiles on different computing platforms</a:t>
                      </a:r>
                      <a:endParaRPr lang="en-IN" sz="1600" b="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375981815"/>
                  </a:ext>
                </a:extLst>
              </a:tr>
            </a:tbl>
          </a:graphicData>
        </a:graphic>
      </p:graphicFrame>
      <p:sp>
        <p:nvSpPr>
          <p:cNvPr id="5" name="Google Shape;107;p3">
            <a:extLst>
              <a:ext uri="{FF2B5EF4-FFF2-40B4-BE49-F238E27FC236}">
                <a16:creationId xmlns:a16="http://schemas.microsoft.com/office/drawing/2014/main" xmlns="" id="{A06E1744-4D80-00F7-1CBC-4B44DD1E1E85}"/>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5</a:t>
            </a:fld>
            <a:endParaRPr/>
          </a:p>
        </p:txBody>
      </p:sp>
      <p:pic>
        <p:nvPicPr>
          <p:cNvPr id="117" name="Google Shape;117;p4" descr="Lovely Professional University - Wikipedia"/>
          <p:cNvPicPr preferRelativeResize="0"/>
          <p:nvPr/>
        </p:nvPicPr>
        <p:blipFill rotWithShape="1">
          <a:blip r:embed="rId3">
            <a:alphaModFix/>
          </a:blip>
          <a:srcRect/>
          <a:stretch/>
        </p:blipFill>
        <p:spPr>
          <a:xfrm>
            <a:off x="11236448" y="84617"/>
            <a:ext cx="704850" cy="701675"/>
          </a:xfrm>
          <a:prstGeom prst="rect">
            <a:avLst/>
          </a:prstGeom>
          <a:noFill/>
          <a:ln>
            <a:noFill/>
          </a:ln>
        </p:spPr>
      </p:pic>
      <p:sp>
        <p:nvSpPr>
          <p:cNvPr id="118" name="Google Shape;118;p4"/>
          <p:cNvSpPr txBox="1"/>
          <p:nvPr/>
        </p:nvSpPr>
        <p:spPr>
          <a:xfrm>
            <a:off x="0" y="4531"/>
            <a:ext cx="12192000"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PROGRAM OUTCOMES</a:t>
            </a:r>
            <a:endParaRPr sz="3000" dirty="0">
              <a:solidFill>
                <a:srgbClr val="FF0000"/>
              </a:solidFill>
            </a:endParaRPr>
          </a:p>
        </p:txBody>
      </p:sp>
      <p:sp>
        <p:nvSpPr>
          <p:cNvPr id="3" name="TextBox 2">
            <a:extLst>
              <a:ext uri="{FF2B5EF4-FFF2-40B4-BE49-F238E27FC236}">
                <a16:creationId xmlns:a16="http://schemas.microsoft.com/office/drawing/2014/main" xmlns="" id="{FA959967-45B5-822D-CDC9-35F501929B11}"/>
              </a:ext>
            </a:extLst>
          </p:cNvPr>
          <p:cNvSpPr txBox="1"/>
          <p:nvPr/>
        </p:nvSpPr>
        <p:spPr>
          <a:xfrm>
            <a:off x="132970" y="893357"/>
            <a:ext cx="11788399" cy="786754"/>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rPr>
              <a:t>PO1: </a:t>
            </a:r>
            <a:r>
              <a:rPr lang="en-US" sz="1600" b="1" i="0" u="none" strike="noStrike" baseline="0" dirty="0">
                <a:solidFill>
                  <a:srgbClr val="FF0000"/>
                </a:solidFill>
                <a:latin typeface="Times New Roman" panose="02020603050405020304" pitchFamily="18" charset="0"/>
              </a:rPr>
              <a:t>Engineering Knowledge: </a:t>
            </a:r>
            <a:r>
              <a:rPr lang="en-US" sz="1600" b="0" i="0" u="none" strike="noStrike" baseline="0" dirty="0">
                <a:solidFill>
                  <a:srgbClr val="000000"/>
                </a:solidFill>
                <a:latin typeface="Times New Roman" panose="02020603050405020304" pitchFamily="18" charset="0"/>
              </a:rPr>
              <a:t>Apply the knowledge of mathematics, science, engineering fundamentals, and an engineering specialization to the solution of complex engineering problems </a:t>
            </a:r>
          </a:p>
        </p:txBody>
      </p:sp>
      <p:sp>
        <p:nvSpPr>
          <p:cNvPr id="4" name="TextBox 3">
            <a:extLst>
              <a:ext uri="{FF2B5EF4-FFF2-40B4-BE49-F238E27FC236}">
                <a16:creationId xmlns:a16="http://schemas.microsoft.com/office/drawing/2014/main" xmlns="" id="{72E446F6-99B6-0FE5-3D94-CC8801F1DD6F}"/>
              </a:ext>
            </a:extLst>
          </p:cNvPr>
          <p:cNvSpPr txBox="1"/>
          <p:nvPr/>
        </p:nvSpPr>
        <p:spPr>
          <a:xfrm>
            <a:off x="158762" y="1887313"/>
            <a:ext cx="11788399" cy="786754"/>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cs typeface="Times New Roman" panose="02020603050405020304" pitchFamily="18" charset="0"/>
              </a:rPr>
              <a:t>PO2: </a:t>
            </a:r>
            <a:r>
              <a:rPr lang="en-US" sz="1600" b="1" i="0" u="none" strike="noStrike" baseline="0" dirty="0">
                <a:solidFill>
                  <a:srgbClr val="FF3300"/>
                </a:solidFill>
                <a:latin typeface="Times New Roman" panose="02020603050405020304" pitchFamily="18" charset="0"/>
                <a:cs typeface="Times New Roman" panose="02020603050405020304" pitchFamily="18" charset="0"/>
              </a:rPr>
              <a:t>Problem Analysis: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Identity, formulate, review research literature, and analyz</a:t>
            </a:r>
            <a:r>
              <a:rPr lang="en-US" sz="1600" dirty="0">
                <a:solidFill>
                  <a:srgbClr val="000000"/>
                </a:solidFill>
                <a:latin typeface="Times New Roman" panose="02020603050405020304" pitchFamily="18" charset="0"/>
                <a:cs typeface="Times New Roman" panose="02020603050405020304" pitchFamily="18" charset="0"/>
              </a:rPr>
              <a:t>e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complex engineering problems reaching substantiated conclusions using the first principles of mathematics, natural </a:t>
            </a:r>
            <a:r>
              <a:rPr lang="en-IN" sz="1600" b="0" i="0" u="none" strike="noStrike" baseline="0" dirty="0">
                <a:solidFill>
                  <a:srgbClr val="000000"/>
                </a:solidFill>
                <a:latin typeface="Times New Roman" panose="02020603050405020304" pitchFamily="18" charset="0"/>
                <a:cs typeface="Times New Roman" panose="02020603050405020304" pitchFamily="18" charset="0"/>
              </a:rPr>
              <a:t>sciences, and engineering sciences </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ED1A0BB9-821E-9B91-4527-1B258E0AF545}"/>
              </a:ext>
            </a:extLst>
          </p:cNvPr>
          <p:cNvSpPr txBox="1"/>
          <p:nvPr/>
        </p:nvSpPr>
        <p:spPr>
          <a:xfrm>
            <a:off x="152899" y="2771671"/>
            <a:ext cx="11788399" cy="1156086"/>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cs typeface="Times New Roman" panose="02020603050405020304" pitchFamily="18" charset="0"/>
              </a:rPr>
              <a:t>PO3: </a:t>
            </a:r>
            <a:r>
              <a:rPr lang="en-US" sz="1600" b="1" i="0" u="none" strike="noStrike" baseline="0" dirty="0">
                <a:solidFill>
                  <a:srgbClr val="FF0000"/>
                </a:solidFill>
                <a:latin typeface="Times New Roman" panose="02020603050405020304" pitchFamily="18" charset="0"/>
                <a:cs typeface="Times New Roman" panose="02020603050405020304" pitchFamily="18" charset="0"/>
              </a:rPr>
              <a:t>Design/Development of solutions: </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Design solutions for complex engineering problems and design system components or processes that meet the specified needs with appropriate consideration for the public health and safety, and the cultural, societal, and environmental considerations </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B49625A-881E-D3C9-F870-E5BB474244E7}"/>
              </a:ext>
            </a:extLst>
          </p:cNvPr>
          <p:cNvSpPr txBox="1"/>
          <p:nvPr/>
        </p:nvSpPr>
        <p:spPr>
          <a:xfrm>
            <a:off x="152899" y="4006103"/>
            <a:ext cx="11788399" cy="786754"/>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rPr>
              <a:t>PO4: </a:t>
            </a:r>
            <a:r>
              <a:rPr lang="en-US" sz="1600" b="1" i="0" u="none" strike="noStrike" baseline="0" dirty="0">
                <a:solidFill>
                  <a:srgbClr val="FF0000"/>
                </a:solidFill>
                <a:latin typeface="Times New Roman" panose="02020603050405020304" pitchFamily="18" charset="0"/>
              </a:rPr>
              <a:t>Conduct investigations of complex problems: </a:t>
            </a:r>
            <a:r>
              <a:rPr lang="en-US" sz="1600" b="0" i="0" u="none" strike="noStrike" baseline="0" dirty="0">
                <a:solidFill>
                  <a:srgbClr val="000000"/>
                </a:solidFill>
                <a:latin typeface="Times New Roman" panose="02020603050405020304" pitchFamily="18" charset="0"/>
              </a:rPr>
              <a:t>Use research-based knowledge and  research methods including design of experiments, analysis, and interpretation of data, and synthesis of the information to provide valid conclusions</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AF3F5C08-CAE7-F55D-EF69-95805A62D2D1}"/>
              </a:ext>
            </a:extLst>
          </p:cNvPr>
          <p:cNvSpPr txBox="1"/>
          <p:nvPr/>
        </p:nvSpPr>
        <p:spPr>
          <a:xfrm>
            <a:off x="152899" y="4899585"/>
            <a:ext cx="11788399" cy="417422"/>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rPr>
              <a:t>PO5: </a:t>
            </a:r>
            <a:r>
              <a:rPr lang="en-US" sz="1600" b="1" i="0" u="none" strike="noStrike" baseline="0" dirty="0">
                <a:solidFill>
                  <a:srgbClr val="FF0000"/>
                </a:solidFill>
                <a:latin typeface="Times New Roman" panose="02020603050405020304" pitchFamily="18" charset="0"/>
              </a:rPr>
              <a:t>Modern tool usage: </a:t>
            </a:r>
            <a:r>
              <a:rPr lang="en-US" sz="1600" b="0" i="0" u="none" strike="noStrike" baseline="0" dirty="0">
                <a:solidFill>
                  <a:srgbClr val="000000"/>
                </a:solidFill>
                <a:latin typeface="Times New Roman" panose="02020603050405020304" pitchFamily="18" charset="0"/>
              </a:rPr>
              <a:t>Create, select, and apply appropriate techniques, resources, and modern </a:t>
            </a:r>
            <a:r>
              <a:rPr lang="en-IN" sz="1600" b="0" i="0" u="none" strike="noStrike" baseline="0" dirty="0">
                <a:solidFill>
                  <a:srgbClr val="000000"/>
                </a:solidFill>
                <a:latin typeface="Times New Roman" panose="02020603050405020304" pitchFamily="18" charset="0"/>
              </a:rPr>
              <a:t>engineering</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C911CED8-AE83-C825-4A25-51B047961F03}"/>
              </a:ext>
            </a:extLst>
          </p:cNvPr>
          <p:cNvSpPr txBox="1"/>
          <p:nvPr/>
        </p:nvSpPr>
        <p:spPr>
          <a:xfrm>
            <a:off x="152899" y="5466332"/>
            <a:ext cx="11788399" cy="786754"/>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rPr>
              <a:t>PO6: </a:t>
            </a:r>
            <a:r>
              <a:rPr lang="en-US" sz="1600" b="1" i="0" u="none" strike="noStrike" baseline="0" dirty="0">
                <a:solidFill>
                  <a:srgbClr val="FF0000"/>
                </a:solidFill>
                <a:latin typeface="Times New Roman" panose="02020603050405020304" pitchFamily="18" charset="0"/>
              </a:rPr>
              <a:t>The engineer and society</a:t>
            </a:r>
            <a:r>
              <a:rPr lang="en-US" sz="1600" b="0" i="0" u="none" strike="noStrike" baseline="0" dirty="0">
                <a:solidFill>
                  <a:srgbClr val="FF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Apply reasoning informed by the contextual knowledge to assess societal, health, safety, legal and cultural issues and the consequent responsibilities relevant to the </a:t>
            </a:r>
            <a:r>
              <a:rPr lang="en-IN" sz="1600" b="0" i="0" u="none" strike="noStrike" baseline="0" dirty="0">
                <a:solidFill>
                  <a:srgbClr val="000000"/>
                </a:solidFill>
                <a:latin typeface="Times New Roman" panose="02020603050405020304" pitchFamily="18" charset="0"/>
              </a:rPr>
              <a:t>professional engineering practice </a:t>
            </a:r>
            <a:endParaRPr lang="en-IN" sz="1600" dirty="0">
              <a:latin typeface="Times New Roman" panose="02020603050405020304" pitchFamily="18" charset="0"/>
              <a:cs typeface="Times New Roman" panose="02020603050405020304" pitchFamily="18" charset="0"/>
            </a:endParaRPr>
          </a:p>
        </p:txBody>
      </p:sp>
      <p:sp>
        <p:nvSpPr>
          <p:cNvPr id="12" name="Google Shape;107;p3">
            <a:extLst>
              <a:ext uri="{FF2B5EF4-FFF2-40B4-BE49-F238E27FC236}">
                <a16:creationId xmlns:a16="http://schemas.microsoft.com/office/drawing/2014/main" xmlns="" id="{16BDB853-0E5D-19D1-FF3E-C1F3FC2EA125}"/>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circle(out)">
                                      <p:cBhvr>
                                        <p:cTn id="27" dur="20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up)">
                                      <p:cBhvr>
                                        <p:cTn id="3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a:t>
            </a:fld>
            <a:endParaRPr/>
          </a:p>
        </p:txBody>
      </p:sp>
      <p:pic>
        <p:nvPicPr>
          <p:cNvPr id="126" name="Google Shape;126;p5" descr="Lovely Professional University - Wikipedia"/>
          <p:cNvPicPr preferRelativeResize="0"/>
          <p:nvPr/>
        </p:nvPicPr>
        <p:blipFill rotWithShape="1">
          <a:blip r:embed="rId3">
            <a:alphaModFix/>
          </a:blip>
          <a:srcRect/>
          <a:stretch/>
        </p:blipFill>
        <p:spPr>
          <a:xfrm>
            <a:off x="11291468" y="56664"/>
            <a:ext cx="704850" cy="701675"/>
          </a:xfrm>
          <a:prstGeom prst="rect">
            <a:avLst/>
          </a:prstGeom>
          <a:noFill/>
          <a:ln>
            <a:noFill/>
          </a:ln>
        </p:spPr>
      </p:pic>
      <p:sp>
        <p:nvSpPr>
          <p:cNvPr id="3" name="TextBox 2">
            <a:extLst>
              <a:ext uri="{FF2B5EF4-FFF2-40B4-BE49-F238E27FC236}">
                <a16:creationId xmlns:a16="http://schemas.microsoft.com/office/drawing/2014/main" xmlns="" id="{259595E7-1A8B-C9B6-B98A-C3A49BE0C170}"/>
              </a:ext>
            </a:extLst>
          </p:cNvPr>
          <p:cNvSpPr txBox="1"/>
          <p:nvPr/>
        </p:nvSpPr>
        <p:spPr>
          <a:xfrm>
            <a:off x="162949" y="773742"/>
            <a:ext cx="11833369" cy="786754"/>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rPr>
              <a:t>PO7: </a:t>
            </a:r>
            <a:r>
              <a:rPr lang="en-US" sz="1600" b="1" i="0" u="none" strike="noStrike" baseline="0" dirty="0">
                <a:solidFill>
                  <a:srgbClr val="FF0000"/>
                </a:solidFill>
                <a:latin typeface="Times New Roman" panose="02020603050405020304" pitchFamily="18" charset="0"/>
              </a:rPr>
              <a:t>Environment and sustainability</a:t>
            </a:r>
            <a:r>
              <a:rPr lang="en-US" sz="1600" b="0" i="0" u="none" strike="noStrike" baseline="0" dirty="0">
                <a:solidFill>
                  <a:srgbClr val="FF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Understand the impact of the professional engineering solutions in societal and environmental contexts, and demonstrate the knowledge of, and need for sustainable </a:t>
            </a:r>
            <a:r>
              <a:rPr lang="en-IN" sz="1600" b="0" i="0" u="none" strike="noStrike" baseline="0" dirty="0">
                <a:solidFill>
                  <a:srgbClr val="000000"/>
                </a:solidFill>
                <a:latin typeface="Times New Roman" panose="02020603050405020304" pitchFamily="18" charset="0"/>
              </a:rPr>
              <a:t>development</a:t>
            </a:r>
            <a:endParaRPr lang="en-US" sz="1600" b="0" i="0" u="none" strike="noStrike" baseline="0"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xmlns="" id="{6B2AC53A-BB66-9F29-2C21-E958C9EBAB75}"/>
              </a:ext>
            </a:extLst>
          </p:cNvPr>
          <p:cNvSpPr txBox="1"/>
          <p:nvPr/>
        </p:nvSpPr>
        <p:spPr>
          <a:xfrm>
            <a:off x="162949" y="1692388"/>
            <a:ext cx="11833369" cy="873572"/>
          </a:xfrm>
          <a:prstGeom prst="rect">
            <a:avLst/>
          </a:prstGeom>
          <a:noFill/>
        </p:spPr>
        <p:txBody>
          <a:bodyPr wrap="square" rtlCol="0">
            <a:spAutoFit/>
          </a:bodyPr>
          <a:lstStyle/>
          <a:p>
            <a:pPr algn="just">
              <a:lnSpc>
                <a:spcPct val="150000"/>
              </a:lnSpc>
            </a:pPr>
            <a:r>
              <a:rPr lang="en-US" sz="1800" b="1" i="0" u="none" strike="noStrike" baseline="0" dirty="0">
                <a:solidFill>
                  <a:srgbClr val="0070C1"/>
                </a:solidFill>
                <a:latin typeface="Times New Roman" panose="02020603050405020304" pitchFamily="18" charset="0"/>
              </a:rPr>
              <a:t>PO8: </a:t>
            </a:r>
            <a:r>
              <a:rPr lang="en-US" sz="1800" b="1" i="0" u="none" strike="noStrike" baseline="0" dirty="0">
                <a:solidFill>
                  <a:srgbClr val="FF0000"/>
                </a:solidFill>
                <a:latin typeface="Times New Roman" panose="02020603050405020304" pitchFamily="18" charset="0"/>
              </a:rPr>
              <a:t>Ethics</a:t>
            </a:r>
            <a:r>
              <a:rPr lang="en-US" sz="1800" b="0" i="0" u="none" strike="noStrike" baseline="0" dirty="0">
                <a:solidFill>
                  <a:srgbClr val="FF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Apply ethical principles and commit to professional ethics and responsibilities and norms </a:t>
            </a:r>
            <a:r>
              <a:rPr lang="en-IN" sz="1800" b="0" i="0" u="none" strike="noStrike" baseline="0" dirty="0">
                <a:solidFill>
                  <a:srgbClr val="000000"/>
                </a:solidFill>
                <a:latin typeface="Times New Roman" panose="02020603050405020304" pitchFamily="18" charset="0"/>
              </a:rPr>
              <a:t>of the engineering practice.</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DE5CC47B-7892-5F3C-EA3E-2617E7CFC247}"/>
              </a:ext>
            </a:extLst>
          </p:cNvPr>
          <p:cNvSpPr txBox="1"/>
          <p:nvPr/>
        </p:nvSpPr>
        <p:spPr>
          <a:xfrm>
            <a:off x="195682" y="2621280"/>
            <a:ext cx="11833369" cy="786754"/>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cs typeface="Times New Roman" panose="02020603050405020304" pitchFamily="18" charset="0"/>
              </a:rPr>
              <a:t>PO9: </a:t>
            </a:r>
            <a:r>
              <a:rPr lang="en-US" sz="1600" b="1" i="0" u="none" strike="noStrike" baseline="0" dirty="0">
                <a:solidFill>
                  <a:srgbClr val="FF0000"/>
                </a:solidFill>
                <a:latin typeface="Times New Roman" panose="02020603050405020304" pitchFamily="18" charset="0"/>
              </a:rPr>
              <a:t>Individual and team work</a:t>
            </a:r>
            <a:r>
              <a:rPr lang="en-US" sz="1600" b="0" i="0" u="none" strike="noStrike" baseline="0" dirty="0">
                <a:solidFill>
                  <a:srgbClr val="FF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Function effectively as an individual, and as a member or leader in diverse teams, and in multidisciplinary settings</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D62DE0D7-DE54-0FFF-5C07-4D3B8A236A10}"/>
              </a:ext>
            </a:extLst>
          </p:cNvPr>
          <p:cNvSpPr txBox="1"/>
          <p:nvPr/>
        </p:nvSpPr>
        <p:spPr>
          <a:xfrm>
            <a:off x="182879" y="3424517"/>
            <a:ext cx="11833369" cy="1156086"/>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rPr>
              <a:t>PO10: </a:t>
            </a:r>
            <a:r>
              <a:rPr lang="en-US" sz="1600" b="1" i="0" u="none" strike="noStrike" baseline="0" dirty="0">
                <a:solidFill>
                  <a:srgbClr val="FF0000"/>
                </a:solidFill>
                <a:latin typeface="Times New Roman" panose="02020603050405020304" pitchFamily="18" charset="0"/>
              </a:rPr>
              <a:t>Communication</a:t>
            </a:r>
            <a:r>
              <a:rPr lang="en-US" sz="1600" b="0" i="0" u="none" strike="noStrike" baseline="0" dirty="0">
                <a:solidFill>
                  <a:srgbClr val="FF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28917B06-AF0E-4CAB-C1C2-88526C60F30F}"/>
              </a:ext>
            </a:extLst>
          </p:cNvPr>
          <p:cNvSpPr txBox="1"/>
          <p:nvPr/>
        </p:nvSpPr>
        <p:spPr>
          <a:xfrm>
            <a:off x="195682" y="4596913"/>
            <a:ext cx="11833369" cy="786754"/>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rPr>
              <a:t>PO11: </a:t>
            </a:r>
            <a:r>
              <a:rPr lang="en-US" sz="1600" b="1" i="0" u="none" strike="noStrike" baseline="0" dirty="0">
                <a:solidFill>
                  <a:srgbClr val="FF0000"/>
                </a:solidFill>
                <a:latin typeface="Times New Roman" panose="02020603050405020304" pitchFamily="18" charset="0"/>
              </a:rPr>
              <a:t>Project management and finance</a:t>
            </a:r>
            <a:r>
              <a:rPr lang="en-US" sz="1600" b="0" i="0" u="none" strike="noStrike" baseline="0" dirty="0">
                <a:solidFill>
                  <a:srgbClr val="FF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Demonstrate knowledge and understanding of the engineering and management principles and apply these to one’s own work, as a member and leader in a team, to manage projects and in multidisciplinary environments.</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D57B543A-D484-0E88-F829-FF9F1A2C5A0C}"/>
              </a:ext>
            </a:extLst>
          </p:cNvPr>
          <p:cNvSpPr txBox="1"/>
          <p:nvPr/>
        </p:nvSpPr>
        <p:spPr>
          <a:xfrm>
            <a:off x="179315" y="5458615"/>
            <a:ext cx="11833369" cy="786754"/>
          </a:xfrm>
          <a:prstGeom prst="rect">
            <a:avLst/>
          </a:prstGeom>
          <a:noFill/>
        </p:spPr>
        <p:txBody>
          <a:bodyPr wrap="square" rtlCol="0">
            <a:spAutoFit/>
          </a:bodyPr>
          <a:lstStyle/>
          <a:p>
            <a:pPr algn="just">
              <a:lnSpc>
                <a:spcPct val="150000"/>
              </a:lnSpc>
            </a:pPr>
            <a:r>
              <a:rPr lang="en-US" sz="1600" b="1" i="0" u="none" strike="noStrike" baseline="0" dirty="0">
                <a:solidFill>
                  <a:srgbClr val="0070C1"/>
                </a:solidFill>
                <a:latin typeface="Times New Roman" panose="02020603050405020304" pitchFamily="18" charset="0"/>
              </a:rPr>
              <a:t>PO12: </a:t>
            </a:r>
            <a:r>
              <a:rPr lang="en-US" sz="1600" b="1" i="0" u="none" strike="noStrike" baseline="0" dirty="0">
                <a:solidFill>
                  <a:srgbClr val="FF0000"/>
                </a:solidFill>
                <a:latin typeface="Times New Roman" panose="02020603050405020304" pitchFamily="18" charset="0"/>
              </a:rPr>
              <a:t>Life-long learning</a:t>
            </a:r>
            <a:r>
              <a:rPr lang="en-US" sz="1600" b="0" i="0" u="none" strike="noStrike" baseline="0" dirty="0">
                <a:solidFill>
                  <a:srgbClr val="FF0000"/>
                </a:solidFill>
                <a:latin typeface="Times New Roman" panose="02020603050405020304" pitchFamily="18" charset="0"/>
              </a:rPr>
              <a:t>: </a:t>
            </a:r>
            <a:r>
              <a:rPr lang="en-US" sz="1600" b="0" i="0" u="none" strike="noStrike" baseline="0" dirty="0">
                <a:solidFill>
                  <a:srgbClr val="000000"/>
                </a:solidFill>
                <a:latin typeface="Times New Roman" panose="02020603050405020304" pitchFamily="18" charset="0"/>
              </a:rPr>
              <a:t>Recognize the need for, and have the preparation and ability to engage in independent and life-long learning in the broadest context of technological change.</a:t>
            </a:r>
            <a:endParaRPr lang="en-IN" sz="1600" dirty="0">
              <a:latin typeface="Times New Roman" panose="02020603050405020304" pitchFamily="18" charset="0"/>
              <a:cs typeface="Times New Roman" panose="02020603050405020304" pitchFamily="18" charset="0"/>
            </a:endParaRPr>
          </a:p>
        </p:txBody>
      </p:sp>
      <p:sp>
        <p:nvSpPr>
          <p:cNvPr id="9" name="Google Shape;118;p4">
            <a:extLst>
              <a:ext uri="{FF2B5EF4-FFF2-40B4-BE49-F238E27FC236}">
                <a16:creationId xmlns:a16="http://schemas.microsoft.com/office/drawing/2014/main" xmlns="" id="{CA80736F-F4E9-A8EF-B7C4-0EB0F7F1743E}"/>
              </a:ext>
            </a:extLst>
          </p:cNvPr>
          <p:cNvSpPr txBox="1"/>
          <p:nvPr/>
        </p:nvSpPr>
        <p:spPr>
          <a:xfrm>
            <a:off x="-1" y="-10459"/>
            <a:ext cx="12191999" cy="604781"/>
          </a:xfrm>
          <a:prstGeom prst="rect">
            <a:avLst/>
          </a:prstGeom>
          <a:noFill/>
          <a:ln>
            <a:noFill/>
          </a:ln>
        </p:spPr>
        <p:txBody>
          <a:bodyPr spcFirstLastPara="1" wrap="square" lIns="0" tIns="0" rIns="0" bIns="0" anchor="t" anchorCtr="0">
            <a:spAutoFit/>
          </a:bodyPr>
          <a:lstStyle/>
          <a:p>
            <a:pPr algn="ctr">
              <a:lnSpc>
                <a:spcPct val="130952"/>
              </a:lnSpc>
              <a:buClr>
                <a:srgbClr val="1D242C"/>
              </a:buClr>
              <a:buSzPts val="4200"/>
            </a:pPr>
            <a:r>
              <a:rPr lang="en-US" sz="3000" b="1" dirty="0">
                <a:solidFill>
                  <a:srgbClr val="FF0000"/>
                </a:solidFill>
                <a:latin typeface="Times New Roman"/>
                <a:ea typeface="Times New Roman"/>
                <a:cs typeface="Times New Roman"/>
                <a:sym typeface="Times New Roman"/>
              </a:rPr>
              <a:t>PROGRAM OUTCOMES</a:t>
            </a:r>
            <a:endParaRPr sz="3000" dirty="0">
              <a:solidFill>
                <a:srgbClr val="FF0000"/>
              </a:solidFill>
            </a:endParaRPr>
          </a:p>
        </p:txBody>
      </p:sp>
      <p:sp>
        <p:nvSpPr>
          <p:cNvPr id="13" name="Google Shape;107;p3">
            <a:extLst>
              <a:ext uri="{FF2B5EF4-FFF2-40B4-BE49-F238E27FC236}">
                <a16:creationId xmlns:a16="http://schemas.microsoft.com/office/drawing/2014/main" xmlns="" id="{88C614D8-84CC-4DF5-B284-6A0F6856CBB5}"/>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righ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anim calcmode="lin" valueType="num">
                                      <p:cBhvr>
                                        <p:cTn id="28" dur="2000" fill="hold"/>
                                        <p:tgtEl>
                                          <p:spTgt spid="7"/>
                                        </p:tgtEl>
                                        <p:attrNameLst>
                                          <p:attrName>ppt_w</p:attrName>
                                        </p:attrNameLst>
                                      </p:cBhvr>
                                      <p:tavLst>
                                        <p:tav tm="0" fmla="#ppt_w*sin(2.5*pi*$)">
                                          <p:val>
                                            <p:fltVal val="0"/>
                                          </p:val>
                                        </p:tav>
                                        <p:tav tm="100000">
                                          <p:val>
                                            <p:fltVal val="1"/>
                                          </p:val>
                                        </p:tav>
                                      </p:tavLst>
                                    </p:anim>
                                    <p:anim calcmode="lin" valueType="num">
                                      <p:cBhvr>
                                        <p:cTn id="2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80">
                                          <p:stCondLst>
                                            <p:cond delay="0"/>
                                          </p:stCondLst>
                                        </p:cTn>
                                        <p:tgtEl>
                                          <p:spTgt spid="8"/>
                                        </p:tgtEl>
                                      </p:cBhvr>
                                    </p:animEffect>
                                    <p:anim calcmode="lin" valueType="num">
                                      <p:cBhvr>
                                        <p:cTn id="35"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0" dur="26">
                                          <p:stCondLst>
                                            <p:cond delay="650"/>
                                          </p:stCondLst>
                                        </p:cTn>
                                        <p:tgtEl>
                                          <p:spTgt spid="8"/>
                                        </p:tgtEl>
                                      </p:cBhvr>
                                      <p:to x="100000" y="60000"/>
                                    </p:animScale>
                                    <p:animScale>
                                      <p:cBhvr>
                                        <p:cTn id="41" dur="166" decel="50000">
                                          <p:stCondLst>
                                            <p:cond delay="676"/>
                                          </p:stCondLst>
                                        </p:cTn>
                                        <p:tgtEl>
                                          <p:spTgt spid="8"/>
                                        </p:tgtEl>
                                      </p:cBhvr>
                                      <p:to x="100000" y="100000"/>
                                    </p:animScale>
                                    <p:animScale>
                                      <p:cBhvr>
                                        <p:cTn id="42" dur="26">
                                          <p:stCondLst>
                                            <p:cond delay="1312"/>
                                          </p:stCondLst>
                                        </p:cTn>
                                        <p:tgtEl>
                                          <p:spTgt spid="8"/>
                                        </p:tgtEl>
                                      </p:cBhvr>
                                      <p:to x="100000" y="80000"/>
                                    </p:animScale>
                                    <p:animScale>
                                      <p:cBhvr>
                                        <p:cTn id="43" dur="166" decel="50000">
                                          <p:stCondLst>
                                            <p:cond delay="1338"/>
                                          </p:stCondLst>
                                        </p:cTn>
                                        <p:tgtEl>
                                          <p:spTgt spid="8"/>
                                        </p:tgtEl>
                                      </p:cBhvr>
                                      <p:to x="100000" y="100000"/>
                                    </p:animScale>
                                    <p:animScale>
                                      <p:cBhvr>
                                        <p:cTn id="44" dur="26">
                                          <p:stCondLst>
                                            <p:cond delay="1642"/>
                                          </p:stCondLst>
                                        </p:cTn>
                                        <p:tgtEl>
                                          <p:spTgt spid="8"/>
                                        </p:tgtEl>
                                      </p:cBhvr>
                                      <p:to x="100000" y="90000"/>
                                    </p:animScale>
                                    <p:animScale>
                                      <p:cBhvr>
                                        <p:cTn id="45" dur="166" decel="50000">
                                          <p:stCondLst>
                                            <p:cond delay="1668"/>
                                          </p:stCondLst>
                                        </p:cTn>
                                        <p:tgtEl>
                                          <p:spTgt spid="8"/>
                                        </p:tgtEl>
                                      </p:cBhvr>
                                      <p:to x="100000" y="100000"/>
                                    </p:animScale>
                                    <p:animScale>
                                      <p:cBhvr>
                                        <p:cTn id="46" dur="26">
                                          <p:stCondLst>
                                            <p:cond delay="1808"/>
                                          </p:stCondLst>
                                        </p:cTn>
                                        <p:tgtEl>
                                          <p:spTgt spid="8"/>
                                        </p:tgtEl>
                                      </p:cBhvr>
                                      <p:to x="100000" y="95000"/>
                                    </p:animScale>
                                    <p:animScale>
                                      <p:cBhvr>
                                        <p:cTn id="47"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62d04a09b_0_7"/>
          <p:cNvSpPr txBox="1"/>
          <p:nvPr/>
        </p:nvSpPr>
        <p:spPr>
          <a:xfrm>
            <a:off x="8077200" y="6356350"/>
            <a:ext cx="2133600" cy="365100"/>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a:t>
            </a:fld>
            <a:endParaRPr/>
          </a:p>
        </p:txBody>
      </p:sp>
      <p:pic>
        <p:nvPicPr>
          <p:cNvPr id="135" name="Google Shape;135;g1462d04a09b_0_7" descr="Lovely Professional University - Wikipedia"/>
          <p:cNvPicPr preferRelativeResize="0"/>
          <p:nvPr/>
        </p:nvPicPr>
        <p:blipFill rotWithShape="1">
          <a:blip r:embed="rId3">
            <a:alphaModFix/>
          </a:blip>
          <a:srcRect/>
          <a:stretch/>
        </p:blipFill>
        <p:spPr>
          <a:xfrm>
            <a:off x="11377533" y="131166"/>
            <a:ext cx="603795" cy="620516"/>
          </a:xfrm>
          <a:prstGeom prst="rect">
            <a:avLst/>
          </a:prstGeom>
          <a:noFill/>
          <a:ln>
            <a:noFill/>
          </a:ln>
        </p:spPr>
      </p:pic>
      <p:sp>
        <p:nvSpPr>
          <p:cNvPr id="136" name="Google Shape;136;g1462d04a09b_0_7"/>
          <p:cNvSpPr txBox="1"/>
          <p:nvPr/>
        </p:nvSpPr>
        <p:spPr>
          <a:xfrm>
            <a:off x="0" y="29266"/>
            <a:ext cx="12192000" cy="507831"/>
          </a:xfrm>
          <a:prstGeom prst="rect">
            <a:avLst/>
          </a:prstGeom>
          <a:noFill/>
          <a:ln>
            <a:noFill/>
          </a:ln>
        </p:spPr>
        <p:txBody>
          <a:bodyPr spcFirstLastPara="1" wrap="square" lIns="0" tIns="0" rIns="0" bIns="0" anchor="t" anchorCtr="0">
            <a:spAutoFit/>
          </a:bodyPr>
          <a:lstStyle/>
          <a:p>
            <a:pPr algn="ctr">
              <a:lnSpc>
                <a:spcPct val="110000"/>
              </a:lnSpc>
              <a:buClr>
                <a:srgbClr val="222222"/>
              </a:buClr>
              <a:buSzPts val="8000"/>
            </a:pPr>
            <a:r>
              <a:rPr lang="en-US" sz="3000" b="1" dirty="0">
                <a:solidFill>
                  <a:srgbClr val="FF0000"/>
                </a:solidFill>
                <a:latin typeface="Times New Roman" panose="02020603050405020304" pitchFamily="18" charset="0"/>
                <a:cs typeface="Times New Roman" panose="02020603050405020304" pitchFamily="18" charset="0"/>
              </a:rPr>
              <a:t>BLOOM’s TAXONOMY</a:t>
            </a:r>
            <a:endParaRPr sz="3000" b="1" dirty="0">
              <a:solidFill>
                <a:srgbClr val="FF0000"/>
              </a:solidFill>
              <a:latin typeface="Times New Roman" panose="02020603050405020304" pitchFamily="18" charset="0"/>
              <a:cs typeface="Times New Roman" panose="02020603050405020304" pitchFamily="18" charset="0"/>
            </a:endParaRPr>
          </a:p>
        </p:txBody>
      </p:sp>
      <p:pic>
        <p:nvPicPr>
          <p:cNvPr id="137" name="Google Shape;137;g1462d04a09b_0_7" descr="Melding Bloom's Taxonomy and Universal Design for Learning"/>
          <p:cNvPicPr preferRelativeResize="0"/>
          <p:nvPr/>
        </p:nvPicPr>
        <p:blipFill rotWithShape="1">
          <a:blip r:embed="rId4">
            <a:alphaModFix/>
          </a:blip>
          <a:srcRect t="19309"/>
          <a:stretch/>
        </p:blipFill>
        <p:spPr>
          <a:xfrm>
            <a:off x="210671" y="971535"/>
            <a:ext cx="11820566" cy="5314663"/>
          </a:xfrm>
          <a:prstGeom prst="rect">
            <a:avLst/>
          </a:prstGeom>
          <a:noFill/>
          <a:ln>
            <a:noFill/>
          </a:ln>
        </p:spPr>
      </p:pic>
      <p:sp>
        <p:nvSpPr>
          <p:cNvPr id="2" name="Google Shape;107;p3">
            <a:extLst>
              <a:ext uri="{FF2B5EF4-FFF2-40B4-BE49-F238E27FC236}">
                <a16:creationId xmlns:a16="http://schemas.microsoft.com/office/drawing/2014/main" xmlns="" id="{08755866-EC2F-6D55-B648-1B8D10950886}"/>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593"/>
            <a:ext cx="12192000" cy="984044"/>
          </a:xfrm>
        </p:spPr>
        <p:txBody>
          <a:bodyPr/>
          <a:lstStyle/>
          <a:p>
            <a:r>
              <a:rPr lang="en-US" sz="3000" b="1" dirty="0">
                <a:solidFill>
                  <a:srgbClr val="FF0000"/>
                </a:solidFill>
                <a:latin typeface="Times New Roman" panose="02020603050405020304" pitchFamily="18" charset="0"/>
                <a:cs typeface="Times New Roman" panose="02020603050405020304" pitchFamily="18" charset="0"/>
              </a:rPr>
              <a:t>WHAT are COHORT’s?</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4852" y="1600200"/>
            <a:ext cx="11357548" cy="4525962"/>
          </a:xfrm>
        </p:spPr>
        <p:txBody>
          <a:bodyPr/>
          <a:lstStyle/>
          <a:p>
            <a:pPr lvl="0" algn="just">
              <a:lnSpc>
                <a:spcPct val="150000"/>
              </a:lnSpc>
              <a:spcBef>
                <a:spcPts val="0"/>
              </a:spcBef>
              <a:buFont typeface="Wingdings" panose="05000000000000000000" pitchFamily="2" charset="2"/>
              <a:buChar char="§"/>
            </a:pPr>
            <a:r>
              <a:rPr lang="en-IN" sz="3000" dirty="0">
                <a:solidFill>
                  <a:sysClr val="windowText" lastClr="000000"/>
                </a:solidFill>
                <a:latin typeface="Times New Roman" panose="02020603050405020304" pitchFamily="18" charset="0"/>
                <a:cs typeface="Times New Roman" panose="02020603050405020304" pitchFamily="18" charset="0"/>
                <a:sym typeface="Arial"/>
              </a:rPr>
              <a:t>A group of students of a common programme who intend to attain </a:t>
            </a:r>
            <a:r>
              <a:rPr lang="en-IN" sz="3000" b="1" dirty="0">
                <a:solidFill>
                  <a:sysClr val="windowText" lastClr="000000"/>
                </a:solidFill>
                <a:latin typeface="Times New Roman" panose="02020603050405020304" pitchFamily="18" charset="0"/>
                <a:cs typeface="Times New Roman" panose="02020603050405020304" pitchFamily="18" charset="0"/>
                <a:sym typeface="Arial"/>
              </a:rPr>
              <a:t>similar characteristics</a:t>
            </a:r>
            <a:r>
              <a:rPr lang="en-IN" sz="3000" dirty="0">
                <a:solidFill>
                  <a:sysClr val="windowText" lastClr="000000"/>
                </a:solidFill>
                <a:latin typeface="Times New Roman" panose="02020603050405020304" pitchFamily="18" charset="0"/>
                <a:cs typeface="Times New Roman" panose="02020603050405020304" pitchFamily="18" charset="0"/>
                <a:sym typeface="Arial"/>
              </a:rPr>
              <a:t> by means of learning </a:t>
            </a:r>
            <a:r>
              <a:rPr lang="en-IN" sz="3000" b="1" dirty="0">
                <a:solidFill>
                  <a:sysClr val="windowText" lastClr="000000"/>
                </a:solidFill>
                <a:latin typeface="Times New Roman" panose="02020603050405020304" pitchFamily="18" charset="0"/>
                <a:cs typeface="Times New Roman" panose="02020603050405020304" pitchFamily="18" charset="0"/>
                <a:sym typeface="Arial"/>
              </a:rPr>
              <a:t>similar skills</a:t>
            </a:r>
            <a:r>
              <a:rPr lang="en-IN" sz="3000" dirty="0">
                <a:solidFill>
                  <a:sysClr val="windowText" lastClr="000000"/>
                </a:solidFill>
                <a:latin typeface="Times New Roman" panose="02020603050405020304" pitchFamily="18" charset="0"/>
                <a:cs typeface="Times New Roman" panose="02020603050405020304" pitchFamily="18" charset="0"/>
                <a:sym typeface="Arial"/>
              </a:rPr>
              <a:t> in order to target a particular career opportunity.</a:t>
            </a:r>
            <a:endParaRPr lang="en-US" sz="3000" dirty="0">
              <a:solidFill>
                <a:sysClr val="windowText" lastClr="000000"/>
              </a:solidFill>
              <a:latin typeface="Times New Roman" panose="02020603050405020304" pitchFamily="18" charset="0"/>
              <a:cs typeface="Times New Roman" panose="02020603050405020304" pitchFamily="18" charset="0"/>
              <a:sym typeface="Arial"/>
            </a:endParaRPr>
          </a:p>
          <a:p>
            <a:pPr algn="just">
              <a:lnSpc>
                <a:spcPct val="150000"/>
              </a:lnSpc>
              <a:spcBef>
                <a:spcPts val="0"/>
              </a:spcBef>
            </a:pPr>
            <a:endParaRPr lang="en-IN"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a:p>
        </p:txBody>
      </p:sp>
      <p:pic>
        <p:nvPicPr>
          <p:cNvPr id="7" name="Google Shape;126;p5" descr="Lovely Professional University - Wikipedia">
            <a:extLst>
              <a:ext uri="{FF2B5EF4-FFF2-40B4-BE49-F238E27FC236}">
                <a16:creationId xmlns:a16="http://schemas.microsoft.com/office/drawing/2014/main" xmlns="" id="{E3B7DF1A-EF64-A7D7-B2D6-6051C3A8F18F}"/>
              </a:ext>
            </a:extLst>
          </p:cNvPr>
          <p:cNvPicPr preferRelativeResize="0"/>
          <p:nvPr/>
        </p:nvPicPr>
        <p:blipFill rotWithShape="1">
          <a:blip r:embed="rId2">
            <a:alphaModFix/>
          </a:blip>
          <a:srcRect/>
          <a:stretch/>
        </p:blipFill>
        <p:spPr>
          <a:xfrm>
            <a:off x="11326759" y="236331"/>
            <a:ext cx="669561" cy="701675"/>
          </a:xfrm>
          <a:prstGeom prst="rect">
            <a:avLst/>
          </a:prstGeom>
          <a:noFill/>
          <a:ln>
            <a:noFill/>
          </a:ln>
        </p:spPr>
      </p:pic>
      <p:sp>
        <p:nvSpPr>
          <p:cNvPr id="5" name="Google Shape;107;p3">
            <a:extLst>
              <a:ext uri="{FF2B5EF4-FFF2-40B4-BE49-F238E27FC236}">
                <a16:creationId xmlns:a16="http://schemas.microsoft.com/office/drawing/2014/main" xmlns="" id="{DBC37A9E-9FA0-561D-CA40-485FCEB0CFE7}"/>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extLst>
      <p:ext uri="{BB962C8B-B14F-4D97-AF65-F5344CB8AC3E}">
        <p14:creationId xmlns:p14="http://schemas.microsoft.com/office/powerpoint/2010/main" val="1243622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31838"/>
          </a:xfrm>
        </p:spPr>
        <p:txBody>
          <a:bodyPr/>
          <a:lstStyle/>
          <a:p>
            <a:r>
              <a:rPr lang="en-US" sz="3000" b="1" dirty="0">
                <a:solidFill>
                  <a:srgbClr val="FF0000"/>
                </a:solidFill>
                <a:latin typeface="Times New Roman" panose="02020603050405020304" pitchFamily="18" charset="0"/>
                <a:cs typeface="Times New Roman" panose="02020603050405020304" pitchFamily="18" charset="0"/>
              </a:rPr>
              <a:t>COHORT’s PURPOSE</a:t>
            </a:r>
            <a:endParaRPr lang="en-IN" sz="30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59895" y="1268596"/>
            <a:ext cx="11862216" cy="5087753"/>
          </a:xfrm>
        </p:spPr>
        <p:txBody>
          <a:bodyPr/>
          <a:lstStyle/>
          <a:p>
            <a:pPr lvl="0" indent="-457200" algn="just" defTabSz="685800">
              <a:lnSpc>
                <a:spcPct val="150000"/>
              </a:lnSpc>
              <a:spcBef>
                <a:spcPts val="0"/>
              </a:spcBef>
              <a:buClrTx/>
              <a:buSzTx/>
              <a:buFont typeface="+mj-lt"/>
              <a:buAutoNum type="arabicPeriod"/>
              <a:defRPr/>
            </a:pPr>
            <a:r>
              <a:rPr lang="en-US" sz="3000" dirty="0">
                <a:solidFill>
                  <a:sysClr val="windowText" lastClr="000000"/>
                </a:solidFill>
                <a:latin typeface="Times New Roman" panose="02020603050405020304" pitchFamily="18" charset="0"/>
                <a:cs typeface="Times New Roman" panose="02020603050405020304" pitchFamily="18" charset="0"/>
                <a:sym typeface="Arial"/>
              </a:rPr>
              <a:t>Student shall be able to have a goal-oriented approach to his/her career</a:t>
            </a:r>
          </a:p>
          <a:p>
            <a:pPr lvl="0" indent="-457200" algn="just" defTabSz="685800">
              <a:lnSpc>
                <a:spcPct val="150000"/>
              </a:lnSpc>
              <a:spcBef>
                <a:spcPts val="0"/>
              </a:spcBef>
              <a:buClrTx/>
              <a:buSzTx/>
              <a:buFont typeface="+mj-lt"/>
              <a:buAutoNum type="arabicPeriod"/>
              <a:defRPr/>
            </a:pPr>
            <a:r>
              <a:rPr lang="en-US" sz="3000" dirty="0">
                <a:solidFill>
                  <a:sysClr val="windowText" lastClr="000000"/>
                </a:solidFill>
                <a:latin typeface="Times New Roman" panose="02020603050405020304" pitchFamily="18" charset="0"/>
                <a:cs typeface="Times New Roman" panose="02020603050405020304" pitchFamily="18" charset="0"/>
                <a:sym typeface="Arial"/>
              </a:rPr>
              <a:t>Student identifies the goal in the very first year</a:t>
            </a:r>
          </a:p>
          <a:p>
            <a:pPr lvl="0" indent="-457200" algn="just" defTabSz="685800">
              <a:lnSpc>
                <a:spcPct val="150000"/>
              </a:lnSpc>
              <a:spcBef>
                <a:spcPts val="0"/>
              </a:spcBef>
              <a:buClrTx/>
              <a:buSzTx/>
              <a:buFont typeface="+mj-lt"/>
              <a:buAutoNum type="arabicPeriod"/>
              <a:defRPr/>
            </a:pPr>
            <a:r>
              <a:rPr lang="en-US" sz="3000" dirty="0">
                <a:solidFill>
                  <a:sysClr val="windowText" lastClr="000000"/>
                </a:solidFill>
                <a:latin typeface="Times New Roman" panose="02020603050405020304" pitchFamily="18" charset="0"/>
                <a:cs typeface="Times New Roman" panose="02020603050405020304" pitchFamily="18" charset="0"/>
                <a:sym typeface="Arial"/>
              </a:rPr>
              <a:t>Students shall be able to follow the stage-wise career progression.</a:t>
            </a:r>
          </a:p>
          <a:p>
            <a:pPr lvl="0" indent="-457200" algn="just" defTabSz="685800">
              <a:lnSpc>
                <a:spcPct val="150000"/>
              </a:lnSpc>
              <a:spcBef>
                <a:spcPts val="0"/>
              </a:spcBef>
              <a:buClrTx/>
              <a:buSzTx/>
              <a:buFont typeface="+mj-lt"/>
              <a:buAutoNum type="arabicPeriod"/>
              <a:defRPr/>
            </a:pPr>
            <a:r>
              <a:rPr lang="en-US" sz="3000" dirty="0">
                <a:solidFill>
                  <a:sysClr val="windowText" lastClr="000000"/>
                </a:solidFill>
                <a:latin typeface="Times New Roman" panose="02020603050405020304" pitchFamily="18" charset="0"/>
                <a:cs typeface="Times New Roman" panose="02020603050405020304" pitchFamily="18" charset="0"/>
                <a:sym typeface="Arial"/>
              </a:rPr>
              <a:t>Early identification of the skill set required for a selected goal.</a:t>
            </a:r>
          </a:p>
          <a:p>
            <a:pPr marL="571500" indent="-457200">
              <a:buFont typeface="+mj-lt"/>
              <a:buAutoNum type="arabicPeriod"/>
            </a:pPr>
            <a:endParaRPr lang="en-IN" sz="3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a:p>
        </p:txBody>
      </p:sp>
      <p:pic>
        <p:nvPicPr>
          <p:cNvPr id="7" name="Google Shape;126;p5" descr="Lovely Professional University - Wikipedia">
            <a:extLst>
              <a:ext uri="{FF2B5EF4-FFF2-40B4-BE49-F238E27FC236}">
                <a16:creationId xmlns:a16="http://schemas.microsoft.com/office/drawing/2014/main" xmlns="" id="{F2C30C84-BA8C-3577-9DE8-BE2284044634}"/>
              </a:ext>
            </a:extLst>
          </p:cNvPr>
          <p:cNvPicPr preferRelativeResize="0"/>
          <p:nvPr/>
        </p:nvPicPr>
        <p:blipFill rotWithShape="1">
          <a:blip r:embed="rId2">
            <a:alphaModFix/>
          </a:blip>
          <a:srcRect/>
          <a:stretch/>
        </p:blipFill>
        <p:spPr>
          <a:xfrm>
            <a:off x="11248583" y="82211"/>
            <a:ext cx="667634" cy="649627"/>
          </a:xfrm>
          <a:prstGeom prst="rect">
            <a:avLst/>
          </a:prstGeom>
          <a:noFill/>
          <a:ln>
            <a:noFill/>
          </a:ln>
        </p:spPr>
      </p:pic>
      <p:sp>
        <p:nvSpPr>
          <p:cNvPr id="5" name="Google Shape;107;p3">
            <a:extLst>
              <a:ext uri="{FF2B5EF4-FFF2-40B4-BE49-F238E27FC236}">
                <a16:creationId xmlns:a16="http://schemas.microsoft.com/office/drawing/2014/main" xmlns="" id="{DF44C095-969A-621A-0B79-3AD9E0BD02FE}"/>
              </a:ext>
            </a:extLst>
          </p:cNvPr>
          <p:cNvSpPr txBox="1"/>
          <p:nvPr/>
        </p:nvSpPr>
        <p:spPr>
          <a:xfrm>
            <a:off x="0" y="6381386"/>
            <a:ext cx="12192000" cy="461624"/>
          </a:xfrm>
          <a:prstGeom prst="rect">
            <a:avLst/>
          </a:prstGeom>
          <a:solidFill>
            <a:srgbClr val="F79646"/>
          </a:solidFill>
          <a:ln>
            <a:noFill/>
          </a:ln>
        </p:spPr>
        <p:txBody>
          <a:bodyPr spcFirstLastPara="1" wrap="square" lIns="91425" tIns="45700" rIns="91425" bIns="45700" anchor="t" anchorCtr="0">
            <a:spAutoFit/>
          </a:bodyPr>
          <a:lstStyle/>
          <a:p>
            <a:pPr algn="r">
              <a:buClr>
                <a:schemeClr val="lt1"/>
              </a:buClr>
              <a:buSzPts val="2400"/>
            </a:pPr>
            <a:r>
              <a:rPr lang="en-US" sz="2400" b="1" dirty="0">
                <a:solidFill>
                  <a:schemeClr val="lt1"/>
                </a:solidFill>
                <a:latin typeface="Times New Roman"/>
                <a:ea typeface="Times New Roman"/>
                <a:cs typeface="Times New Roman"/>
                <a:sym typeface="Times New Roman"/>
              </a:rPr>
              <a:t>www.lpu.in                                    			     	         Lovely Professional University </a:t>
            </a:r>
            <a:endParaRPr dirty="0"/>
          </a:p>
        </p:txBody>
      </p:sp>
    </p:spTree>
    <p:extLst>
      <p:ext uri="{BB962C8B-B14F-4D97-AF65-F5344CB8AC3E}">
        <p14:creationId xmlns:p14="http://schemas.microsoft.com/office/powerpoint/2010/main" val="132593741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TotalTime>
  <Words>2605</Words>
  <Application>Microsoft Office PowerPoint</Application>
  <PresentationFormat>Widescreen</PresentationFormat>
  <Paragraphs>379</Paragraphs>
  <Slides>25</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PowerPoint Presentation</vt:lpstr>
      <vt:lpstr>COURSE WEIGHTAGE &amp; TEXTBOOKS</vt:lpstr>
      <vt:lpstr>PowerPoint Presentation</vt:lpstr>
      <vt:lpstr>PowerPoint Presentation</vt:lpstr>
      <vt:lpstr>PowerPoint Presentation</vt:lpstr>
      <vt:lpstr>PowerPoint Presentation</vt:lpstr>
      <vt:lpstr>PowerPoint Presentation</vt:lpstr>
      <vt:lpstr>WHAT are COHORT’s?</vt:lpstr>
      <vt:lpstr>COHORT’s PURPOSE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DETAILS of COURSE ENRICHMENT ACTIVITIES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mohdshahnawaz9915@gmail.com</cp:lastModifiedBy>
  <cp:revision>102</cp:revision>
  <dcterms:created xsi:type="dcterms:W3CDTF">2006-08-16T00:00:00Z</dcterms:created>
  <dcterms:modified xsi:type="dcterms:W3CDTF">2024-08-01T14:25:08Z</dcterms:modified>
</cp:coreProperties>
</file>