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76" r:id="rId2"/>
    <p:sldId id="3854" r:id="rId3"/>
    <p:sldId id="3851" r:id="rId4"/>
    <p:sldId id="3852" r:id="rId5"/>
    <p:sldId id="3853" r:id="rId6"/>
    <p:sldId id="281" r:id="rId7"/>
    <p:sldId id="315" r:id="rId8"/>
    <p:sldId id="282" r:id="rId9"/>
    <p:sldId id="283" r:id="rId10"/>
    <p:sldId id="284" r:id="rId11"/>
    <p:sldId id="285" r:id="rId12"/>
    <p:sldId id="293" r:id="rId13"/>
    <p:sldId id="294" r:id="rId14"/>
    <p:sldId id="295" r:id="rId15"/>
    <p:sldId id="296" r:id="rId16"/>
    <p:sldId id="297" r:id="rId17"/>
    <p:sldId id="279" r:id="rId18"/>
    <p:sldId id="304" r:id="rId19"/>
    <p:sldId id="316" r:id="rId20"/>
    <p:sldId id="3855" r:id="rId21"/>
    <p:sldId id="3856" r:id="rId22"/>
    <p:sldId id="3857" r:id="rId23"/>
    <p:sldId id="3858" r:id="rId24"/>
    <p:sldId id="3859" r:id="rId25"/>
    <p:sldId id="270" r:id="rId26"/>
    <p:sldId id="298" r:id="rId27"/>
    <p:sldId id="313" r:id="rId28"/>
    <p:sldId id="3860" r:id="rId29"/>
    <p:sldId id="3861" r:id="rId30"/>
    <p:sldId id="27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8" d="100"/>
          <a:sy n="88" d="100"/>
        </p:scale>
        <p:origin x="1306"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36813-DDFB-4BC1-A6BA-72FE7D9C9CDB}" type="datetimeFigureOut">
              <a:rPr lang="en-IN" smtClean="0"/>
              <a:t>02-08-2024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F7CFE2-7C03-4D4A-B6D5-69A25678A497}" type="slidenum">
              <a:rPr lang="en-IN" smtClean="0"/>
              <a:t>‹#›</a:t>
            </a:fld>
            <a:endParaRPr lang="en-IN"/>
          </a:p>
        </p:txBody>
      </p:sp>
    </p:spTree>
    <p:extLst>
      <p:ext uri="{BB962C8B-B14F-4D97-AF65-F5344CB8AC3E}">
        <p14:creationId xmlns:p14="http://schemas.microsoft.com/office/powerpoint/2010/main" val="336657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54D74875-FFDB-46A6-B54C-833D27C586D2}" type="slidenum">
              <a:rPr lang="en-IN" altLang="en-US">
                <a:latin typeface="Calibri" pitchFamily="32" charset="0"/>
              </a:rPr>
              <a:pPr/>
              <a:t>1</a:t>
            </a:fld>
            <a:endParaRPr lang="en-IN" altLang="en-US">
              <a:latin typeface="Calibri" pitchFamily="32" charset="0"/>
            </a:endParaRPr>
          </a:p>
        </p:txBody>
      </p:sp>
      <p:sp>
        <p:nvSpPr>
          <p:cNvPr id="1331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561811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14</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903456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15</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3582672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16</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996858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AFFD434A-289D-4693-96AA-BF1EE5B6CB78}" type="slidenum">
              <a:rPr lang="en-IN" altLang="en-US">
                <a:latin typeface="Calibri" pitchFamily="32" charset="0"/>
              </a:rPr>
              <a:pPr/>
              <a:t>17</a:t>
            </a:fld>
            <a:endParaRPr lang="en-IN" altLang="en-US">
              <a:latin typeface="Calibri" pitchFamily="32" charset="0"/>
            </a:endParaRPr>
          </a:p>
        </p:txBody>
      </p:sp>
      <p:sp>
        <p:nvSpPr>
          <p:cNvPr id="194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980381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AFFD434A-289D-4693-96AA-BF1EE5B6CB78}" type="slidenum">
              <a:rPr lang="en-IN" altLang="en-US">
                <a:latin typeface="Calibri" pitchFamily="32" charset="0"/>
              </a:rPr>
              <a:pPr/>
              <a:t>18</a:t>
            </a:fld>
            <a:endParaRPr lang="en-IN" altLang="en-US">
              <a:latin typeface="Calibri" pitchFamily="32" charset="0"/>
            </a:endParaRPr>
          </a:p>
        </p:txBody>
      </p:sp>
      <p:sp>
        <p:nvSpPr>
          <p:cNvPr id="1945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2618517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xmlns="" id="{7BE5C16D-896F-4342-B8AF-149E8516CB59}"/>
              </a:ext>
            </a:extLst>
          </p:cNvPr>
          <p:cNvSpPr>
            <a:spLocks noGrp="1" noChangeArrowheads="1"/>
          </p:cNvSpPr>
          <p:nvPr>
            <p:ph type="sldNum"/>
          </p:nvPr>
        </p:nvSpPr>
        <p:spPr>
          <a:ln/>
        </p:spPr>
        <p:txBody>
          <a:bodyPr/>
          <a:lstStyle/>
          <a:p>
            <a:fld id="{6EFB756A-A444-4FE1-8634-6705A1E9E966}" type="slidenum">
              <a:rPr lang="en-IN" altLang="en-US"/>
              <a:pPr/>
              <a:t>25</a:t>
            </a:fld>
            <a:endParaRPr lang="en-IN" altLang="en-US"/>
          </a:p>
        </p:txBody>
      </p:sp>
      <p:sp>
        <p:nvSpPr>
          <p:cNvPr id="45057" name="Rectangle 1">
            <a:extLst>
              <a:ext uri="{FF2B5EF4-FFF2-40B4-BE49-F238E27FC236}">
                <a16:creationId xmlns:a16="http://schemas.microsoft.com/office/drawing/2014/main" xmlns="" id="{610C41E8-2D80-493C-BC9C-36E0579F7400}"/>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a:extLst>
              <a:ext uri="{FF2B5EF4-FFF2-40B4-BE49-F238E27FC236}">
                <a16:creationId xmlns:a16="http://schemas.microsoft.com/office/drawing/2014/main" xmlns="" id="{3BB963B9-C96A-42E0-8E31-30DEC006BD04}"/>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43020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EB5E4A0-B86E-45E4-92FF-F1C2D979DDE6}" type="slidenum">
              <a:rPr lang="en-IN" altLang="en-US">
                <a:latin typeface="Calibri" pitchFamily="32" charset="0"/>
              </a:rPr>
              <a:pPr/>
              <a:t>26</a:t>
            </a:fld>
            <a:endParaRPr lang="en-IN" altLang="en-US">
              <a:latin typeface="Calibri" pitchFamily="32" charset="0"/>
            </a:endParaRPr>
          </a:p>
        </p:txBody>
      </p:sp>
      <p:sp>
        <p:nvSpPr>
          <p:cNvPr id="378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252282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EB5E4A0-B86E-45E4-92FF-F1C2D979DDE6}" type="slidenum">
              <a:rPr lang="en-IN" altLang="en-US">
                <a:latin typeface="Calibri" pitchFamily="32" charset="0"/>
              </a:rPr>
              <a:pPr/>
              <a:t>27</a:t>
            </a:fld>
            <a:endParaRPr lang="en-IN" altLang="en-US">
              <a:latin typeface="Calibri" pitchFamily="32" charset="0"/>
            </a:endParaRPr>
          </a:p>
        </p:txBody>
      </p:sp>
      <p:sp>
        <p:nvSpPr>
          <p:cNvPr id="3789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29040211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3">
            <a:extLst>
              <a:ext uri="{FF2B5EF4-FFF2-40B4-BE49-F238E27FC236}">
                <a16:creationId xmlns:a16="http://schemas.microsoft.com/office/drawing/2014/main" xmlns="" id="{0B17A2E4-E421-47C8-AC0C-2921F7473447}"/>
              </a:ext>
            </a:extLst>
          </p:cNvPr>
          <p:cNvSpPr>
            <a:spLocks noGrp="1" noChangeArrowheads="1"/>
          </p:cNvSpPr>
          <p:nvPr>
            <p:ph type="sldNum"/>
          </p:nvPr>
        </p:nvSpPr>
        <p:spPr>
          <a:ln/>
        </p:spPr>
        <p:txBody>
          <a:bodyPr/>
          <a:lstStyle/>
          <a:p>
            <a:fld id="{072B2BE0-D610-4FD7-BA76-52C7AD904DBD}" type="slidenum">
              <a:rPr lang="en-IN" altLang="en-US"/>
              <a:pPr/>
              <a:t>30</a:t>
            </a:fld>
            <a:endParaRPr lang="en-IN" altLang="en-US"/>
          </a:p>
        </p:txBody>
      </p:sp>
      <p:sp>
        <p:nvSpPr>
          <p:cNvPr id="48129" name="Rectangle 1">
            <a:extLst>
              <a:ext uri="{FF2B5EF4-FFF2-40B4-BE49-F238E27FC236}">
                <a16:creationId xmlns:a16="http://schemas.microsoft.com/office/drawing/2014/main" xmlns="" id="{E7BFACE5-7D83-419C-803B-3803623C0EAF}"/>
              </a:ext>
            </a:extLst>
          </p:cNvPr>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a:extLst>
              <a:ext uri="{FF2B5EF4-FFF2-40B4-BE49-F238E27FC236}">
                <a16:creationId xmlns:a16="http://schemas.microsoft.com/office/drawing/2014/main" xmlns="" id="{1F831865-7117-48AE-8176-5EBF4B8C0316}"/>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82289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5C59BFE7-9E71-446A-A874-0E5E8D2B8A91}" type="slidenum">
              <a:rPr lang="en-IN" altLang="en-US">
                <a:latin typeface="Calibri" pitchFamily="32" charset="0"/>
              </a:rPr>
              <a:pPr/>
              <a:t>6</a:t>
            </a:fld>
            <a:endParaRPr lang="en-IN" altLang="en-US">
              <a:latin typeface="Calibri" pitchFamily="32" charset="0"/>
            </a:endParaRPr>
          </a:p>
        </p:txBody>
      </p:sp>
      <p:sp>
        <p:nvSpPr>
          <p:cNvPr id="2355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2893929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5C59BFE7-9E71-446A-A874-0E5E8D2B8A91}" type="slidenum">
              <a:rPr lang="en-IN" altLang="en-US">
                <a:latin typeface="Calibri" pitchFamily="32" charset="0"/>
              </a:rPr>
              <a:pPr/>
              <a:t>7</a:t>
            </a:fld>
            <a:endParaRPr lang="en-IN" altLang="en-US">
              <a:latin typeface="Calibri" pitchFamily="32" charset="0"/>
            </a:endParaRPr>
          </a:p>
        </p:txBody>
      </p:sp>
      <p:sp>
        <p:nvSpPr>
          <p:cNvPr id="23555"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6007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75624903-4C3F-4E69-A041-338314DCC968}" type="slidenum">
              <a:rPr lang="en-IN" altLang="en-US">
                <a:latin typeface="Calibri" pitchFamily="32" charset="0"/>
              </a:rPr>
              <a:pPr/>
              <a:t>8</a:t>
            </a:fld>
            <a:endParaRPr lang="en-IN" altLang="en-US">
              <a:latin typeface="Calibri" pitchFamily="32" charset="0"/>
            </a:endParaRPr>
          </a:p>
        </p:txBody>
      </p:sp>
      <p:sp>
        <p:nvSpPr>
          <p:cNvPr id="25603"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4"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2378872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C8A9068B-7AF1-458F-A31A-0175A2683DCD}" type="slidenum">
              <a:rPr lang="en-IN" altLang="en-US">
                <a:latin typeface="Calibri" pitchFamily="32" charset="0"/>
              </a:rPr>
              <a:pPr/>
              <a:t>9</a:t>
            </a:fld>
            <a:endParaRPr lang="en-IN" altLang="en-US">
              <a:latin typeface="Calibri" pitchFamily="32" charset="0"/>
            </a:endParaRPr>
          </a:p>
        </p:txBody>
      </p:sp>
      <p:sp>
        <p:nvSpPr>
          <p:cNvPr id="27651"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087338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90CDD453-6B9F-4381-9F81-666849534983}" type="slidenum">
              <a:rPr lang="en-IN" altLang="en-US">
                <a:latin typeface="Calibri" pitchFamily="32" charset="0"/>
              </a:rPr>
              <a:pPr/>
              <a:t>10</a:t>
            </a:fld>
            <a:endParaRPr lang="en-IN" altLang="en-US">
              <a:latin typeface="Calibri" pitchFamily="32" charset="0"/>
            </a:endParaRPr>
          </a:p>
        </p:txBody>
      </p:sp>
      <p:sp>
        <p:nvSpPr>
          <p:cNvPr id="29699"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00"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18468521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11</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2579086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12</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2333058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7"/>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5pPr>
            <a:lvl6pPr marL="25146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6pPr>
            <a:lvl7pPr marL="29718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7pPr>
            <a:lvl8pPr marL="34290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8pPr>
            <a:lvl9pPr marL="3886200" indent="-228600" defTabSz="449263" eaLnBrk="0" fontAlgn="base" hangingPunct="0">
              <a:spcBef>
                <a:spcPct val="3000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itchFamily="16" charset="0"/>
              </a:defRPr>
            </a:lvl9pPr>
          </a:lstStyle>
          <a:p>
            <a:fld id="{341E80A0-5749-422A-8BF6-649022B87008}" type="slidenum">
              <a:rPr lang="en-IN" altLang="en-US">
                <a:latin typeface="Calibri" pitchFamily="32" charset="0"/>
              </a:rPr>
              <a:pPr/>
              <a:t>13</a:t>
            </a:fld>
            <a:endParaRPr lang="en-IN" altLang="en-US">
              <a:latin typeface="Calibri" pitchFamily="32" charset="0"/>
            </a:endParaRPr>
          </a:p>
        </p:txBody>
      </p:sp>
      <p:sp>
        <p:nvSpPr>
          <p:cNvPr id="31747" name="Rectangle 1"/>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8" name="Rectangle 2"/>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itchFamily="16" charset="0"/>
            </a:endParaRPr>
          </a:p>
        </p:txBody>
      </p:sp>
    </p:spTree>
    <p:extLst>
      <p:ext uri="{BB962C8B-B14F-4D97-AF65-F5344CB8AC3E}">
        <p14:creationId xmlns:p14="http://schemas.microsoft.com/office/powerpoint/2010/main" val="824776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394590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7315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83594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E0B4FB4-92B0-4B03-8877-1ABBC6A29282}"/>
              </a:ext>
            </a:extLst>
          </p:cNvPr>
          <p:cNvSpPr/>
          <p:nvPr userDrawn="1"/>
        </p:nvSpPr>
        <p:spPr>
          <a:xfrm>
            <a:off x="0" y="6778625"/>
            <a:ext cx="9144000" cy="79375"/>
          </a:xfrm>
          <a:prstGeom prst="rect">
            <a:avLst/>
          </a:prstGeom>
          <a:solidFill>
            <a:srgbClr val="ED771F"/>
          </a:solidFill>
          <a:ln w="12700" cap="flat" cmpd="sng" algn="ctr">
            <a:noFill/>
            <a:prstDash val="solid"/>
            <a:miter lim="800000"/>
          </a:ln>
          <a:effectLst/>
        </p:spPr>
        <p:txBody>
          <a:bodyPr anchor="ctr"/>
          <a:lstStyle/>
          <a:p>
            <a:pPr algn="ctr" defTabSz="685800" eaLnBrk="1" fontAlgn="auto" hangingPunct="1">
              <a:spcBef>
                <a:spcPts val="0"/>
              </a:spcBef>
              <a:spcAft>
                <a:spcPts val="0"/>
              </a:spcAft>
              <a:defRPr/>
            </a:pPr>
            <a:endParaRPr lang="en-US" sz="1350" kern="0">
              <a:solidFill>
                <a:srgbClr val="FFFFFF"/>
              </a:solidFill>
            </a:endParaRPr>
          </a:p>
        </p:txBody>
      </p:sp>
      <p:sp>
        <p:nvSpPr>
          <p:cNvPr id="3" name="Rectangle 2">
            <a:extLst>
              <a:ext uri="{FF2B5EF4-FFF2-40B4-BE49-F238E27FC236}">
                <a16:creationId xmlns:a16="http://schemas.microsoft.com/office/drawing/2014/main" xmlns="" id="{D70383CE-66B3-49D6-A737-C885797C4908}"/>
              </a:ext>
            </a:extLst>
          </p:cNvPr>
          <p:cNvSpPr/>
          <p:nvPr userDrawn="1"/>
        </p:nvSpPr>
        <p:spPr>
          <a:xfrm>
            <a:off x="1558925" y="431800"/>
            <a:ext cx="6080125" cy="46038"/>
          </a:xfrm>
          <a:prstGeom prst="rect">
            <a:avLst/>
          </a:prstGeom>
          <a:solidFill>
            <a:srgbClr val="F47D3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4" name="Picture 4">
            <a:extLst>
              <a:ext uri="{FF2B5EF4-FFF2-40B4-BE49-F238E27FC236}">
                <a16:creationId xmlns:a16="http://schemas.microsoft.com/office/drawing/2014/main" xmlns="" id="{A75A6FD3-E9D7-4EFF-9DEA-D1DDC04046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6050" y="177800"/>
            <a:ext cx="116046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a:extLst>
              <a:ext uri="{FF2B5EF4-FFF2-40B4-BE49-F238E27FC236}">
                <a16:creationId xmlns:a16="http://schemas.microsoft.com/office/drawing/2014/main" xmlns="" id="{A9486E07-92DC-42F1-A094-76E347B1D693}"/>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46063" y="177800"/>
            <a:ext cx="11858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496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4C39394-7CD2-47B2-9792-B8E2B8E2D20A}"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794485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C39394-7CD2-47B2-9792-B8E2B8E2D20A}" type="datetimeFigureOut">
              <a:rPr lang="en-IN" smtClean="0"/>
              <a:t>02-08-2024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025036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4C39394-7CD2-47B2-9792-B8E2B8E2D20A}"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34013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4C39394-7CD2-47B2-9792-B8E2B8E2D20A}" type="datetimeFigureOut">
              <a:rPr lang="en-IN" smtClean="0"/>
              <a:t>02-08-2024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332950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4C39394-7CD2-47B2-9792-B8E2B8E2D20A}" type="datetimeFigureOut">
              <a:rPr lang="en-IN" smtClean="0"/>
              <a:t>02-08-2024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28130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02-08-2024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274260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491722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02-08-2024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Tree>
    <p:extLst>
      <p:ext uri="{BB962C8B-B14F-4D97-AF65-F5344CB8AC3E}">
        <p14:creationId xmlns:p14="http://schemas.microsoft.com/office/powerpoint/2010/main" val="112862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C39394-7CD2-47B2-9792-B8E2B8E2D20A}" type="datetimeFigureOut">
              <a:rPr lang="en-IN" smtClean="0"/>
              <a:t>02-08-2024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4EB88E-4040-4B41-BBD0-F31C7B68EC80}" type="slidenum">
              <a:rPr lang="en-IN" smtClean="0"/>
              <a:t>‹#›</a:t>
            </a:fld>
            <a:endParaRPr lang="en-IN"/>
          </a:p>
        </p:txBody>
      </p:sp>
    </p:spTree>
    <p:extLst>
      <p:ext uri="{BB962C8B-B14F-4D97-AF65-F5344CB8AC3E}">
        <p14:creationId xmlns:p14="http://schemas.microsoft.com/office/powerpoint/2010/main" val="6963204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hyperlink" Target="https://www.w3schools.com/jsref/jsref_if.asp"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hyperlink" Target="https://survey.stackoverflow.co/2023/" TargetMode="Externa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273050" y="1855787"/>
            <a:ext cx="7956550" cy="1222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Clr>
                <a:srgbClr val="000000"/>
              </a:buClr>
              <a:buSzPct val="100000"/>
              <a:buFont typeface="Times New Roman" pitchFamily="16" charset="0"/>
              <a:buNone/>
            </a:pPr>
            <a:r>
              <a:rPr lang="en-US" altLang="en-US" sz="5400" dirty="0">
                <a:solidFill>
                  <a:srgbClr val="10253F"/>
                </a:solidFill>
                <a:latin typeface="Berlin Sans FB Demi" pitchFamily="32" charset="0"/>
              </a:rPr>
              <a:t>CSE326</a:t>
            </a:r>
          </a:p>
          <a:p>
            <a:pPr algn="ctr" eaLnBrk="1" hangingPunct="1">
              <a:buClr>
                <a:srgbClr val="000000"/>
              </a:buClr>
              <a:buSzPct val="100000"/>
              <a:buFont typeface="Times New Roman" pitchFamily="16" charset="0"/>
              <a:buNone/>
            </a:pPr>
            <a:r>
              <a:rPr lang="en-US" altLang="en-US" sz="5400" dirty="0">
                <a:solidFill>
                  <a:srgbClr val="10253F"/>
                </a:solidFill>
                <a:latin typeface="Berlin Sans FB Demi" pitchFamily="32" charset="0"/>
              </a:rPr>
              <a:t>INTERNET PROGRAMMING LABORATORY</a:t>
            </a:r>
          </a:p>
          <a:p>
            <a:pPr algn="ctr" eaLnBrk="1" hangingPunct="1">
              <a:buClr>
                <a:srgbClr val="000000"/>
              </a:buClr>
              <a:buSzPct val="100000"/>
              <a:buFont typeface="Times New Roman" pitchFamily="16" charset="0"/>
              <a:buNone/>
            </a:pPr>
            <a:endParaRPr lang="en-US" altLang="en-US" sz="5400" dirty="0">
              <a:solidFill>
                <a:srgbClr val="10253F"/>
              </a:solidFill>
              <a:latin typeface="Berlin Sans FB Demi" pitchFamily="32" charset="0"/>
            </a:endParaRPr>
          </a:p>
        </p:txBody>
      </p:sp>
      <p:sp>
        <p:nvSpPr>
          <p:cNvPr id="12292" name="Line 3"/>
          <p:cNvSpPr>
            <a:spLocks noChangeShapeType="1"/>
          </p:cNvSpPr>
          <p:nvPr/>
        </p:nvSpPr>
        <p:spPr bwMode="auto">
          <a:xfrm>
            <a:off x="1042988" y="3789363"/>
            <a:ext cx="7058025"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
        <p:nvSpPr>
          <p:cNvPr id="12293" name="Text Box 4"/>
          <p:cNvSpPr txBox="1">
            <a:spLocks noChangeArrowheads="1"/>
          </p:cNvSpPr>
          <p:nvPr/>
        </p:nvSpPr>
        <p:spPr bwMode="auto">
          <a:xfrm>
            <a:off x="3768725" y="3917950"/>
            <a:ext cx="1876425"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2400">
                <a:solidFill>
                  <a:srgbClr val="376092"/>
                </a:solidFill>
                <a:latin typeface="Arial Rounded MT Bold" pitchFamily="32" charset="0"/>
                <a:cs typeface="Arial" charset="0"/>
              </a:rPr>
              <a:t>Lecture #0</a:t>
            </a:r>
          </a:p>
        </p:txBody>
      </p:sp>
      <p:sp>
        <p:nvSpPr>
          <p:cNvPr id="12294" name="Text Box 5"/>
          <p:cNvSpPr txBox="1">
            <a:spLocks noChangeArrowheads="1"/>
          </p:cNvSpPr>
          <p:nvPr/>
        </p:nvSpPr>
        <p:spPr bwMode="auto">
          <a:xfrm>
            <a:off x="1371600" y="4379913"/>
            <a:ext cx="64008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spcBef>
                <a:spcPts val="800"/>
              </a:spcBef>
              <a:buSzPct val="100000"/>
            </a:pPr>
            <a:r>
              <a:rPr lang="en-US" altLang="en-US" dirty="0">
                <a:solidFill>
                  <a:srgbClr val="898989"/>
                </a:solidFill>
              </a:rPr>
              <a:t>The kick start session</a:t>
            </a:r>
          </a:p>
        </p:txBody>
      </p:sp>
    </p:spTree>
    <p:extLst>
      <p:ext uri="{BB962C8B-B14F-4D97-AF65-F5344CB8AC3E}">
        <p14:creationId xmlns:p14="http://schemas.microsoft.com/office/powerpoint/2010/main" val="266138130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SzPct val="100000"/>
            </a:pPr>
            <a:r>
              <a:rPr lang="en-US" altLang="en-US" sz="4400">
                <a:solidFill>
                  <a:srgbClr val="FF0000"/>
                </a:solidFill>
              </a:rPr>
              <a:t>Program Outcomes</a:t>
            </a:r>
          </a:p>
        </p:txBody>
      </p:sp>
      <p:sp>
        <p:nvSpPr>
          <p:cNvPr id="28675" name="Text Box 2"/>
          <p:cNvSpPr txBox="1">
            <a:spLocks noChangeArrowheads="1"/>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nSpc>
                <a:spcPct val="107000"/>
              </a:lnSpc>
              <a:spcBef>
                <a:spcPts val="375"/>
              </a:spcBef>
              <a:spcAft>
                <a:spcPts val="800"/>
              </a:spcAft>
              <a:buClr>
                <a:srgbClr val="000000"/>
              </a:buClr>
              <a:buSzPct val="100000"/>
              <a:buFont typeface="Times New Roman" pitchFamily="16" charset="0"/>
              <a:buNone/>
            </a:pPr>
            <a:r>
              <a:rPr lang="en-US" altLang="en-US" sz="1500" b="1" dirty="0">
                <a:latin typeface="Arial" charset="0"/>
                <a:cs typeface="Calibri" pitchFamily="32" charset="0"/>
              </a:rPr>
              <a:t>PO10</a:t>
            </a:r>
            <a:br>
              <a:rPr lang="en-US" altLang="en-US" sz="1500" b="1" dirty="0">
                <a:latin typeface="Arial" charset="0"/>
                <a:cs typeface="Calibri" pitchFamily="32" charset="0"/>
              </a:rPr>
            </a:br>
            <a:r>
              <a:rPr lang="en-US" altLang="en-US" sz="1500" b="1" dirty="0">
                <a:latin typeface="Arial" charset="0"/>
                <a:cs typeface="Calibri" pitchFamily="32" charset="0"/>
              </a:rPr>
              <a:t> </a:t>
            </a:r>
            <a:r>
              <a:rPr lang="en-US" altLang="en-US" sz="1500" dirty="0">
                <a:latin typeface="Arial" charset="0"/>
                <a:cs typeface="Calibri" pitchFamily="32" charset="0"/>
              </a:rPr>
              <a:t>Communication::Communicate effectively on complex engineering activities with the engineering community and with society at large, such as, being able to comprehend and write effective reports and design documentation, make effective presentations, and give and receive clear instructions. </a:t>
            </a:r>
          </a:p>
          <a:p>
            <a:pPr>
              <a:lnSpc>
                <a:spcPct val="107000"/>
              </a:lnSpc>
              <a:spcBef>
                <a:spcPts val="375"/>
              </a:spcBef>
              <a:spcAft>
                <a:spcPts val="800"/>
              </a:spcAft>
              <a:buClr>
                <a:srgbClr val="000000"/>
              </a:buClr>
              <a:buSzPct val="100000"/>
              <a:buFont typeface="Times New Roman" pitchFamily="16" charset="0"/>
              <a:buNone/>
            </a:pPr>
            <a:r>
              <a:rPr lang="en-US" altLang="en-US" sz="1500" b="1" dirty="0">
                <a:latin typeface="Arial" charset="0"/>
                <a:cs typeface="Calibri" pitchFamily="32" charset="0"/>
              </a:rPr>
              <a:t>PO11</a:t>
            </a:r>
            <a:br>
              <a:rPr lang="en-US" altLang="en-US" sz="1500" b="1" dirty="0">
                <a:latin typeface="Arial" charset="0"/>
                <a:cs typeface="Calibri" pitchFamily="32" charset="0"/>
              </a:rPr>
            </a:br>
            <a:r>
              <a:rPr lang="en-US" altLang="en-US" sz="1500" b="1" dirty="0">
                <a:latin typeface="Arial" charset="0"/>
                <a:cs typeface="Calibri" pitchFamily="32" charset="0"/>
              </a:rPr>
              <a:t> </a:t>
            </a:r>
            <a:r>
              <a:rPr lang="en-US" altLang="en-US" sz="1500" dirty="0">
                <a:latin typeface="Arial" charset="0"/>
                <a:cs typeface="Calibri" pitchFamily="32" charset="0"/>
              </a:rPr>
              <a:t>Project management and finance::Demonstrate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r>
              <a:rPr lang="en-US" altLang="en-US" sz="1500" b="1" dirty="0">
                <a:latin typeface="Arial" charset="0"/>
                <a:cs typeface="Calibri" pitchFamily="32" charset="0"/>
              </a:rPr>
              <a:t> </a:t>
            </a:r>
          </a:p>
          <a:p>
            <a:pPr>
              <a:lnSpc>
                <a:spcPct val="107000"/>
              </a:lnSpc>
              <a:spcBef>
                <a:spcPts val="375"/>
              </a:spcBef>
              <a:spcAft>
                <a:spcPts val="800"/>
              </a:spcAft>
              <a:buClr>
                <a:srgbClr val="000000"/>
              </a:buClr>
              <a:buSzPct val="100000"/>
              <a:buFont typeface="Times New Roman" pitchFamily="16" charset="0"/>
              <a:buNone/>
            </a:pPr>
            <a:r>
              <a:rPr lang="en-US" altLang="en-US" sz="1500" b="1" dirty="0">
                <a:latin typeface="Arial" charset="0"/>
                <a:cs typeface="Calibri" pitchFamily="32" charset="0"/>
              </a:rPr>
              <a:t>PO12</a:t>
            </a:r>
            <a:br>
              <a:rPr lang="en-US" altLang="en-US" sz="1500" b="1" dirty="0">
                <a:latin typeface="Arial" charset="0"/>
                <a:cs typeface="Calibri" pitchFamily="32" charset="0"/>
              </a:rPr>
            </a:br>
            <a:r>
              <a:rPr lang="en-US" altLang="en-US" sz="1500" b="1" dirty="0">
                <a:latin typeface="Arial" charset="0"/>
                <a:cs typeface="Calibri" pitchFamily="32" charset="0"/>
              </a:rPr>
              <a:t> </a:t>
            </a:r>
            <a:r>
              <a:rPr lang="en-US" altLang="en-US" sz="1500" dirty="0">
                <a:latin typeface="Arial" charset="0"/>
                <a:cs typeface="Calibri" pitchFamily="32" charset="0"/>
              </a:rPr>
              <a:t>Life-long learning::Recognize the need for, and have the preparation and ability to engage in independent and life-long learning in the broadest context of technological change.</a:t>
            </a:r>
          </a:p>
          <a:p>
            <a:pPr eaLnBrk="1" hangingPunct="1">
              <a:spcBef>
                <a:spcPts val="450"/>
              </a:spcBef>
              <a:buClr>
                <a:srgbClr val="000000"/>
              </a:buClr>
              <a:buSzPct val="100000"/>
              <a:buFont typeface="Arial" charset="0"/>
              <a:buNone/>
            </a:pPr>
            <a:endParaRPr lang="en-US" altLang="en-US" sz="1800" dirty="0"/>
          </a:p>
        </p:txBody>
      </p:sp>
    </p:spTree>
    <p:extLst>
      <p:ext uri="{BB962C8B-B14F-4D97-AF65-F5344CB8AC3E}">
        <p14:creationId xmlns:p14="http://schemas.microsoft.com/office/powerpoint/2010/main" val="262006875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dirty="0">
                <a:latin typeface="Times New Roman" panose="02020603050405020304" pitchFamily="18" charset="0"/>
                <a:cs typeface="Times New Roman" panose="02020603050405020304" pitchFamily="18" charset="0"/>
              </a:rPr>
              <a:t>Unit I</a:t>
            </a:r>
          </a:p>
          <a:p>
            <a:pPr algn="just"/>
            <a:r>
              <a:rPr lang="en-CA"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Exposure To HTML : </a:t>
            </a:r>
            <a:r>
              <a:rPr lang="en-CA"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HTML document structure, Working with HTML basic elements like title, head, body, Working with Root and Metadata, Horizontal Rules and line breaks and paragraph, working with citation, quotation, definitions and comments, Types of Tags in HTML</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13842848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46977"/>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400" dirty="0">
                <a:latin typeface="Times New Roman" panose="02020603050405020304" pitchFamily="18" charset="0"/>
                <a:cs typeface="Times New Roman" panose="02020603050405020304" pitchFamily="18" charset="0"/>
              </a:rPr>
              <a:t>Unit II</a:t>
            </a:r>
          </a:p>
          <a:p>
            <a:pPr algn="just">
              <a:lnSpc>
                <a:spcPct val="107000"/>
              </a:lnSpc>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Working with Text, Links, Images and Tables in HTML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Formatting text with HTML physical style elements, Formatting text with HTML logical style elements, Arranging text, Exploring the Hyperlinks and linking to a mail system, Exploring the link relations, Working with images in a web page, Displaying Plain, Bold, Italic, Small, Subscripted, Superscripted text, Displaying Program Code, Program Output, Keyboard text, Emphasizing text, Defining New Terms, Short and long Quotations, Creating Links with anchor tag.</a:t>
            </a:r>
          </a:p>
          <a:p>
            <a:pPr algn="just"/>
            <a:r>
              <a:rPr lang="en-IN" sz="2400" dirty="0">
                <a:latin typeface="Times New Roman" panose="02020603050405020304" pitchFamily="18" charset="0"/>
                <a:cs typeface="Times New Roman" panose="02020603050405020304" pitchFamily="18" charset="0"/>
              </a:rPr>
              <a:t>	</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28702841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800" b="1" dirty="0"/>
              <a:t>Unit III</a:t>
            </a:r>
          </a:p>
          <a:p>
            <a:pPr algn="just"/>
            <a:r>
              <a:rPr lang="en-US" sz="2800" b="1" dirty="0"/>
              <a:t>Introduction to Cascading Style Sheets : </a:t>
            </a:r>
            <a:r>
              <a:rPr lang="en-US" sz="2800" dirty="0"/>
              <a:t>CSS rules like link and style, CSS properties like text controlling and text formatting, CSS selectors like type, id, class, Introduction To CSS and types of CSS, Inline CSS, Internal CSS, External CSS, CSS Box Model- Padding, Margin, Border, </a:t>
            </a:r>
            <a:r>
              <a:rPr lang="en-US" sz="2800" dirty="0" err="1"/>
              <a:t>Div</a:t>
            </a:r>
            <a:r>
              <a:rPr lang="en-US" sz="2800" dirty="0"/>
              <a:t> and Span Tag in CSS, Working with background Images.</a:t>
            </a: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42973257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spcBef>
                <a:spcPts val="700"/>
              </a:spcBef>
              <a:buClr>
                <a:srgbClr val="000000"/>
              </a:buClr>
              <a:buSzPct val="100000"/>
              <a:buFont typeface="Arial" charset="0"/>
              <a:buNone/>
            </a:pPr>
            <a:r>
              <a:rPr lang="en-US" altLang="en-US" sz="2400" dirty="0">
                <a:latin typeface="Times New Roman" panose="02020603050405020304" pitchFamily="18" charset="0"/>
                <a:cs typeface="Times New Roman" panose="02020603050405020304" pitchFamily="18" charset="0"/>
              </a:rPr>
              <a:t>Unit IV</a:t>
            </a:r>
          </a:p>
          <a:p>
            <a:pPr marL="6350" marR="756285" algn="just">
              <a:spcBef>
                <a:spcPts val="540"/>
              </a:spcBef>
              <a:spcAft>
                <a:spcPts val="1000"/>
              </a:spcAft>
            </a:pPr>
            <a:r>
              <a:rPr lang="en-CA"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Working with Tables : </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Working With Tables-</a:t>
            </a:r>
            <a:r>
              <a:rPr lang="en-CA"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Colspan</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CA"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Rowspan</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applying </a:t>
            </a:r>
            <a:r>
              <a:rPr lang="en-CA"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css</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on tables, creating </a:t>
            </a:r>
            <a:r>
              <a:rPr lang="en-CA"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hoverable</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tables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753110" algn="just">
              <a:spcBef>
                <a:spcPts val="290"/>
              </a:spcBef>
              <a:spcAft>
                <a:spcPts val="1000"/>
              </a:spcAft>
            </a:pPr>
            <a:r>
              <a:rPr lang="en-CA"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Working with Forms : </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Working with Forms- action attribute, get and post methods, Form Elements </a:t>
            </a:r>
            <a:r>
              <a:rPr lang="en-CA" sz="2400"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CA"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and Controls Like Text Inputs, </a:t>
            </a:r>
            <a:r>
              <a:rPr lang="en-CA"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TextArea</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Buttons, </a:t>
            </a:r>
            <a:r>
              <a:rPr lang="en-CA"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CheckBoxes</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Dropdown Boxes, Radio Buttons,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a:spcBef>
                <a:spcPts val="55"/>
              </a:spcBef>
              <a:spcAft>
                <a:spcPts val="1000"/>
              </a:spcAft>
            </a:pP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 and File Select, applying </a:t>
            </a:r>
            <a:r>
              <a:rPr lang="en-CA"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css</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on all controls of forms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789305" algn="just">
              <a:spcBef>
                <a:spcPts val="260"/>
              </a:spcBef>
              <a:spcAft>
                <a:spcPts val="1000"/>
              </a:spcAft>
            </a:pPr>
            <a:r>
              <a:rPr lang="en-CA"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CSS Grids and Webpage Layouts : </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Grid introduction, Grid container, Grid Item, Creating different layouts for webpage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p>
          <a:p>
            <a:pPr algn="just">
              <a:spcBef>
                <a:spcPts val="700"/>
              </a:spcBef>
              <a:buClr>
                <a:srgbClr val="000000"/>
              </a:buClr>
              <a:buSzPct val="100000"/>
            </a:pPr>
            <a:endParaRPr lang="en-US" altLang="en-US" sz="2400" dirty="0">
              <a:latin typeface="Times New Roman" panose="02020603050405020304" pitchFamily="18" charset="0"/>
              <a:cs typeface="Times New Roman" panose="02020603050405020304" pitchFamily="18" charset="0"/>
            </a:endParaRP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5704733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spcBef>
                <a:spcPts val="700"/>
              </a:spcBef>
              <a:buClr>
                <a:srgbClr val="000000"/>
              </a:buClr>
              <a:buSzPct val="100000"/>
              <a:buFont typeface="Arial" charset="0"/>
              <a:buNone/>
            </a:pPr>
            <a:r>
              <a:rPr lang="en-US" altLang="en-US" sz="2400" dirty="0">
                <a:latin typeface="Times New Roman" panose="02020603050405020304" pitchFamily="18" charset="0"/>
                <a:cs typeface="Times New Roman" panose="02020603050405020304" pitchFamily="18" charset="0"/>
              </a:rPr>
              <a:t>Unit V</a:t>
            </a:r>
          </a:p>
          <a:p>
            <a:pPr marL="6350" marR="838200">
              <a:spcBef>
                <a:spcPts val="590"/>
              </a:spcBef>
              <a:spcAft>
                <a:spcPts val="1000"/>
              </a:spcAft>
            </a:pPr>
            <a:r>
              <a:rPr lang="en-CA"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JavaScript Application Development : </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Incorporating JavaScript in the HEAD and BODY element, </a:t>
            </a:r>
            <a:r>
              <a:rPr lang="en-CA"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Using an External JavaScript file, Using variables and operators, Using control statements such as </a:t>
            </a:r>
            <a:r>
              <a:rPr lang="en-CA" sz="2400" dirty="0">
                <a:effectLst/>
                <a:latin typeface="Times New Roman" panose="02020603050405020304" pitchFamily="18" charset="0"/>
                <a:ea typeface="Times New Roman" panose="02020603050405020304" pitchFamily="18" charset="0"/>
                <a:cs typeface="Times New Roman" panose="02020603050405020304" pitchFamily="18" charset="0"/>
              </a:rPr>
              <a:t/>
            </a:r>
            <a:br>
              <a:rPr lang="en-CA"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if...else, switch, break and continue, Using looping statements such as while, do...while, for, Using </a:t>
            </a:r>
            <a:r>
              <a:rPr lang="en-CA"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Popup boxes such as Alert, Confirm, and Prompt, Working with JavaScript </a:t>
            </a:r>
            <a:r>
              <a:rPr lang="en-CA" sz="24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Objects,Properties</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Methods.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 marR="817245">
              <a:spcBef>
                <a:spcPts val="300"/>
              </a:spcBef>
              <a:spcAft>
                <a:spcPts val="1000"/>
              </a:spcAft>
            </a:pPr>
            <a:r>
              <a:rPr lang="en-CA"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JavaScript </a:t>
            </a:r>
            <a:r>
              <a:rPr lang="en-CA"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Functions,Events</a:t>
            </a:r>
            <a:r>
              <a:rPr lang="en-CA"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Validation : </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Working with Functions-Using function arguments and return statement, Working with JavaScript Events like Form Based, Keyboard Based and Mouse Based, JavaScript Form Validation.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41970043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Course contents</a:t>
            </a:r>
          </a:p>
        </p:txBody>
      </p:sp>
      <p:sp>
        <p:nvSpPr>
          <p:cNvPr id="30723" name="Text Box 2"/>
          <p:cNvSpPr txBox="1">
            <a:spLocks noChangeArrowheads="1"/>
          </p:cNvSpPr>
          <p:nvPr/>
        </p:nvSpPr>
        <p:spPr bwMode="auto">
          <a:xfrm>
            <a:off x="457200" y="1455738"/>
            <a:ext cx="8229600"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eaLnBrk="1" hangingPunct="1">
              <a:lnSpc>
                <a:spcPct val="150000"/>
              </a:lnSpc>
              <a:spcBef>
                <a:spcPts val="700"/>
              </a:spcBef>
              <a:buClr>
                <a:srgbClr val="000000"/>
              </a:buClr>
              <a:buSzPct val="100000"/>
              <a:buFont typeface="Arial" charset="0"/>
              <a:buNone/>
            </a:pPr>
            <a:r>
              <a:rPr lang="en-US" altLang="en-US" sz="2400" dirty="0">
                <a:latin typeface="Times New Roman" panose="02020603050405020304" pitchFamily="18" charset="0"/>
                <a:cs typeface="Times New Roman" panose="02020603050405020304" pitchFamily="18" charset="0"/>
              </a:rPr>
              <a:t>Unit VI</a:t>
            </a:r>
          </a:p>
          <a:p>
            <a:pPr marL="6350" marR="923925" algn="just">
              <a:lnSpc>
                <a:spcPct val="150000"/>
              </a:lnSpc>
              <a:spcBef>
                <a:spcPts val="585"/>
              </a:spcBef>
              <a:spcAft>
                <a:spcPts val="1000"/>
              </a:spcAft>
            </a:pPr>
            <a:r>
              <a:rPr lang="en-CA" sz="24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Javascript</a:t>
            </a:r>
            <a:r>
              <a:rPr lang="en-CA"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DOM : </a:t>
            </a: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DOM introduction, DOM methods, DOM document, DOM elements, DOM HTML, DOM CSS, DOM Events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30724"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63662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1"/>
          <p:cNvSpPr txBox="1">
            <a:spLocks noChangeArrowheads="1"/>
          </p:cNvSpPr>
          <p:nvPr/>
        </p:nvSpPr>
        <p:spPr bwMode="auto">
          <a:xfrm>
            <a:off x="303213" y="354013"/>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3600" dirty="0">
                <a:solidFill>
                  <a:srgbClr val="C00000"/>
                </a:solidFill>
              </a:rPr>
              <a:t>Complete evaluation criteria for the course</a:t>
            </a:r>
          </a:p>
        </p:txBody>
      </p:sp>
      <p:sp>
        <p:nvSpPr>
          <p:cNvPr id="18436" name="Text Box 2"/>
          <p:cNvSpPr txBox="1">
            <a:spLocks noChangeArrowheads="1"/>
          </p:cNvSpPr>
          <p:nvPr/>
        </p:nvSpPr>
        <p:spPr bwMode="auto">
          <a:xfrm>
            <a:off x="338138" y="1655763"/>
            <a:ext cx="8482012" cy="465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nSpc>
                <a:spcPct val="80000"/>
              </a:lnSpc>
              <a:spcBef>
                <a:spcPts val="675"/>
              </a:spcBef>
              <a:buSzPct val="100000"/>
            </a:pPr>
            <a:r>
              <a:rPr lang="en-US" altLang="en-US" sz="2000" dirty="0">
                <a:solidFill>
                  <a:srgbClr val="E46C0A"/>
                </a:solidFill>
              </a:rPr>
              <a:t>CA1: 30 marks (Visual Implementation Assessment -VIA)</a:t>
            </a:r>
          </a:p>
          <a:p>
            <a:pPr>
              <a:lnSpc>
                <a:spcPct val="80000"/>
              </a:lnSpc>
              <a:spcBef>
                <a:spcPts val="675"/>
              </a:spcBef>
            </a:pPr>
            <a:r>
              <a:rPr lang="en-US" altLang="en-US" sz="2000" b="1" dirty="0"/>
              <a:t>HTML Skill Assessment: </a:t>
            </a:r>
            <a:r>
              <a:rPr lang="en-US" altLang="en-US" sz="2000" dirty="0"/>
              <a:t>Understanding of HTML structure and syntax, knowledge of common HTML tags, proficiency in using links , knowledge of elements and attributes.</a:t>
            </a:r>
          </a:p>
          <a:p>
            <a:pPr>
              <a:lnSpc>
                <a:spcPct val="80000"/>
              </a:lnSpc>
              <a:spcBef>
                <a:spcPts val="675"/>
              </a:spcBef>
            </a:pPr>
            <a:r>
              <a:rPr lang="en-US" altLang="en-US" sz="2000" dirty="0">
                <a:solidFill>
                  <a:srgbClr val="E46C0A"/>
                </a:solidFill>
              </a:rPr>
              <a:t>CA2: 30 marks (Visual Implementation Assessment –VIA)</a:t>
            </a:r>
          </a:p>
          <a:p>
            <a:pPr>
              <a:lnSpc>
                <a:spcPct val="80000"/>
              </a:lnSpc>
              <a:spcBef>
                <a:spcPts val="675"/>
              </a:spcBef>
            </a:pPr>
            <a:r>
              <a:rPr lang="en-US" sz="2000" b="1" dirty="0"/>
              <a:t>CSS Skills Assessment: </a:t>
            </a:r>
            <a:r>
              <a:rPr lang="en-US" sz="2000" dirty="0"/>
              <a:t>Understanding of CSS syntax, selectors (e.g., class, id, element), box model (margin, padding, border), positioning (static, relative, absolute), responsive design principles (media queries), CSS3 features (animations, transitions, flexbox, grid).</a:t>
            </a:r>
          </a:p>
          <a:p>
            <a:pPr>
              <a:lnSpc>
                <a:spcPct val="80000"/>
              </a:lnSpc>
              <a:spcBef>
                <a:spcPts val="675"/>
              </a:spcBef>
            </a:pPr>
            <a:endParaRPr lang="en-US" sz="2000" dirty="0"/>
          </a:p>
          <a:p>
            <a:pPr>
              <a:lnSpc>
                <a:spcPct val="80000"/>
              </a:lnSpc>
              <a:spcBef>
                <a:spcPts val="675"/>
              </a:spcBef>
            </a:pPr>
            <a:r>
              <a:rPr lang="en-US" altLang="en-US" sz="2000" dirty="0">
                <a:solidFill>
                  <a:srgbClr val="E46C0A"/>
                </a:solidFill>
              </a:rPr>
              <a:t>CA3:  30 marks (Project)                  </a:t>
            </a:r>
          </a:p>
          <a:p>
            <a:r>
              <a:rPr lang="en-US" sz="2000" b="1" dirty="0"/>
              <a:t>Project in HTML, CSS, JS Skills Assessment:</a:t>
            </a:r>
            <a:r>
              <a:rPr lang="en-US" sz="2000" dirty="0"/>
              <a:t> Proficiency in creating HTML structure, applying CSS styling, and implementing JavaScript for interactive web projects.</a:t>
            </a:r>
            <a:endParaRPr lang="en-US" altLang="en-US" sz="2000" dirty="0"/>
          </a:p>
        </p:txBody>
      </p:sp>
      <p:sp>
        <p:nvSpPr>
          <p:cNvPr id="18437"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51292635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1"/>
          <p:cNvSpPr txBox="1">
            <a:spLocks noChangeArrowheads="1"/>
          </p:cNvSpPr>
          <p:nvPr/>
        </p:nvSpPr>
        <p:spPr bwMode="auto">
          <a:xfrm>
            <a:off x="571115" y="332656"/>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3600" dirty="0">
                <a:solidFill>
                  <a:srgbClr val="C00000"/>
                </a:solidFill>
              </a:rPr>
              <a:t>CA 3 – Project Rubrics</a:t>
            </a:r>
          </a:p>
        </p:txBody>
      </p:sp>
      <p:sp>
        <p:nvSpPr>
          <p:cNvPr id="18436" name="Text Box 2"/>
          <p:cNvSpPr txBox="1">
            <a:spLocks noChangeArrowheads="1"/>
          </p:cNvSpPr>
          <p:nvPr/>
        </p:nvSpPr>
        <p:spPr bwMode="auto">
          <a:xfrm>
            <a:off x="338138" y="1655763"/>
            <a:ext cx="8482012" cy="4652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342900" indent="-342900">
              <a:buClr>
                <a:srgbClr val="C00000"/>
              </a:buClr>
              <a:buFont typeface="Arial" panose="020B0604020202020204" pitchFamily="34" charset="0"/>
              <a:buChar char="•"/>
              <a:defRPr/>
            </a:pPr>
            <a:r>
              <a:rPr lang="en-US" altLang="en-US" dirty="0">
                <a:solidFill>
                  <a:schemeClr val="tx1"/>
                </a:solidFill>
                <a:latin typeface="Calibri" panose="020F0502020204030204" pitchFamily="34" charset="0"/>
                <a:cs typeface="Noto Sans CJK SC" charset="0"/>
              </a:rPr>
              <a:t>Functionality and Deployment(6), </a:t>
            </a:r>
          </a:p>
          <a:p>
            <a:pPr marL="342900" indent="-342900">
              <a:buClr>
                <a:srgbClr val="C00000"/>
              </a:buClr>
              <a:buFont typeface="Arial" panose="020B0604020202020204" pitchFamily="34" charset="0"/>
              <a:buChar char="•"/>
              <a:defRPr/>
            </a:pPr>
            <a:r>
              <a:rPr lang="en-US" altLang="en-US" dirty="0">
                <a:solidFill>
                  <a:schemeClr val="tx1"/>
                </a:solidFill>
                <a:latin typeface="Calibri" panose="020F0502020204030204" pitchFamily="34" charset="0"/>
                <a:cs typeface="Noto Sans CJK SC" charset="0"/>
              </a:rPr>
              <a:t>User Interface(6), </a:t>
            </a:r>
          </a:p>
          <a:p>
            <a:pPr marL="342900" indent="-342900">
              <a:buClr>
                <a:srgbClr val="C00000"/>
              </a:buClr>
              <a:buFont typeface="Arial" panose="020B0604020202020204" pitchFamily="34" charset="0"/>
              <a:buChar char="•"/>
              <a:defRPr/>
            </a:pPr>
            <a:r>
              <a:rPr lang="en-US" altLang="en-US" dirty="0">
                <a:solidFill>
                  <a:schemeClr val="tx1"/>
                </a:solidFill>
                <a:latin typeface="Calibri" panose="020F0502020204030204" pitchFamily="34" charset="0"/>
                <a:cs typeface="Noto Sans CJK SC" charset="0"/>
              </a:rPr>
              <a:t>Novelty/Uniqueness(6), </a:t>
            </a:r>
          </a:p>
          <a:p>
            <a:pPr marL="342900" indent="-342900">
              <a:buClr>
                <a:srgbClr val="C00000"/>
              </a:buClr>
              <a:buFont typeface="Arial" panose="020B0604020202020204" pitchFamily="34" charset="0"/>
              <a:buChar char="•"/>
              <a:defRPr/>
            </a:pPr>
            <a:r>
              <a:rPr lang="en-US" altLang="en-US" dirty="0">
                <a:solidFill>
                  <a:schemeClr val="tx1"/>
                </a:solidFill>
                <a:latin typeface="Calibri" panose="020F0502020204030204" pitchFamily="34" charset="0"/>
                <a:cs typeface="Noto Sans CJK SC" charset="0"/>
              </a:rPr>
              <a:t>Documentation(6), </a:t>
            </a:r>
          </a:p>
          <a:p>
            <a:pPr marL="342900" indent="-342900">
              <a:buClr>
                <a:srgbClr val="C00000"/>
              </a:buClr>
              <a:buFont typeface="Arial" panose="020B0604020202020204" pitchFamily="34" charset="0"/>
              <a:buChar char="•"/>
              <a:defRPr/>
            </a:pPr>
            <a:r>
              <a:rPr lang="en-US" altLang="en-US" dirty="0">
                <a:solidFill>
                  <a:schemeClr val="tx1"/>
                </a:solidFill>
                <a:latin typeface="Calibri" panose="020F0502020204030204" pitchFamily="34" charset="0"/>
                <a:cs typeface="Noto Sans CJK SC" charset="0"/>
              </a:rPr>
              <a:t>Presentation(6), </a:t>
            </a:r>
          </a:p>
          <a:p>
            <a:pPr marL="342900" indent="-342900">
              <a:buClr>
                <a:srgbClr val="C00000"/>
              </a:buClr>
              <a:buFont typeface="Arial" panose="020B0604020202020204" pitchFamily="34" charset="0"/>
              <a:buChar char="•"/>
              <a:defRPr/>
            </a:pPr>
            <a:endParaRPr lang="en-US" altLang="en-US" dirty="0">
              <a:solidFill>
                <a:schemeClr val="tx1"/>
              </a:solidFill>
              <a:latin typeface="Calibri" panose="020F0502020204030204" pitchFamily="34" charset="0"/>
              <a:cs typeface="Noto Sans CJK SC" charset="0"/>
            </a:endParaRPr>
          </a:p>
          <a:p>
            <a:pPr eaLnBrk="1" hangingPunct="1">
              <a:lnSpc>
                <a:spcPct val="80000"/>
              </a:lnSpc>
              <a:spcBef>
                <a:spcPts val="675"/>
              </a:spcBef>
              <a:buClr>
                <a:srgbClr val="000000"/>
              </a:buClr>
              <a:buSzPct val="100000"/>
              <a:buFont typeface="Arial" charset="0"/>
              <a:buNone/>
            </a:pPr>
            <a:endParaRPr lang="en-US" altLang="en-US" dirty="0"/>
          </a:p>
        </p:txBody>
      </p:sp>
      <p:sp>
        <p:nvSpPr>
          <p:cNvPr id="18437"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228386367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412B81B-44CE-4715-A40C-AFF683FBBD54}"/>
              </a:ext>
            </a:extLst>
          </p:cNvPr>
          <p:cNvSpPr txBox="1"/>
          <p:nvPr/>
        </p:nvSpPr>
        <p:spPr>
          <a:xfrm>
            <a:off x="179512" y="1120670"/>
            <a:ext cx="8640960" cy="6124754"/>
          </a:xfrm>
          <a:prstGeom prst="rect">
            <a:avLst/>
          </a:prstGeom>
          <a:noFill/>
        </p:spPr>
        <p:txBody>
          <a:bodyPr wrap="square">
            <a:spAutoFit/>
          </a:bodyPr>
          <a:lstStyle/>
          <a:p>
            <a:r>
              <a:rPr lang="en-US" sz="3200" dirty="0">
                <a:solidFill>
                  <a:srgbClr val="C00000"/>
                </a:solidFill>
                <a:latin typeface="Times New Roman" panose="02020603050405020304" pitchFamily="18" charset="0"/>
                <a:cs typeface="Times New Roman" panose="02020603050405020304" pitchFamily="18" charset="0"/>
              </a:rPr>
              <a:t>Industry Demand:</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High</a:t>
            </a:r>
            <a:r>
              <a:rPr lang="en-US" sz="2400" dirty="0">
                <a:latin typeface="Times New Roman" panose="02020603050405020304" pitchFamily="18" charset="0"/>
                <a:cs typeface="Times New Roman" panose="02020603050405020304" pitchFamily="18" charset="0"/>
              </a:rPr>
              <a:t>: Essential for front-end web development roles across industries.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Skills Needed</a:t>
            </a:r>
            <a:r>
              <a:rPr lang="en-US" sz="2400" dirty="0">
                <a:latin typeface="Times New Roman" panose="02020603050405020304" pitchFamily="18" charset="0"/>
                <a:cs typeface="Times New Roman" panose="02020603050405020304" pitchFamily="18" charset="0"/>
              </a:rPr>
              <a:t>: Proficiency in creating and styling web pages using HTML5, CSS3, and JavaScript for interactive features.</a:t>
            </a:r>
          </a:p>
          <a:p>
            <a:r>
              <a:rPr lang="en-US" sz="3200" dirty="0">
                <a:solidFill>
                  <a:srgbClr val="C00000"/>
                </a:solidFill>
                <a:latin typeface="Times New Roman" panose="02020603050405020304" pitchFamily="18" charset="0"/>
                <a:cs typeface="Times New Roman" panose="02020603050405020304" pitchFamily="18" charset="0"/>
              </a:rPr>
              <a:t>Product-Based Companies: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Skills Sought</a:t>
            </a:r>
            <a:r>
              <a:rPr lang="en-US" sz="2400" dirty="0">
                <a:latin typeface="Times New Roman" panose="02020603050405020304" pitchFamily="18" charset="0"/>
                <a:cs typeface="Times New Roman" panose="02020603050405020304" pitchFamily="18" charset="0"/>
              </a:rPr>
              <a:t>: Ability to create responsive and visually appealing web applications that enhance user experience.</a:t>
            </a:r>
          </a:p>
          <a:p>
            <a:r>
              <a:rPr lang="en-US" sz="3200" dirty="0">
                <a:solidFill>
                  <a:srgbClr val="C00000"/>
                </a:solidFill>
                <a:latin typeface="Times New Roman" panose="02020603050405020304" pitchFamily="18" charset="0"/>
                <a:cs typeface="Times New Roman" panose="02020603050405020304" pitchFamily="18" charset="0"/>
              </a:rPr>
              <a:t>Service-Based Companies: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Demand</a:t>
            </a:r>
            <a:r>
              <a:rPr lang="en-US" sz="2400" dirty="0">
                <a:latin typeface="Times New Roman" panose="02020603050405020304" pitchFamily="18" charset="0"/>
                <a:cs typeface="Times New Roman" panose="02020603050405020304" pitchFamily="18" charset="0"/>
              </a:rPr>
              <a:t>: Significant, especially in client-facing projects and website development services. </a:t>
            </a:r>
          </a:p>
          <a:p>
            <a:r>
              <a:rPr lang="en-US" sz="3200" dirty="0">
                <a:solidFill>
                  <a:srgbClr val="C00000"/>
                </a:solidFill>
                <a:latin typeface="Times New Roman" panose="02020603050405020304" pitchFamily="18" charset="0"/>
                <a:cs typeface="Times New Roman" panose="02020603050405020304" pitchFamily="18" charset="0"/>
              </a:rPr>
              <a:t>Government Jobs: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Relevance</a:t>
            </a:r>
            <a:r>
              <a:rPr lang="en-US" sz="2400" dirty="0">
                <a:latin typeface="Times New Roman" panose="02020603050405020304" pitchFamily="18" charset="0"/>
                <a:cs typeface="Times New Roman" panose="02020603050405020304" pitchFamily="18" charset="0"/>
              </a:rPr>
              <a:t>: Increasingly important in digital government initiatives and web-based services.</a:t>
            </a:r>
          </a:p>
          <a:p>
            <a:endParaRPr lang="en-US" sz="2400" dirty="0">
              <a:latin typeface="Times New Roman" panose="02020603050405020304" pitchFamily="18" charset="0"/>
              <a:cs typeface="Times New Roman" panose="02020603050405020304" pitchFamily="18" charset="0"/>
            </a:endParaRPr>
          </a:p>
        </p:txBody>
      </p:sp>
      <p:sp>
        <p:nvSpPr>
          <p:cNvPr id="4" name="Text Box 1">
            <a:extLst>
              <a:ext uri="{FF2B5EF4-FFF2-40B4-BE49-F238E27FC236}">
                <a16:creationId xmlns:a16="http://schemas.microsoft.com/office/drawing/2014/main" xmlns="" id="{0170CF4C-24B7-4899-A852-F4144123126A}"/>
              </a:ext>
            </a:extLst>
          </p:cNvPr>
          <p:cNvSpPr txBox="1">
            <a:spLocks noChangeArrowheads="1"/>
          </p:cNvSpPr>
          <p:nvPr/>
        </p:nvSpPr>
        <p:spPr bwMode="auto">
          <a:xfrm>
            <a:off x="2987824" y="193204"/>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Why Star Course?</a:t>
            </a:r>
          </a:p>
        </p:txBody>
      </p:sp>
    </p:spTree>
    <p:extLst>
      <p:ext uri="{BB962C8B-B14F-4D97-AF65-F5344CB8AC3E}">
        <p14:creationId xmlns:p14="http://schemas.microsoft.com/office/powerpoint/2010/main" val="1669816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xmlns="" id="{4CEF2241-5D97-43C2-AEA5-DC62D9EEA4B0}"/>
              </a:ext>
            </a:extLst>
          </p:cNvPr>
          <p:cNvSpPr>
            <a:spLocks noGrp="1"/>
          </p:cNvSpPr>
          <p:nvPr>
            <p:ph type="title" idx="4294967295"/>
          </p:nvPr>
        </p:nvSpPr>
        <p:spPr>
          <a:xfrm>
            <a:off x="0" y="274638"/>
            <a:ext cx="8229600" cy="1143000"/>
          </a:xfrm>
        </p:spPr>
        <p:txBody>
          <a:bodyPr/>
          <a:lstStyle/>
          <a:p>
            <a:pPr eaLnBrk="1" hangingPunct="1"/>
            <a:r>
              <a:rPr lang="en-US" altLang="en-US" sz="4800">
                <a:solidFill>
                  <a:srgbClr val="C00000"/>
                </a:solidFill>
                <a:latin typeface="Times New Roman" panose="02020603050405020304" pitchFamily="18" charset="0"/>
                <a:cs typeface="Times New Roman" panose="02020603050405020304" pitchFamily="18" charset="0"/>
              </a:rPr>
              <a:t>Course Details</a:t>
            </a:r>
            <a:endParaRPr lang="en-IN" altLang="en-US" sz="4800">
              <a:solidFill>
                <a:srgbClr val="C00000"/>
              </a:solidFill>
              <a:latin typeface="Times New Roman" panose="02020603050405020304" pitchFamily="18" charset="0"/>
              <a:cs typeface="Times New Roman" panose="02020603050405020304" pitchFamily="18" charset="0"/>
            </a:endParaRPr>
          </a:p>
        </p:txBody>
      </p:sp>
      <p:sp>
        <p:nvSpPr>
          <p:cNvPr id="13315" name="Content Placeholder 2">
            <a:extLst>
              <a:ext uri="{FF2B5EF4-FFF2-40B4-BE49-F238E27FC236}">
                <a16:creationId xmlns:a16="http://schemas.microsoft.com/office/drawing/2014/main" xmlns="" id="{C98A7AD7-8137-4B40-93BC-F7EB271409F3}"/>
              </a:ext>
            </a:extLst>
          </p:cNvPr>
          <p:cNvSpPr>
            <a:spLocks noGrp="1"/>
          </p:cNvSpPr>
          <p:nvPr>
            <p:ph idx="4294967295"/>
          </p:nvPr>
        </p:nvSpPr>
        <p:spPr>
          <a:xfrm>
            <a:off x="533400" y="1514475"/>
            <a:ext cx="8610600" cy="5068888"/>
          </a:xfrm>
        </p:spPr>
        <p:txBody>
          <a:bodyPr/>
          <a:lstStyle/>
          <a:p>
            <a:pPr eaLnBrk="1" hangingPunct="1">
              <a:defRPr/>
            </a:pPr>
            <a:r>
              <a:rPr lang="en-US" altLang="en-US" sz="3600" dirty="0">
                <a:solidFill>
                  <a:srgbClr val="C00000"/>
                </a:solidFill>
                <a:latin typeface="Times New Roman" panose="02020603050405020304" pitchFamily="18" charset="0"/>
                <a:cs typeface="Times New Roman" panose="02020603050405020304" pitchFamily="18" charset="0"/>
              </a:rPr>
              <a:t>Course Code:-</a:t>
            </a:r>
            <a:r>
              <a:rPr lang="en-US" altLang="en-US" dirty="0">
                <a:solidFill>
                  <a:srgbClr val="002060"/>
                </a:solidFill>
                <a:latin typeface="Times New Roman" panose="02020603050405020304" pitchFamily="18" charset="0"/>
                <a:cs typeface="Times New Roman" panose="02020603050405020304" pitchFamily="18" charset="0"/>
              </a:rPr>
              <a:t> CSE326</a:t>
            </a:r>
          </a:p>
          <a:p>
            <a:pPr eaLnBrk="1" hangingPunct="1">
              <a:defRPr/>
            </a:pPr>
            <a:r>
              <a:rPr lang="en-US" altLang="en-US" sz="3600" dirty="0">
                <a:solidFill>
                  <a:srgbClr val="C00000"/>
                </a:solidFill>
                <a:latin typeface="Times New Roman" panose="02020603050405020304" pitchFamily="18" charset="0"/>
                <a:cs typeface="Times New Roman" panose="02020603050405020304" pitchFamily="18" charset="0"/>
              </a:rPr>
              <a:t>LTP:- </a:t>
            </a:r>
            <a:r>
              <a:rPr lang="en-US" altLang="en-US" sz="3600" dirty="0">
                <a:solidFill>
                  <a:srgbClr val="002060"/>
                </a:solidFill>
                <a:latin typeface="Times New Roman" panose="02020603050405020304" pitchFamily="18" charset="0"/>
                <a:cs typeface="Times New Roman" panose="02020603050405020304" pitchFamily="18" charset="0"/>
              </a:rPr>
              <a:t> </a:t>
            </a:r>
            <a:r>
              <a:rPr lang="en-US" altLang="en-US" dirty="0">
                <a:solidFill>
                  <a:srgbClr val="002060"/>
                </a:solidFill>
                <a:latin typeface="Times New Roman" panose="02020603050405020304" pitchFamily="18" charset="0"/>
                <a:cs typeface="Times New Roman" panose="02020603050405020304" pitchFamily="18" charset="0"/>
              </a:rPr>
              <a:t> 0 0 3 [0 lectures, 3 practical's /week]</a:t>
            </a:r>
          </a:p>
          <a:p>
            <a:pPr eaLnBrk="1" hangingPunct="1">
              <a:defRPr/>
            </a:pPr>
            <a:r>
              <a:rPr lang="en-US" altLang="en-US" sz="3600" dirty="0">
                <a:solidFill>
                  <a:srgbClr val="C00000"/>
                </a:solidFill>
                <a:latin typeface="Times New Roman" panose="02020603050405020304" pitchFamily="18" charset="0"/>
                <a:cs typeface="Times New Roman" panose="02020603050405020304" pitchFamily="18" charset="0"/>
              </a:rPr>
              <a:t>Credits:- </a:t>
            </a:r>
            <a:r>
              <a:rPr lang="en-US" altLang="en-US" sz="3600" dirty="0">
                <a:solidFill>
                  <a:srgbClr val="002060"/>
                </a:solidFill>
                <a:latin typeface="Times New Roman" panose="02020603050405020304" pitchFamily="18" charset="0"/>
                <a:cs typeface="Times New Roman" panose="02020603050405020304" pitchFamily="18" charset="0"/>
              </a:rPr>
              <a:t>2</a:t>
            </a:r>
            <a:endParaRPr lang="en-US" altLang="en-US" dirty="0">
              <a:solidFill>
                <a:srgbClr val="002060"/>
              </a:solidFill>
              <a:latin typeface="Times New Roman" panose="02020603050405020304" pitchFamily="18" charset="0"/>
              <a:cs typeface="Times New Roman" panose="02020603050405020304" pitchFamily="18" charset="0"/>
            </a:endParaRPr>
          </a:p>
          <a:p>
            <a:pPr marL="0" indent="0" eaLnBrk="1" hangingPunct="1">
              <a:buFont typeface="Arial" panose="020B0604020202020204" pitchFamily="34" charset="0"/>
              <a:buNone/>
              <a:defRPr/>
            </a:pPr>
            <a:endParaRPr lang="en-US" altLang="en-US" sz="4000" b="1" dirty="0">
              <a:solidFill>
                <a:srgbClr val="FF0000"/>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xmlns="" id="{FF63507F-5467-4BCA-B1B2-FE91FF3580D6}"/>
              </a:ext>
            </a:extLst>
          </p:cNvPr>
          <p:cNvCxnSpPr/>
          <p:nvPr/>
        </p:nvCxnSpPr>
        <p:spPr>
          <a:xfrm>
            <a:off x="639763" y="1295400"/>
            <a:ext cx="7056437" cy="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F2DF89C5-A6D1-4EA9-82DD-AC919AB82C4C}"/>
              </a:ext>
            </a:extLst>
          </p:cNvPr>
          <p:cNvSpPr txBox="1">
            <a:spLocks/>
          </p:cNvSpPr>
          <p:nvPr/>
        </p:nvSpPr>
        <p:spPr>
          <a:xfrm>
            <a:off x="457200" y="55780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600" b="1" dirty="0">
                <a:solidFill>
                  <a:srgbClr val="C00000"/>
                </a:solidFill>
                <a:latin typeface="Times New Roman" panose="02020603050405020304" pitchFamily="18" charset="0"/>
                <a:cs typeface="Times New Roman" panose="02020603050405020304" pitchFamily="18" charset="0"/>
              </a:rPr>
              <a:t>Execution Strategies</a:t>
            </a: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9284F174-2204-4871-87A5-0FCAFF4C56D3}"/>
              </a:ext>
            </a:extLst>
          </p:cNvPr>
          <p:cNvPicPr>
            <a:picLocks noChangeAspect="1"/>
          </p:cNvPicPr>
          <p:nvPr/>
        </p:nvPicPr>
        <p:blipFill>
          <a:blip r:embed="rId2"/>
          <a:stretch>
            <a:fillRect/>
          </a:stretch>
        </p:blipFill>
        <p:spPr>
          <a:xfrm>
            <a:off x="0" y="1308779"/>
            <a:ext cx="9144000" cy="5504597"/>
          </a:xfrm>
          <a:prstGeom prst="rect">
            <a:avLst/>
          </a:prstGeom>
        </p:spPr>
      </p:pic>
    </p:spTree>
    <p:extLst>
      <p:ext uri="{BB962C8B-B14F-4D97-AF65-F5344CB8AC3E}">
        <p14:creationId xmlns:p14="http://schemas.microsoft.com/office/powerpoint/2010/main" val="1761251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F2DF89C5-A6D1-4EA9-82DD-AC919AB82C4C}"/>
              </a:ext>
            </a:extLst>
          </p:cNvPr>
          <p:cNvSpPr txBox="1">
            <a:spLocks/>
          </p:cNvSpPr>
          <p:nvPr/>
        </p:nvSpPr>
        <p:spPr>
          <a:xfrm>
            <a:off x="457200" y="55780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600" b="1" dirty="0">
                <a:solidFill>
                  <a:srgbClr val="C00000"/>
                </a:solidFill>
                <a:latin typeface="Times New Roman" panose="02020603050405020304" pitchFamily="18" charset="0"/>
                <a:cs typeface="Times New Roman" panose="02020603050405020304" pitchFamily="18" charset="0"/>
              </a:rPr>
              <a:t>Execution Strategies</a:t>
            </a: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8227DA7D-8DC0-45B0-B198-8048BAC1807F}"/>
              </a:ext>
            </a:extLst>
          </p:cNvPr>
          <p:cNvPicPr>
            <a:picLocks noChangeAspect="1"/>
          </p:cNvPicPr>
          <p:nvPr/>
        </p:nvPicPr>
        <p:blipFill>
          <a:blip r:embed="rId2"/>
          <a:stretch>
            <a:fillRect/>
          </a:stretch>
        </p:blipFill>
        <p:spPr>
          <a:xfrm>
            <a:off x="0" y="1157181"/>
            <a:ext cx="9144000" cy="5512179"/>
          </a:xfrm>
          <a:prstGeom prst="rect">
            <a:avLst/>
          </a:prstGeom>
        </p:spPr>
      </p:pic>
    </p:spTree>
    <p:extLst>
      <p:ext uri="{BB962C8B-B14F-4D97-AF65-F5344CB8AC3E}">
        <p14:creationId xmlns:p14="http://schemas.microsoft.com/office/powerpoint/2010/main" val="693993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F2DF89C5-A6D1-4EA9-82DD-AC919AB82C4C}"/>
              </a:ext>
            </a:extLst>
          </p:cNvPr>
          <p:cNvSpPr txBox="1">
            <a:spLocks/>
          </p:cNvSpPr>
          <p:nvPr/>
        </p:nvSpPr>
        <p:spPr>
          <a:xfrm>
            <a:off x="457200" y="34178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600" b="1" dirty="0">
                <a:solidFill>
                  <a:srgbClr val="C00000"/>
                </a:solidFill>
                <a:latin typeface="Times New Roman" panose="02020603050405020304" pitchFamily="18" charset="0"/>
                <a:cs typeface="Times New Roman" panose="02020603050405020304" pitchFamily="18" charset="0"/>
              </a:rPr>
              <a:t>Execution Strategies</a:t>
            </a: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504F881A-E82E-4BD0-AAE7-21A46DE5CB33}"/>
              </a:ext>
            </a:extLst>
          </p:cNvPr>
          <p:cNvPicPr>
            <a:picLocks noChangeAspect="1"/>
          </p:cNvPicPr>
          <p:nvPr/>
        </p:nvPicPr>
        <p:blipFill>
          <a:blip r:embed="rId2"/>
          <a:stretch>
            <a:fillRect/>
          </a:stretch>
        </p:blipFill>
        <p:spPr>
          <a:xfrm>
            <a:off x="430171" y="836712"/>
            <a:ext cx="8283658" cy="5944115"/>
          </a:xfrm>
          <a:prstGeom prst="rect">
            <a:avLst/>
          </a:prstGeom>
        </p:spPr>
      </p:pic>
    </p:spTree>
    <p:extLst>
      <p:ext uri="{BB962C8B-B14F-4D97-AF65-F5344CB8AC3E}">
        <p14:creationId xmlns:p14="http://schemas.microsoft.com/office/powerpoint/2010/main" val="3044832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F2DF89C5-A6D1-4EA9-82DD-AC919AB82C4C}"/>
              </a:ext>
            </a:extLst>
          </p:cNvPr>
          <p:cNvSpPr txBox="1">
            <a:spLocks/>
          </p:cNvSpPr>
          <p:nvPr/>
        </p:nvSpPr>
        <p:spPr>
          <a:xfrm>
            <a:off x="457200" y="26064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US" sz="3600" b="1" dirty="0">
                <a:solidFill>
                  <a:srgbClr val="C00000"/>
                </a:solidFill>
                <a:latin typeface="Times New Roman" panose="02020603050405020304" pitchFamily="18" charset="0"/>
                <a:cs typeface="Times New Roman" panose="02020603050405020304" pitchFamily="18" charset="0"/>
              </a:rPr>
              <a:t>Execution Strategies</a:t>
            </a:r>
            <a:endParaRPr lang="en-IN" altLang="en-US" sz="3600" b="1" dirty="0">
              <a:solidFill>
                <a:srgbClr val="C0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8F4AA8D2-B5F3-4E48-92DD-7D612AFBE0E3}"/>
              </a:ext>
            </a:extLst>
          </p:cNvPr>
          <p:cNvPicPr>
            <a:picLocks noChangeAspect="1"/>
          </p:cNvPicPr>
          <p:nvPr/>
        </p:nvPicPr>
        <p:blipFill>
          <a:blip r:embed="rId2"/>
          <a:stretch>
            <a:fillRect/>
          </a:stretch>
        </p:blipFill>
        <p:spPr>
          <a:xfrm>
            <a:off x="342533" y="799898"/>
            <a:ext cx="8458933" cy="6157494"/>
          </a:xfrm>
          <a:prstGeom prst="rect">
            <a:avLst/>
          </a:prstGeom>
        </p:spPr>
      </p:pic>
    </p:spTree>
    <p:extLst>
      <p:ext uri="{BB962C8B-B14F-4D97-AF65-F5344CB8AC3E}">
        <p14:creationId xmlns:p14="http://schemas.microsoft.com/office/powerpoint/2010/main" val="1934968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F2DF89C5-A6D1-4EA9-82DD-AC919AB82C4C}"/>
              </a:ext>
            </a:extLst>
          </p:cNvPr>
          <p:cNvSpPr txBox="1">
            <a:spLocks/>
          </p:cNvSpPr>
          <p:nvPr/>
        </p:nvSpPr>
        <p:spPr>
          <a:xfrm>
            <a:off x="590872" y="40466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altLang="en-US" sz="3600" b="1" dirty="0">
                <a:solidFill>
                  <a:srgbClr val="C00000"/>
                </a:solidFill>
                <a:latin typeface="Times New Roman" panose="02020603050405020304" pitchFamily="18" charset="0"/>
                <a:cs typeface="Times New Roman" panose="02020603050405020304" pitchFamily="18" charset="0"/>
              </a:rPr>
              <a:t>Open Education Resources(OER)</a:t>
            </a:r>
          </a:p>
        </p:txBody>
      </p:sp>
      <p:graphicFrame>
        <p:nvGraphicFramePr>
          <p:cNvPr id="2" name="Table 1">
            <a:extLst>
              <a:ext uri="{FF2B5EF4-FFF2-40B4-BE49-F238E27FC236}">
                <a16:creationId xmlns:a16="http://schemas.microsoft.com/office/drawing/2014/main" xmlns="" id="{0D0BCC49-07FD-457E-9258-FFD9A047B8D9}"/>
              </a:ext>
            </a:extLst>
          </p:cNvPr>
          <p:cNvGraphicFramePr>
            <a:graphicFrameLocks noGrp="1"/>
          </p:cNvGraphicFramePr>
          <p:nvPr>
            <p:extLst>
              <p:ext uri="{D42A27DB-BD31-4B8C-83A1-F6EECF244321}">
                <p14:modId xmlns:p14="http://schemas.microsoft.com/office/powerpoint/2010/main" val="1569936186"/>
              </p:ext>
            </p:extLst>
          </p:nvPr>
        </p:nvGraphicFramePr>
        <p:xfrm>
          <a:off x="179512" y="1080119"/>
          <a:ext cx="8784979" cy="6021289"/>
        </p:xfrm>
        <a:graphic>
          <a:graphicData uri="http://schemas.openxmlformats.org/drawingml/2006/table">
            <a:tbl>
              <a:tblPr firstRow="1" firstCol="1" bandRow="1">
                <a:tableStyleId>{5C22544A-7EE6-4342-B048-85BDC9FD1C3A}</a:tableStyleId>
              </a:tblPr>
              <a:tblGrid>
                <a:gridCol w="1397861">
                  <a:extLst>
                    <a:ext uri="{9D8B030D-6E8A-4147-A177-3AD203B41FA5}">
                      <a16:colId xmlns:a16="http://schemas.microsoft.com/office/drawing/2014/main" xmlns="" val="2205505411"/>
                    </a:ext>
                  </a:extLst>
                </a:gridCol>
                <a:gridCol w="1381286">
                  <a:extLst>
                    <a:ext uri="{9D8B030D-6E8A-4147-A177-3AD203B41FA5}">
                      <a16:colId xmlns:a16="http://schemas.microsoft.com/office/drawing/2014/main" xmlns="" val="3076937463"/>
                    </a:ext>
                  </a:extLst>
                </a:gridCol>
                <a:gridCol w="1007786">
                  <a:extLst>
                    <a:ext uri="{9D8B030D-6E8A-4147-A177-3AD203B41FA5}">
                      <a16:colId xmlns:a16="http://schemas.microsoft.com/office/drawing/2014/main" xmlns="" val="704480578"/>
                    </a:ext>
                  </a:extLst>
                </a:gridCol>
                <a:gridCol w="1410018">
                  <a:extLst>
                    <a:ext uri="{9D8B030D-6E8A-4147-A177-3AD203B41FA5}">
                      <a16:colId xmlns:a16="http://schemas.microsoft.com/office/drawing/2014/main" xmlns="" val="2239928817"/>
                    </a:ext>
                  </a:extLst>
                </a:gridCol>
                <a:gridCol w="1002262">
                  <a:extLst>
                    <a:ext uri="{9D8B030D-6E8A-4147-A177-3AD203B41FA5}">
                      <a16:colId xmlns:a16="http://schemas.microsoft.com/office/drawing/2014/main" xmlns="" val="2332558609"/>
                    </a:ext>
                  </a:extLst>
                </a:gridCol>
                <a:gridCol w="2585766">
                  <a:extLst>
                    <a:ext uri="{9D8B030D-6E8A-4147-A177-3AD203B41FA5}">
                      <a16:colId xmlns:a16="http://schemas.microsoft.com/office/drawing/2014/main" xmlns="" val="552146660"/>
                    </a:ext>
                  </a:extLst>
                </a:gridCol>
              </a:tblGrid>
              <a:tr h="604398">
                <a:tc>
                  <a:txBody>
                    <a:bodyPr/>
                    <a:lstStyle/>
                    <a:p>
                      <a:pPr algn="just">
                        <a:lnSpc>
                          <a:spcPct val="106000"/>
                        </a:lnSpc>
                        <a:spcAft>
                          <a:spcPts val="1000"/>
                        </a:spcAft>
                      </a:pPr>
                      <a:r>
                        <a:rPr lang="en-US" sz="1200" dirty="0">
                          <a:effectLst/>
                        </a:rPr>
                        <a:t>Unit mapped</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ctr">
                        <a:lnSpc>
                          <a:spcPct val="106000"/>
                        </a:lnSpc>
                        <a:spcAft>
                          <a:spcPts val="1000"/>
                        </a:spcAft>
                      </a:pPr>
                      <a:r>
                        <a:rPr lang="en-US" sz="1200">
                          <a:effectLst/>
                        </a:rPr>
                        <a:t>Broad topic</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ctr">
                        <a:lnSpc>
                          <a:spcPct val="106000"/>
                        </a:lnSpc>
                        <a:spcAft>
                          <a:spcPts val="1000"/>
                        </a:spcAft>
                      </a:pPr>
                      <a:r>
                        <a:rPr lang="en-US" sz="1200" dirty="0">
                          <a:effectLst/>
                        </a:rPr>
                        <a:t>Source Type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ctr">
                        <a:lnSpc>
                          <a:spcPct val="106000"/>
                        </a:lnSpc>
                        <a:spcAft>
                          <a:spcPts val="1000"/>
                        </a:spcAft>
                      </a:pPr>
                      <a:r>
                        <a:rPr lang="en-US" sz="1200">
                          <a:effectLst/>
                        </a:rPr>
                        <a:t>Source Title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ctr">
                        <a:lnSpc>
                          <a:spcPct val="106000"/>
                        </a:lnSpc>
                        <a:spcAft>
                          <a:spcPts val="1000"/>
                        </a:spcAft>
                      </a:pPr>
                      <a:r>
                        <a:rPr lang="en-US" sz="1200">
                          <a:effectLst/>
                        </a:rPr>
                        <a:t>*%age mapping (approx)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ctr">
                        <a:lnSpc>
                          <a:spcPct val="106000"/>
                        </a:lnSpc>
                        <a:spcAft>
                          <a:spcPts val="1000"/>
                        </a:spcAft>
                      </a:pPr>
                      <a:r>
                        <a:rPr lang="en-US" sz="1200">
                          <a:effectLst/>
                        </a:rPr>
                        <a:t>Source URL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extLst>
                  <a:ext uri="{0D108BD9-81ED-4DB2-BD59-A6C34878D82A}">
                    <a16:rowId xmlns:a16="http://schemas.microsoft.com/office/drawing/2014/main" xmlns="" val="892752490"/>
                  </a:ext>
                </a:extLst>
              </a:tr>
              <a:tr h="581624">
                <a:tc>
                  <a:txBody>
                    <a:bodyPr/>
                    <a:lstStyle/>
                    <a:p>
                      <a:pPr algn="just">
                        <a:lnSpc>
                          <a:spcPct val="106000"/>
                        </a:lnSpc>
                        <a:spcAft>
                          <a:spcPts val="1000"/>
                        </a:spcAft>
                      </a:pPr>
                      <a:r>
                        <a:rPr lang="en-US" sz="1200">
                          <a:effectLst/>
                        </a:rPr>
                        <a:t>Unit 1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nSpc>
                          <a:spcPct val="106000"/>
                        </a:lnSpc>
                        <a:spcAft>
                          <a:spcPts val="1000"/>
                        </a:spcAft>
                      </a:pPr>
                      <a:r>
                        <a:rPr lang="en-US" sz="1200">
                          <a:effectLst/>
                        </a:rPr>
                        <a:t>Exposure To HTML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dirty="0">
                          <a:effectLst/>
                        </a:rPr>
                        <a:t>Reading Material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INTERNET PROGRAMMING LABORATORY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https://www.w3schools.com/html/html_head.asp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extLst>
                  <a:ext uri="{0D108BD9-81ED-4DB2-BD59-A6C34878D82A}">
                    <a16:rowId xmlns:a16="http://schemas.microsoft.com/office/drawing/2014/main" xmlns="" val="3077844862"/>
                  </a:ext>
                </a:extLst>
              </a:tr>
              <a:tr h="869827">
                <a:tc>
                  <a:txBody>
                    <a:bodyPr/>
                    <a:lstStyle/>
                    <a:p>
                      <a:pPr algn="just">
                        <a:lnSpc>
                          <a:spcPct val="106000"/>
                        </a:lnSpc>
                        <a:spcAft>
                          <a:spcPts val="1000"/>
                        </a:spcAft>
                      </a:pPr>
                      <a:r>
                        <a:rPr lang="en-US" sz="1200">
                          <a:effectLst/>
                        </a:rPr>
                        <a:t>Unit 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nSpc>
                          <a:spcPct val="106000"/>
                        </a:lnSpc>
                        <a:spcAft>
                          <a:spcPts val="1000"/>
                        </a:spcAft>
                      </a:pPr>
                      <a:r>
                        <a:rPr lang="en-US" sz="1200">
                          <a:effectLst/>
                        </a:rPr>
                        <a:t>Working with Text, Links, Images and Tables in HTML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dirty="0">
                          <a:effectLst/>
                        </a:rPr>
                        <a:t>Reading Material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INTERNET PROGRAMMING LABORATORY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https://www.w3schools.com/html/html_formatting.asp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extLst>
                  <a:ext uri="{0D108BD9-81ED-4DB2-BD59-A6C34878D82A}">
                    <a16:rowId xmlns:a16="http://schemas.microsoft.com/office/drawing/2014/main" xmlns="" val="4173636018"/>
                  </a:ext>
                </a:extLst>
              </a:tr>
              <a:tr h="581624">
                <a:tc>
                  <a:txBody>
                    <a:bodyPr/>
                    <a:lstStyle/>
                    <a:p>
                      <a:pPr algn="just">
                        <a:lnSpc>
                          <a:spcPct val="106000"/>
                        </a:lnSpc>
                        <a:spcAft>
                          <a:spcPts val="1000"/>
                        </a:spcAft>
                      </a:pPr>
                      <a:r>
                        <a:rPr lang="en-US" sz="1200">
                          <a:effectLst/>
                        </a:rPr>
                        <a:t>Unit 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nSpc>
                          <a:spcPct val="106000"/>
                        </a:lnSpc>
                        <a:spcAft>
                          <a:spcPts val="1000"/>
                        </a:spcAft>
                      </a:pPr>
                      <a:r>
                        <a:rPr lang="en-US" sz="1200" dirty="0">
                          <a:effectLst/>
                        </a:rPr>
                        <a:t>Cascading Style Sheets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Reading Material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dirty="0">
                          <a:effectLst/>
                        </a:rPr>
                        <a:t>INTERNET PROGRAMMING LABORATORY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https://www.w3schools.com/html/html_css.asp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extLst>
                  <a:ext uri="{0D108BD9-81ED-4DB2-BD59-A6C34878D82A}">
                    <a16:rowId xmlns:a16="http://schemas.microsoft.com/office/drawing/2014/main" xmlns="" val="3940446870"/>
                  </a:ext>
                </a:extLst>
              </a:tr>
              <a:tr h="1385499">
                <a:tc>
                  <a:txBody>
                    <a:bodyPr/>
                    <a:lstStyle/>
                    <a:p>
                      <a:pPr algn="just">
                        <a:lnSpc>
                          <a:spcPct val="106000"/>
                        </a:lnSpc>
                        <a:spcAft>
                          <a:spcPts val="1000"/>
                        </a:spcAft>
                      </a:pPr>
                      <a:r>
                        <a:rPr lang="en-US" sz="1200">
                          <a:effectLst/>
                        </a:rPr>
                        <a:t>Unit 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nSpc>
                          <a:spcPct val="106000"/>
                        </a:lnSpc>
                        <a:spcAft>
                          <a:spcPts val="1000"/>
                        </a:spcAft>
                      </a:pPr>
                      <a:r>
                        <a:rPr lang="en-US" sz="1200" dirty="0">
                          <a:effectLst/>
                        </a:rPr>
                        <a:t>Working with Tables</a:t>
                      </a:r>
                    </a:p>
                    <a:p>
                      <a:pPr>
                        <a:lnSpc>
                          <a:spcPct val="106000"/>
                        </a:lnSpc>
                        <a:spcAft>
                          <a:spcPts val="1000"/>
                        </a:spcAft>
                      </a:pPr>
                      <a:r>
                        <a:rPr lang="en-US" sz="1200" dirty="0">
                          <a:effectLst/>
                        </a:rPr>
                        <a:t>Working with forms, CSS Grids and Webpage Layouts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Reading Material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dirty="0">
                          <a:effectLst/>
                        </a:rPr>
                        <a:t>INTERNET PROGRAMMING LABORATORY</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dirty="0">
                          <a:effectLst/>
                        </a:rPr>
                        <a:t>https://www.w3schools.com/html/html_table_colspan_rowspan.asp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extLst>
                  <a:ext uri="{0D108BD9-81ED-4DB2-BD59-A6C34878D82A}">
                    <a16:rowId xmlns:a16="http://schemas.microsoft.com/office/drawing/2014/main" xmlns="" val="3909152423"/>
                  </a:ext>
                </a:extLst>
              </a:tr>
              <a:tr h="1416693">
                <a:tc>
                  <a:txBody>
                    <a:bodyPr/>
                    <a:lstStyle/>
                    <a:p>
                      <a:pPr algn="just">
                        <a:lnSpc>
                          <a:spcPct val="106000"/>
                        </a:lnSpc>
                        <a:spcAft>
                          <a:spcPts val="1000"/>
                        </a:spcAft>
                      </a:pPr>
                      <a:r>
                        <a:rPr lang="en-US" sz="1200">
                          <a:effectLst/>
                        </a:rPr>
                        <a:t>Unit 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nSpc>
                          <a:spcPct val="106000"/>
                        </a:lnSpc>
                        <a:spcAft>
                          <a:spcPts val="1000"/>
                        </a:spcAft>
                      </a:pPr>
                      <a:r>
                        <a:rPr lang="en-US" sz="1200">
                          <a:effectLst/>
                        </a:rPr>
                        <a:t>JavaScript Application Development , JavaScript Functions,Events and Validation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Reading Material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INTERNET PROGRAMMING LABORATORY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u="sng">
                          <a:effectLst/>
                          <a:hlinkClick r:id="rId2"/>
                        </a:rPr>
                        <a:t>https://www.w3schools.com/jsref/jsref_if.asp</a:t>
                      </a:r>
                      <a:endParaRPr lang="en-US" sz="1200">
                        <a:effectLst/>
                      </a:endParaRPr>
                    </a:p>
                    <a:p>
                      <a:pPr algn="just">
                        <a:lnSpc>
                          <a:spcPct val="106000"/>
                        </a:lnSpc>
                        <a:spcAft>
                          <a:spcPts val="1000"/>
                        </a:spcAft>
                      </a:pPr>
                      <a:r>
                        <a:rPr lang="en-US" sz="1200">
                          <a:effectLst/>
                        </a:rPr>
                        <a:t>https://www.w3schools.com/js/js_events.asp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extLst>
                  <a:ext uri="{0D108BD9-81ED-4DB2-BD59-A6C34878D82A}">
                    <a16:rowId xmlns:a16="http://schemas.microsoft.com/office/drawing/2014/main" xmlns="" val="3530661881"/>
                  </a:ext>
                </a:extLst>
              </a:tr>
              <a:tr h="581624">
                <a:tc>
                  <a:txBody>
                    <a:bodyPr/>
                    <a:lstStyle/>
                    <a:p>
                      <a:pPr algn="just">
                        <a:lnSpc>
                          <a:spcPct val="106000"/>
                        </a:lnSpc>
                        <a:spcAft>
                          <a:spcPts val="1000"/>
                        </a:spcAft>
                      </a:pPr>
                      <a:r>
                        <a:rPr lang="en-US" sz="1200">
                          <a:effectLst/>
                        </a:rPr>
                        <a:t>Unit 6</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nSpc>
                          <a:spcPct val="106000"/>
                        </a:lnSpc>
                        <a:spcAft>
                          <a:spcPts val="1000"/>
                        </a:spcAft>
                      </a:pPr>
                      <a:r>
                        <a:rPr lang="en-US" sz="1200">
                          <a:effectLst/>
                        </a:rPr>
                        <a:t>Javascript DOM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Reading Material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INTERNET PROGRAMMING LABORATORY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a:effectLst/>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tc>
                  <a:txBody>
                    <a:bodyPr/>
                    <a:lstStyle/>
                    <a:p>
                      <a:pPr algn="just">
                        <a:lnSpc>
                          <a:spcPct val="106000"/>
                        </a:lnSpc>
                        <a:spcAft>
                          <a:spcPts val="1000"/>
                        </a:spcAft>
                      </a:pPr>
                      <a:r>
                        <a:rPr lang="en-US" sz="1200" dirty="0">
                          <a:effectLst/>
                        </a:rPr>
                        <a:t>https://www.w3schools.com/js/js_htmldom.asp</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3612" marR="33612" marT="0" marB="0"/>
                </a:tc>
                <a:extLst>
                  <a:ext uri="{0D108BD9-81ED-4DB2-BD59-A6C34878D82A}">
                    <a16:rowId xmlns:a16="http://schemas.microsoft.com/office/drawing/2014/main" xmlns="" val="1595570964"/>
                  </a:ext>
                </a:extLst>
              </a:tr>
            </a:tbl>
          </a:graphicData>
        </a:graphic>
      </p:graphicFrame>
    </p:spTree>
    <p:extLst>
      <p:ext uri="{BB962C8B-B14F-4D97-AF65-F5344CB8AC3E}">
        <p14:creationId xmlns:p14="http://schemas.microsoft.com/office/powerpoint/2010/main" val="1494274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 Box 1">
            <a:extLst>
              <a:ext uri="{FF2B5EF4-FFF2-40B4-BE49-F238E27FC236}">
                <a16:creationId xmlns:a16="http://schemas.microsoft.com/office/drawing/2014/main" xmlns="" id="{1A61EA50-36B5-4BF2-9417-E0C6A973A254}"/>
              </a:ext>
            </a:extLst>
          </p:cNvPr>
          <p:cNvSpPr txBox="1">
            <a:spLocks noChangeArrowheads="1"/>
          </p:cNvSpPr>
          <p:nvPr/>
        </p:nvSpPr>
        <p:spPr bwMode="auto">
          <a:xfrm>
            <a:off x="228600" y="228600"/>
            <a:ext cx="84582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9pPr>
          </a:lstStyle>
          <a:p>
            <a:pPr algn="ctr" eaLnBrk="1">
              <a:spcBef>
                <a:spcPts val="50"/>
              </a:spcBef>
              <a:spcAft>
                <a:spcPts val="50"/>
              </a:spcAft>
              <a:buClrTx/>
              <a:buFontTx/>
              <a:buNone/>
            </a:pPr>
            <a:r>
              <a:rPr lang="en-US" altLang="en-US" sz="4800">
                <a:solidFill>
                  <a:srgbClr val="C00000"/>
                </a:solidFill>
                <a:latin typeface="Times New Roman" panose="02020603050405020304" pitchFamily="18" charset="0"/>
                <a:cs typeface="Times New Roman" panose="02020603050405020304" pitchFamily="18" charset="0"/>
              </a:rPr>
              <a:t>Skill Attainment </a:t>
            </a:r>
          </a:p>
        </p:txBody>
      </p:sp>
      <p:sp>
        <p:nvSpPr>
          <p:cNvPr id="26626" name="Line 2">
            <a:extLst>
              <a:ext uri="{FF2B5EF4-FFF2-40B4-BE49-F238E27FC236}">
                <a16:creationId xmlns:a16="http://schemas.microsoft.com/office/drawing/2014/main" xmlns="" id="{100BC567-A246-4563-9745-36BD75D5520D}"/>
              </a:ext>
            </a:extLst>
          </p:cNvPr>
          <p:cNvSpPr>
            <a:spLocks noChangeShapeType="1"/>
          </p:cNvSpPr>
          <p:nvPr/>
        </p:nvSpPr>
        <p:spPr bwMode="auto">
          <a:xfrm>
            <a:off x="762000" y="1195388"/>
            <a:ext cx="7772400" cy="1587"/>
          </a:xfrm>
          <a:prstGeom prst="line">
            <a:avLst/>
          </a:prstGeom>
          <a:noFill/>
          <a:ln w="38160" cap="flat">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US"/>
          </a:p>
        </p:txBody>
      </p:sp>
      <p:sp>
        <p:nvSpPr>
          <p:cNvPr id="26627" name="Text Box 3">
            <a:extLst>
              <a:ext uri="{FF2B5EF4-FFF2-40B4-BE49-F238E27FC236}">
                <a16:creationId xmlns:a16="http://schemas.microsoft.com/office/drawing/2014/main" xmlns="" id="{9661B859-6C28-4714-8B6C-603685661819}"/>
              </a:ext>
            </a:extLst>
          </p:cNvPr>
          <p:cNvSpPr txBox="1">
            <a:spLocks noChangeArrowheads="1"/>
          </p:cNvSpPr>
          <p:nvPr/>
        </p:nvSpPr>
        <p:spPr bwMode="auto">
          <a:xfrm>
            <a:off x="368300" y="1671638"/>
            <a:ext cx="8550275" cy="4985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342900" indent="-34290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88"/>
              </a:spcBef>
              <a:spcAft>
                <a:spcPts val="88"/>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88"/>
              </a:spcBef>
              <a:spcAft>
                <a:spcPts val="88"/>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88"/>
              </a:spcBef>
              <a:spcAft>
                <a:spcPts val="88"/>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88"/>
              </a:spcBef>
              <a:spcAft>
                <a:spcPts val="88"/>
              </a:spcAft>
              <a:buClr>
                <a:srgbClr val="000000"/>
              </a:buClr>
              <a:buSzPct val="100000"/>
              <a:buFont typeface="Times New Roman" panose="02020603050405020304" pitchFamily="18" charset="0"/>
              <a:tabLst>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9pPr>
          </a:lstStyle>
          <a:p>
            <a:pPr algn="just">
              <a:spcBef>
                <a:spcPts val="750"/>
              </a:spcBef>
              <a:spcAft>
                <a:spcPts val="50"/>
              </a:spcAft>
              <a:buFont typeface="Arial" panose="020B0604020202020204" pitchFamily="34" charset="0"/>
              <a:buChar char="•"/>
            </a:pPr>
            <a:r>
              <a:rPr lang="en-US" altLang="en-US" sz="3200" b="1" dirty="0"/>
              <a:t>Technical Skills:</a:t>
            </a:r>
          </a:p>
          <a:p>
            <a:pPr algn="just">
              <a:spcBef>
                <a:spcPts val="750"/>
              </a:spcBef>
              <a:spcAft>
                <a:spcPts val="50"/>
              </a:spcAft>
              <a:buFont typeface="Arial" panose="020B0604020202020204" pitchFamily="34" charset="0"/>
              <a:buChar char="•"/>
            </a:pPr>
            <a:r>
              <a:rPr lang="en-US" altLang="en-US" sz="2800" dirty="0"/>
              <a:t>HTML</a:t>
            </a:r>
          </a:p>
          <a:p>
            <a:pPr algn="just">
              <a:spcBef>
                <a:spcPts val="750"/>
              </a:spcBef>
              <a:spcAft>
                <a:spcPts val="50"/>
              </a:spcAft>
              <a:buFont typeface="Arial" panose="020B0604020202020204" pitchFamily="34" charset="0"/>
              <a:buChar char="•"/>
            </a:pPr>
            <a:r>
              <a:rPr lang="en-US" altLang="en-US" sz="2800" dirty="0"/>
              <a:t>CSS </a:t>
            </a:r>
          </a:p>
          <a:p>
            <a:pPr algn="just">
              <a:spcBef>
                <a:spcPts val="750"/>
              </a:spcBef>
              <a:spcAft>
                <a:spcPts val="50"/>
              </a:spcAft>
              <a:buFont typeface="Arial" panose="020B0604020202020204" pitchFamily="34" charset="0"/>
              <a:buChar char="•"/>
            </a:pPr>
            <a:r>
              <a:rPr lang="en-US" altLang="en-US" sz="2800" dirty="0"/>
              <a:t>JS</a:t>
            </a:r>
          </a:p>
          <a:p>
            <a:pPr algn="just">
              <a:spcBef>
                <a:spcPts val="750"/>
              </a:spcBef>
              <a:spcAft>
                <a:spcPts val="50"/>
              </a:spcAft>
              <a:buFont typeface="Arial" panose="020B0604020202020204" pitchFamily="34" charset="0"/>
              <a:buChar char="•"/>
            </a:pPr>
            <a:r>
              <a:rPr lang="en-US" altLang="en-US" sz="3000" b="1" dirty="0"/>
              <a:t>Soft Skills: </a:t>
            </a:r>
          </a:p>
          <a:p>
            <a:pPr algn="just">
              <a:spcBef>
                <a:spcPts val="750"/>
              </a:spcBef>
              <a:spcAft>
                <a:spcPts val="50"/>
              </a:spcAft>
              <a:buFont typeface="Arial" panose="020B0604020202020204" pitchFamily="34" charset="0"/>
              <a:buChar char="•"/>
            </a:pPr>
            <a:r>
              <a:rPr lang="en-US" altLang="en-US" sz="2800" dirty="0"/>
              <a:t>Creativity, Time management, Adaptability.</a:t>
            </a:r>
          </a:p>
          <a:p>
            <a:pPr algn="just">
              <a:spcBef>
                <a:spcPts val="750"/>
              </a:spcBef>
              <a:spcAft>
                <a:spcPts val="50"/>
              </a:spcAft>
              <a:buFont typeface="Arial" panose="020B0604020202020204" pitchFamily="34" charset="0"/>
              <a:buChar char="•"/>
            </a:pPr>
            <a:r>
              <a:rPr lang="en-US" altLang="en-US" sz="2800" dirty="0"/>
              <a:t>Problem-solving, Continuous Learning.</a:t>
            </a:r>
          </a:p>
          <a:p>
            <a:pPr algn="just">
              <a:spcBef>
                <a:spcPts val="750"/>
              </a:spcBef>
              <a:spcAft>
                <a:spcPts val="50"/>
              </a:spcAft>
              <a:buClrTx/>
              <a:buFontTx/>
              <a:buNone/>
            </a:pPr>
            <a:endParaRPr lang="en-US" altLang="en-US" sz="2800" dirty="0"/>
          </a:p>
          <a:p>
            <a:pPr algn="just">
              <a:spcBef>
                <a:spcPts val="750"/>
              </a:spcBef>
              <a:spcAft>
                <a:spcPts val="50"/>
              </a:spcAft>
              <a:buClrTx/>
              <a:buFontTx/>
              <a:buNone/>
            </a:pPr>
            <a:endParaRPr lang="en-US" altLang="en-US" sz="2800" dirty="0"/>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Text &amp; Reference Books</a:t>
            </a:r>
          </a:p>
        </p:txBody>
      </p:sp>
      <p:sp>
        <p:nvSpPr>
          <p:cNvPr id="36867" name="Text Box 2"/>
          <p:cNvSpPr txBox="1">
            <a:spLocks noChangeArrowheads="1"/>
          </p:cNvSpPr>
          <p:nvPr/>
        </p:nvSpPr>
        <p:spPr bwMode="auto">
          <a:xfrm>
            <a:off x="179512" y="1622634"/>
            <a:ext cx="8640763"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a:r>
              <a:rPr lang="en-US" sz="2400" b="1" dirty="0">
                <a:latin typeface="Times New Roman" panose="02020603050405020304" pitchFamily="18" charset="0"/>
                <a:cs typeface="Times New Roman" panose="02020603050405020304" pitchFamily="18" charset="0"/>
              </a:rPr>
              <a:t>Text Books: </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CA"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MASTERING HTML, CSS &amp; JAVA SCRIPT WEB PUBLISHING by LAURA LE MAY, RAFE COLBURN, JENNIFER KYRNIN, BPB PUBLICATIONS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400" dirty="0">
              <a:solidFill>
                <a:schemeClr val="tx1"/>
              </a:solidFill>
              <a:latin typeface="Times New Roman" panose="02020603050405020304" pitchFamily="18" charset="0"/>
              <a:ea typeface="+mn-ea"/>
              <a:cs typeface="Times New Roman" panose="02020603050405020304" pitchFamily="18" charset="0"/>
            </a:endParaRPr>
          </a:p>
          <a:p>
            <a:pPr marL="457200" indent="-457200" algn="just">
              <a:buFont typeface="Arial" panose="020B0604020202020204" pitchFamily="34" charset="0"/>
              <a:buChar char="•"/>
            </a:pPr>
            <a:endParaRPr lang="en-US" sz="2400" b="1" dirty="0">
              <a:solidFill>
                <a:schemeClr val="tx1"/>
              </a:solidFill>
              <a:latin typeface="Times New Roman" panose="02020603050405020304" pitchFamily="18" charset="0"/>
              <a:ea typeface="+mn-ea"/>
              <a:cs typeface="Times New Roman" panose="02020603050405020304" pitchFamily="18" charset="0"/>
            </a:endParaRPr>
          </a:p>
          <a:p>
            <a:pPr marL="0" indent="0" algn="just"/>
            <a:r>
              <a:rPr lang="en-US" sz="2400" b="1" dirty="0">
                <a:solidFill>
                  <a:schemeClr val="tx1"/>
                </a:solidFill>
                <a:latin typeface="Times New Roman" panose="02020603050405020304" pitchFamily="18" charset="0"/>
                <a:ea typeface="+mn-ea"/>
                <a:cs typeface="Times New Roman" panose="02020603050405020304" pitchFamily="18" charset="0"/>
              </a:rPr>
              <a:t>References: </a:t>
            </a:r>
          </a:p>
          <a:p>
            <a:pPr marL="457200" indent="-4572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HTML 5 BLACK BOOK by DT EDITORIAL SERVICES, DREAMTECH PRESS.</a:t>
            </a:r>
            <a:endParaRPr lang="en-IN" sz="2400" dirty="0">
              <a:latin typeface="Times New Roman" panose="02020603050405020304" pitchFamily="18" charset="0"/>
              <a:cs typeface="Times New Roman" panose="02020603050405020304" pitchFamily="18" charset="0"/>
            </a:endParaRPr>
          </a:p>
        </p:txBody>
      </p:sp>
      <p:sp>
        <p:nvSpPr>
          <p:cNvPr id="36868"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69008003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err="1">
                <a:solidFill>
                  <a:srgbClr val="C00000"/>
                </a:solidFill>
              </a:rPr>
              <a:t>Softwares</a:t>
            </a:r>
            <a:endParaRPr lang="en-US" altLang="en-US" sz="4800" dirty="0">
              <a:solidFill>
                <a:srgbClr val="C00000"/>
              </a:solidFill>
            </a:endParaRPr>
          </a:p>
        </p:txBody>
      </p:sp>
      <p:sp>
        <p:nvSpPr>
          <p:cNvPr id="36867" name="Text Box 2"/>
          <p:cNvSpPr txBox="1">
            <a:spLocks noChangeArrowheads="1"/>
          </p:cNvSpPr>
          <p:nvPr/>
        </p:nvSpPr>
        <p:spPr bwMode="auto">
          <a:xfrm>
            <a:off x="611188" y="1703388"/>
            <a:ext cx="8640763" cy="5068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1313" indent="-341313">
              <a:tabLst>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just"/>
            <a:r>
              <a:rPr lang="en-IN" sz="2800" b="1" dirty="0">
                <a:latin typeface="Times New Roman" panose="02020603050405020304" pitchFamily="18" charset="0"/>
                <a:cs typeface="Times New Roman" panose="02020603050405020304" pitchFamily="18" charset="0"/>
              </a:rPr>
              <a:t>Standard Editor</a:t>
            </a:r>
            <a:r>
              <a:rPr lang="en-IN" sz="2800" dirty="0">
                <a:latin typeface="Times New Roman" panose="02020603050405020304" pitchFamily="18" charset="0"/>
                <a:cs typeface="Times New Roman" panose="02020603050405020304" pitchFamily="18" charset="0"/>
              </a:rPr>
              <a:t>- VS-Code.</a:t>
            </a:r>
          </a:p>
          <a:p>
            <a:pPr algn="just"/>
            <a:endParaRPr lang="en-IN" sz="28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Online Editors for Practice: </a:t>
            </a:r>
          </a:p>
          <a:p>
            <a:pPr marL="514350" indent="-514350" algn="just">
              <a:buAutoNum type="arabicPeriod"/>
            </a:pPr>
            <a:r>
              <a:rPr lang="en-IN" sz="2800" dirty="0" err="1">
                <a:latin typeface="Times New Roman" panose="02020603050405020304" pitchFamily="18" charset="0"/>
                <a:cs typeface="Times New Roman" panose="02020603050405020304" pitchFamily="18" charset="0"/>
              </a:rPr>
              <a:t>CodeSandBox</a:t>
            </a:r>
            <a:endParaRPr lang="en-IN" sz="2800" dirty="0">
              <a:latin typeface="Times New Roman" panose="02020603050405020304" pitchFamily="18" charset="0"/>
              <a:cs typeface="Times New Roman" panose="02020603050405020304" pitchFamily="18" charset="0"/>
            </a:endParaRPr>
          </a:p>
          <a:p>
            <a:pPr marL="514350" indent="-514350" algn="just">
              <a:buAutoNum type="arabicPeriod"/>
            </a:pPr>
            <a:r>
              <a:rPr lang="en-IN" sz="2800" dirty="0" err="1">
                <a:latin typeface="Times New Roman" panose="02020603050405020304" pitchFamily="18" charset="0"/>
                <a:cs typeface="Times New Roman" panose="02020603050405020304" pitchFamily="18" charset="0"/>
              </a:rPr>
              <a:t>CodePen</a:t>
            </a:r>
            <a:r>
              <a:rPr lang="en-IN" sz="2800" dirty="0">
                <a:latin typeface="Times New Roman" panose="02020603050405020304" pitchFamily="18" charset="0"/>
                <a:cs typeface="Times New Roman" panose="02020603050405020304" pitchFamily="18" charset="0"/>
              </a:rPr>
              <a:t>.</a:t>
            </a:r>
          </a:p>
        </p:txBody>
      </p:sp>
      <p:sp>
        <p:nvSpPr>
          <p:cNvPr id="36868" name="Line 3"/>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Tree>
    <p:extLst>
      <p:ext uri="{BB962C8B-B14F-4D97-AF65-F5344CB8AC3E}">
        <p14:creationId xmlns:p14="http://schemas.microsoft.com/office/powerpoint/2010/main" val="384595686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C2E3370-C709-46A7-81F9-1DBCED3B55A4}"/>
              </a:ext>
            </a:extLst>
          </p:cNvPr>
          <p:cNvSpPr txBox="1"/>
          <p:nvPr/>
        </p:nvSpPr>
        <p:spPr>
          <a:xfrm>
            <a:off x="1403648" y="548680"/>
            <a:ext cx="6984776" cy="954107"/>
          </a:xfrm>
          <a:prstGeom prst="rect">
            <a:avLst/>
          </a:prstGeom>
          <a:noFill/>
        </p:spPr>
        <p:txBody>
          <a:bodyPr wrap="square" rtlCol="0">
            <a:spAutoFit/>
          </a:bodyPr>
          <a:lstStyle/>
          <a:p>
            <a:r>
              <a:rPr lang="en-US" sz="2800" b="1" dirty="0"/>
              <a:t>Tech Update : Most Popular Programming Languages in 2023(Stack Overflow Survey)</a:t>
            </a:r>
          </a:p>
        </p:txBody>
      </p:sp>
      <p:sp>
        <p:nvSpPr>
          <p:cNvPr id="6" name="TextBox 5">
            <a:extLst>
              <a:ext uri="{FF2B5EF4-FFF2-40B4-BE49-F238E27FC236}">
                <a16:creationId xmlns:a16="http://schemas.microsoft.com/office/drawing/2014/main" xmlns="" id="{7239E94E-0681-4C36-87ED-3182D1DBA3BA}"/>
              </a:ext>
            </a:extLst>
          </p:cNvPr>
          <p:cNvSpPr txBox="1"/>
          <p:nvPr/>
        </p:nvSpPr>
        <p:spPr>
          <a:xfrm>
            <a:off x="359532" y="1644706"/>
            <a:ext cx="8424936" cy="4739759"/>
          </a:xfrm>
          <a:prstGeom prst="rect">
            <a:avLst/>
          </a:prstGeom>
          <a:noFill/>
        </p:spPr>
        <p:txBody>
          <a:bodyPr wrap="square" rtlCol="0">
            <a:spAutoFit/>
          </a:bodyPr>
          <a:lstStyle/>
          <a:p>
            <a:r>
              <a:rPr lang="en-US" dirty="0"/>
              <a:t>The Stack Overflow Developer Survey 2023 collects data from developers worldwide to understand their experiences, preferences, and challenges. It covers a wide range of topics, including the most popular programming languages, development environments, salary insights, and education levels.  </a:t>
            </a:r>
          </a:p>
          <a:p>
            <a:r>
              <a:rPr lang="en-US" dirty="0"/>
              <a:t>Link to Read: </a:t>
            </a:r>
            <a:r>
              <a:rPr lang="en-US" dirty="0">
                <a:hlinkClick r:id="rId2"/>
              </a:rPr>
              <a:t>https://survey.stackoverflow.co/2023/</a:t>
            </a:r>
            <a:endParaRPr lang="en-US" dirty="0"/>
          </a:p>
          <a:p>
            <a:endParaRPr lang="en-US" dirty="0"/>
          </a:p>
          <a:p>
            <a:r>
              <a:rPr lang="en-US" sz="3200" b="1" dirty="0"/>
              <a:t>Key takeaways:</a:t>
            </a:r>
          </a:p>
          <a:p>
            <a:pPr>
              <a:buFont typeface="Arial" panose="020B0604020202020204" pitchFamily="34" charset="0"/>
              <a:buChar char="•"/>
            </a:pPr>
            <a:r>
              <a:rPr lang="en-US" b="1" dirty="0"/>
              <a:t>JavaScript</a:t>
            </a:r>
            <a:r>
              <a:rPr lang="en-US" dirty="0"/>
              <a:t>: Essential for modern web development.</a:t>
            </a:r>
          </a:p>
          <a:p>
            <a:pPr>
              <a:buFont typeface="Arial" panose="020B0604020202020204" pitchFamily="34" charset="0"/>
              <a:buChar char="•"/>
            </a:pPr>
            <a:r>
              <a:rPr lang="en-US" b="1" dirty="0"/>
              <a:t>HTML/CSS</a:t>
            </a:r>
            <a:r>
              <a:rPr lang="en-US" dirty="0"/>
              <a:t>: Crucial for beginners and web developers.</a:t>
            </a:r>
          </a:p>
          <a:p>
            <a:pPr>
              <a:buFont typeface="Arial" panose="020B0604020202020204" pitchFamily="34" charset="0"/>
              <a:buChar char="•"/>
            </a:pPr>
            <a:r>
              <a:rPr lang="en-US" b="1" dirty="0"/>
              <a:t>Python</a:t>
            </a:r>
            <a:r>
              <a:rPr lang="en-US" dirty="0"/>
              <a:t>: Versatile and beginner-friendly, ideal for various applications including data science and web development.</a:t>
            </a:r>
          </a:p>
          <a:p>
            <a:pPr>
              <a:buFont typeface="Arial" panose="020B0604020202020204" pitchFamily="34" charset="0"/>
              <a:buChar char="•"/>
            </a:pPr>
            <a:r>
              <a:rPr lang="en-US" b="1" dirty="0"/>
              <a:t>SQL</a:t>
            </a:r>
            <a:r>
              <a:rPr lang="en-US" dirty="0"/>
              <a:t>: Important for database management, highly used by professionals.</a:t>
            </a:r>
          </a:p>
          <a:p>
            <a:pPr>
              <a:buFont typeface="Arial" panose="020B0604020202020204" pitchFamily="34" charset="0"/>
              <a:buChar char="•"/>
            </a:pPr>
            <a:r>
              <a:rPr lang="en-US" b="1" dirty="0"/>
              <a:t>TypeScript</a:t>
            </a:r>
            <a:r>
              <a:rPr lang="en-US" dirty="0"/>
              <a:t>: Growing in popularity, particularly for larger web projects.</a:t>
            </a:r>
          </a:p>
          <a:p>
            <a:r>
              <a:rPr lang="en-US" dirty="0"/>
              <a:t>Understanding these trends can help you choose the right languages to learn, enhancing your skills and employability in the tech industry</a:t>
            </a:r>
          </a:p>
          <a:p>
            <a:endParaRPr lang="en-US" dirty="0"/>
          </a:p>
        </p:txBody>
      </p:sp>
    </p:spTree>
    <p:extLst>
      <p:ext uri="{BB962C8B-B14F-4D97-AF65-F5344CB8AC3E}">
        <p14:creationId xmlns:p14="http://schemas.microsoft.com/office/powerpoint/2010/main" val="717760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C2E3370-C709-46A7-81F9-1DBCED3B55A4}"/>
              </a:ext>
            </a:extLst>
          </p:cNvPr>
          <p:cNvSpPr txBox="1"/>
          <p:nvPr/>
        </p:nvSpPr>
        <p:spPr>
          <a:xfrm>
            <a:off x="1547664" y="458669"/>
            <a:ext cx="6984776" cy="954107"/>
          </a:xfrm>
          <a:prstGeom prst="rect">
            <a:avLst/>
          </a:prstGeom>
          <a:noFill/>
        </p:spPr>
        <p:txBody>
          <a:bodyPr wrap="square" rtlCol="0">
            <a:spAutoFit/>
          </a:bodyPr>
          <a:lstStyle/>
          <a:p>
            <a:r>
              <a:rPr lang="en-US" sz="2800" b="1" dirty="0"/>
              <a:t>Tech Update : Most Popular Programming Languages in 2023</a:t>
            </a:r>
          </a:p>
        </p:txBody>
      </p:sp>
      <p:pic>
        <p:nvPicPr>
          <p:cNvPr id="5" name="Picture 4">
            <a:extLst>
              <a:ext uri="{FF2B5EF4-FFF2-40B4-BE49-F238E27FC236}">
                <a16:creationId xmlns:a16="http://schemas.microsoft.com/office/drawing/2014/main" xmlns="" id="{BE531888-7E3D-45B1-8294-6DC6677AD456}"/>
              </a:ext>
            </a:extLst>
          </p:cNvPr>
          <p:cNvPicPr>
            <a:picLocks noChangeAspect="1"/>
          </p:cNvPicPr>
          <p:nvPr/>
        </p:nvPicPr>
        <p:blipFill>
          <a:blip r:embed="rId2"/>
          <a:stretch>
            <a:fillRect/>
          </a:stretch>
        </p:blipFill>
        <p:spPr>
          <a:xfrm>
            <a:off x="4427984" y="1412776"/>
            <a:ext cx="4688133" cy="5256584"/>
          </a:xfrm>
          <a:prstGeom prst="rect">
            <a:avLst/>
          </a:prstGeom>
        </p:spPr>
      </p:pic>
      <p:sp>
        <p:nvSpPr>
          <p:cNvPr id="16" name="TextBox 15">
            <a:extLst>
              <a:ext uri="{FF2B5EF4-FFF2-40B4-BE49-F238E27FC236}">
                <a16:creationId xmlns:a16="http://schemas.microsoft.com/office/drawing/2014/main" xmlns="" id="{C4944422-9A97-4931-A0B8-2CC884EF7F41}"/>
              </a:ext>
            </a:extLst>
          </p:cNvPr>
          <p:cNvSpPr txBox="1"/>
          <p:nvPr/>
        </p:nvSpPr>
        <p:spPr>
          <a:xfrm>
            <a:off x="27883" y="1654468"/>
            <a:ext cx="4328093" cy="3970318"/>
          </a:xfrm>
          <a:prstGeom prst="rect">
            <a:avLst/>
          </a:prstGeom>
          <a:noFill/>
        </p:spPr>
        <p:txBody>
          <a:bodyPr wrap="square" rtlCol="0">
            <a:spAutoFit/>
          </a:bodyPr>
          <a:lstStyle/>
          <a:p>
            <a:r>
              <a:rPr lang="en-US" b="1" dirty="0"/>
              <a:t>Key Points from the Stack Overflow Developer Survey 2023:</a:t>
            </a:r>
          </a:p>
          <a:p>
            <a:pPr>
              <a:buFont typeface="Arial" panose="020B0604020202020204" pitchFamily="34" charset="0"/>
              <a:buChar char="•"/>
            </a:pPr>
            <a:r>
              <a:rPr lang="en-US" b="1" dirty="0"/>
              <a:t>JavaScript</a:t>
            </a:r>
            <a:r>
              <a:rPr lang="en-US" dirty="0"/>
              <a:t>: Most used programming language for 11 years (63.61% usage).</a:t>
            </a:r>
          </a:p>
          <a:p>
            <a:pPr>
              <a:buFont typeface="Arial" panose="020B0604020202020204" pitchFamily="34" charset="0"/>
              <a:buChar char="•"/>
            </a:pPr>
            <a:r>
              <a:rPr lang="en-US" b="1" dirty="0"/>
              <a:t>Python</a:t>
            </a:r>
            <a:r>
              <a:rPr lang="en-US" dirty="0"/>
              <a:t>: Third most-used overall; top choice for beginners.</a:t>
            </a:r>
          </a:p>
          <a:p>
            <a:pPr>
              <a:buFont typeface="Arial" panose="020B0604020202020204" pitchFamily="34" charset="0"/>
              <a:buChar char="•"/>
            </a:pPr>
            <a:r>
              <a:rPr lang="en-US" b="1" dirty="0"/>
              <a:t>HTML/CSS</a:t>
            </a:r>
            <a:r>
              <a:rPr lang="en-US" dirty="0"/>
              <a:t>: Along with JavaScript, very popular among new coders.</a:t>
            </a:r>
          </a:p>
          <a:p>
            <a:pPr>
              <a:buFont typeface="Arial" panose="020B0604020202020204" pitchFamily="34" charset="0"/>
              <a:buChar char="•"/>
            </a:pPr>
            <a:r>
              <a:rPr lang="en-US" b="1" dirty="0"/>
              <a:t>SQL</a:t>
            </a:r>
            <a:r>
              <a:rPr lang="en-US" dirty="0"/>
              <a:t>: More frequently used by professionals than beginners.</a:t>
            </a:r>
          </a:p>
          <a:p>
            <a:pPr>
              <a:buFont typeface="Arial" panose="020B0604020202020204" pitchFamily="34" charset="0"/>
              <a:buChar char="•"/>
            </a:pPr>
            <a:r>
              <a:rPr lang="en-US" b="1" dirty="0"/>
              <a:t>Trends</a:t>
            </a:r>
            <a:r>
              <a:rPr lang="en-US" dirty="0"/>
              <a:t>: Professionals use SQL more (52% vs. 45%), students prefer Python (59% vs. 37%).</a:t>
            </a:r>
          </a:p>
          <a:p>
            <a:endParaRPr lang="en-US" dirty="0"/>
          </a:p>
        </p:txBody>
      </p:sp>
    </p:spTree>
    <p:extLst>
      <p:ext uri="{BB962C8B-B14F-4D97-AF65-F5344CB8AC3E}">
        <p14:creationId xmlns:p14="http://schemas.microsoft.com/office/powerpoint/2010/main" val="3172666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3273A938-DB44-47B5-AB5B-519D0EF5F95B}"/>
              </a:ext>
            </a:extLst>
          </p:cNvPr>
          <p:cNvSpPr>
            <a:spLocks noGrp="1"/>
          </p:cNvSpPr>
          <p:nvPr>
            <p:ph type="title" idx="4294967295"/>
          </p:nvPr>
        </p:nvSpPr>
        <p:spPr>
          <a:xfrm>
            <a:off x="0" y="274638"/>
            <a:ext cx="8229600" cy="1143000"/>
          </a:xfrm>
        </p:spPr>
        <p:txBody>
          <a:bodyPr/>
          <a:lstStyle/>
          <a:p>
            <a:pPr eaLnBrk="1" hangingPunct="1"/>
            <a:r>
              <a:rPr lang="en-US" altLang="en-US" sz="4800">
                <a:solidFill>
                  <a:srgbClr val="C00000"/>
                </a:solidFill>
                <a:latin typeface="Times New Roman" panose="02020603050405020304" pitchFamily="18" charset="0"/>
                <a:cs typeface="Times New Roman" panose="02020603050405020304" pitchFamily="18" charset="0"/>
              </a:rPr>
              <a:t>Vision</a:t>
            </a:r>
            <a:endParaRPr lang="en-IN" altLang="en-US" sz="4800">
              <a:solidFill>
                <a:srgbClr val="C00000"/>
              </a:solidFill>
              <a:latin typeface="Times New Roman" panose="02020603050405020304" pitchFamily="18" charset="0"/>
              <a:cs typeface="Times New Roman" panose="02020603050405020304" pitchFamily="18" charset="0"/>
            </a:endParaRPr>
          </a:p>
        </p:txBody>
      </p:sp>
      <p:sp>
        <p:nvSpPr>
          <p:cNvPr id="15363" name="Content Placeholder 2">
            <a:extLst>
              <a:ext uri="{FF2B5EF4-FFF2-40B4-BE49-F238E27FC236}">
                <a16:creationId xmlns:a16="http://schemas.microsoft.com/office/drawing/2014/main" xmlns="" id="{6D58A927-8679-4DE2-9DFA-6295D683239B}"/>
              </a:ext>
            </a:extLst>
          </p:cNvPr>
          <p:cNvSpPr>
            <a:spLocks noGrp="1"/>
          </p:cNvSpPr>
          <p:nvPr>
            <p:ph idx="4294967295"/>
          </p:nvPr>
        </p:nvSpPr>
        <p:spPr>
          <a:xfrm>
            <a:off x="0" y="1514475"/>
            <a:ext cx="8077200" cy="5068888"/>
          </a:xfrm>
        </p:spPr>
        <p:txBody>
          <a:bodyPr/>
          <a:lstStyle/>
          <a:p>
            <a:pPr marL="0" indent="0" algn="just" eaLnBrk="1" hangingPunct="1">
              <a:buFont typeface="Arial" panose="020B0604020202020204" pitchFamily="34" charset="0"/>
              <a:buNone/>
            </a:pPr>
            <a:r>
              <a:rPr lang="en-US" altLang="en-US" sz="3600">
                <a:latin typeface="Times New Roman" panose="02020603050405020304" pitchFamily="18" charset="0"/>
                <a:cs typeface="Times New Roman" panose="02020603050405020304" pitchFamily="18" charset="0"/>
              </a:rPr>
              <a:t>To be a globally recognized school through excellence in teaching, learning and research for creating Computer Science professionals, leaders and entrepreneurs of future contributing to society and industry for sustainable growth.</a:t>
            </a:r>
          </a:p>
          <a:p>
            <a:pPr marL="0" indent="0" eaLnBrk="1" hangingPunct="1">
              <a:buFont typeface="Arial" panose="020B0604020202020204" pitchFamily="34" charset="0"/>
              <a:buNone/>
            </a:pPr>
            <a:endParaRPr lang="en-US" altLang="en-US" sz="4000" b="1">
              <a:solidFill>
                <a:srgbClr val="FF0000"/>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xmlns="" id="{190E8259-2145-4E3B-8107-322FC36191DC}"/>
              </a:ext>
            </a:extLst>
          </p:cNvPr>
          <p:cNvCxnSpPr/>
          <p:nvPr/>
        </p:nvCxnSpPr>
        <p:spPr>
          <a:xfrm>
            <a:off x="639763" y="1295400"/>
            <a:ext cx="7056437" cy="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a:extLst>
              <a:ext uri="{FF2B5EF4-FFF2-40B4-BE49-F238E27FC236}">
                <a16:creationId xmlns:a16="http://schemas.microsoft.com/office/drawing/2014/main" xmlns="" id="{D9DA55BF-A0EB-48F7-8105-14328231D365}"/>
              </a:ext>
            </a:extLst>
          </p:cNvPr>
          <p:cNvSpPr txBox="1">
            <a:spLocks noChangeArrowheads="1"/>
          </p:cNvSpPr>
          <p:nvPr/>
        </p:nvSpPr>
        <p:spPr bwMode="auto">
          <a:xfrm>
            <a:off x="684213" y="3789363"/>
            <a:ext cx="7154862"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5pPr>
            <a:lvl6pPr marL="25146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6pPr>
            <a:lvl7pPr marL="29718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7pPr>
            <a:lvl8pPr marL="34290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8pPr>
            <a:lvl9pPr marL="3886200" indent="-228600" defTabSz="457200" eaLnBrk="0" fontAlgn="base" hangingPunct="0">
              <a:spcBef>
                <a:spcPts val="88"/>
              </a:spcBef>
              <a:spcAft>
                <a:spcPts val="88"/>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a:solidFill>
                  <a:srgbClr val="000000"/>
                </a:solidFill>
                <a:latin typeface="Arial" panose="020B0604020202020204" pitchFamily="34" charset="0"/>
                <a:cs typeface="Arial" panose="020B0604020202020204" pitchFamily="34" charset="0"/>
              </a:defRPr>
            </a:lvl9pPr>
          </a:lstStyle>
          <a:p>
            <a:pPr algn="r" eaLnBrk="1" hangingPunct="1">
              <a:buClrTx/>
              <a:buFontTx/>
              <a:buNone/>
            </a:pPr>
            <a:r>
              <a:rPr lang="en-US" altLang="en-US" sz="3600" dirty="0">
                <a:solidFill>
                  <a:srgbClr val="C00000"/>
                </a:solidFill>
                <a:latin typeface="Times New Roman" panose="02020603050405020304" pitchFamily="18" charset="0"/>
                <a:cs typeface="Times New Roman" panose="02020603050405020304" pitchFamily="18" charset="0"/>
              </a:rPr>
              <a:t>Next Class: Introduction HTML</a:t>
            </a:r>
          </a:p>
        </p:txBody>
      </p:sp>
      <p:sp>
        <p:nvSpPr>
          <p:cNvPr id="29698" name="Line 2">
            <a:extLst>
              <a:ext uri="{FF2B5EF4-FFF2-40B4-BE49-F238E27FC236}">
                <a16:creationId xmlns:a16="http://schemas.microsoft.com/office/drawing/2014/main" xmlns="" id="{CC7DCF0F-4EDC-466B-BE4C-A30C41E96A44}"/>
              </a:ext>
            </a:extLst>
          </p:cNvPr>
          <p:cNvSpPr>
            <a:spLocks noChangeShapeType="1"/>
          </p:cNvSpPr>
          <p:nvPr/>
        </p:nvSpPr>
        <p:spPr bwMode="auto">
          <a:xfrm>
            <a:off x="755650" y="4076700"/>
            <a:ext cx="7056438" cy="1588"/>
          </a:xfrm>
          <a:prstGeom prst="line">
            <a:avLst/>
          </a:prstGeom>
          <a:noFill/>
          <a:ln w="38160" cap="flat">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US"/>
          </a:p>
        </p:txBody>
      </p:sp>
      <p:pic>
        <p:nvPicPr>
          <p:cNvPr id="29699" name="Picture 3">
            <a:extLst>
              <a:ext uri="{FF2B5EF4-FFF2-40B4-BE49-F238E27FC236}">
                <a16:creationId xmlns:a16="http://schemas.microsoft.com/office/drawing/2014/main" xmlns="" id="{FEF10031-3499-4D4E-8CD3-0AF2E25123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06A8653B-1926-44F9-8C3D-E6695EE488A8}"/>
              </a:ext>
            </a:extLst>
          </p:cNvPr>
          <p:cNvSpPr>
            <a:spLocks noGrp="1"/>
          </p:cNvSpPr>
          <p:nvPr>
            <p:ph type="title" idx="4294967295"/>
          </p:nvPr>
        </p:nvSpPr>
        <p:spPr>
          <a:xfrm>
            <a:off x="0" y="274638"/>
            <a:ext cx="8229600" cy="1143000"/>
          </a:xfrm>
        </p:spPr>
        <p:txBody>
          <a:bodyPr/>
          <a:lstStyle/>
          <a:p>
            <a:pPr eaLnBrk="1" hangingPunct="1"/>
            <a:r>
              <a:rPr lang="en-US" altLang="en-US" sz="4800">
                <a:solidFill>
                  <a:srgbClr val="C00000"/>
                </a:solidFill>
                <a:latin typeface="Times New Roman" panose="02020603050405020304" pitchFamily="18" charset="0"/>
                <a:cs typeface="Times New Roman" panose="02020603050405020304" pitchFamily="18" charset="0"/>
              </a:rPr>
              <a:t>Mission</a:t>
            </a:r>
            <a:endParaRPr lang="en-IN" altLang="en-US" sz="4800">
              <a:solidFill>
                <a:srgbClr val="C00000"/>
              </a:solidFill>
              <a:latin typeface="Times New Roman" panose="02020603050405020304" pitchFamily="18" charset="0"/>
              <a:cs typeface="Times New Roman" panose="02020603050405020304" pitchFamily="18" charset="0"/>
            </a:endParaRPr>
          </a:p>
        </p:txBody>
      </p:sp>
      <p:sp>
        <p:nvSpPr>
          <p:cNvPr id="13315" name="Content Placeholder 2">
            <a:extLst>
              <a:ext uri="{FF2B5EF4-FFF2-40B4-BE49-F238E27FC236}">
                <a16:creationId xmlns:a16="http://schemas.microsoft.com/office/drawing/2014/main" xmlns="" id="{3F642D77-310D-4D79-800C-57CBD8573F8E}"/>
              </a:ext>
            </a:extLst>
          </p:cNvPr>
          <p:cNvSpPr>
            <a:spLocks noGrp="1"/>
          </p:cNvSpPr>
          <p:nvPr>
            <p:ph idx="4294967295"/>
          </p:nvPr>
        </p:nvSpPr>
        <p:spPr>
          <a:xfrm>
            <a:off x="0" y="1514475"/>
            <a:ext cx="8077200" cy="5068888"/>
          </a:xfrm>
        </p:spPr>
        <p:txBody>
          <a:bodyPr/>
          <a:lstStyle/>
          <a:p>
            <a:pPr algn="just" eaLnBrk="1" hangingPunct="1">
              <a:defRPr/>
            </a:pPr>
            <a:r>
              <a:rPr lang="en-US" altLang="en-US" sz="2800" dirty="0">
                <a:latin typeface="Times New Roman" panose="02020603050405020304" pitchFamily="18" charset="0"/>
                <a:cs typeface="Times New Roman" panose="02020603050405020304" pitchFamily="18" charset="0"/>
              </a:rPr>
              <a:t>To build computational skills through hands-on and practice-based learning with measurable outcomes.</a:t>
            </a:r>
          </a:p>
          <a:p>
            <a:pPr algn="just" eaLnBrk="1" hangingPunct="1">
              <a:defRPr/>
            </a:pPr>
            <a:r>
              <a:rPr lang="en-US" altLang="en-US" sz="2800" dirty="0">
                <a:latin typeface="Times New Roman" panose="02020603050405020304" pitchFamily="18" charset="0"/>
                <a:cs typeface="Times New Roman" panose="02020603050405020304" pitchFamily="18" charset="0"/>
              </a:rPr>
              <a:t>To establish a strong connect with industry for in-demand technology driven curriculum.</a:t>
            </a:r>
          </a:p>
          <a:p>
            <a:pPr algn="just" eaLnBrk="1" hangingPunct="1">
              <a:defRPr/>
            </a:pPr>
            <a:r>
              <a:rPr lang="en-US" altLang="en-US" sz="2800" dirty="0">
                <a:latin typeface="Times New Roman" panose="02020603050405020304" pitchFamily="18" charset="0"/>
                <a:cs typeface="Times New Roman" panose="02020603050405020304" pitchFamily="18" charset="0"/>
              </a:rPr>
              <a:t>To build the infrastructure for meaningful research around societal problems.</a:t>
            </a:r>
          </a:p>
          <a:p>
            <a:pPr algn="just" eaLnBrk="1" hangingPunct="1">
              <a:defRPr/>
            </a:pPr>
            <a:r>
              <a:rPr lang="en-US" altLang="en-US" sz="2800" dirty="0">
                <a:latin typeface="Times New Roman" panose="02020603050405020304" pitchFamily="18" charset="0"/>
                <a:cs typeface="Times New Roman" panose="02020603050405020304" pitchFamily="18" charset="0"/>
              </a:rPr>
              <a:t>To nurture future leaders through research-infused education and lifelong learning.</a:t>
            </a:r>
          </a:p>
          <a:p>
            <a:pPr algn="just" eaLnBrk="1" hangingPunct="1">
              <a:defRPr/>
            </a:pPr>
            <a:r>
              <a:rPr lang="en-US" altLang="en-US" sz="2800" dirty="0">
                <a:latin typeface="Times New Roman" panose="02020603050405020304" pitchFamily="18" charset="0"/>
                <a:cs typeface="Times New Roman" panose="02020603050405020304" pitchFamily="18" charset="0"/>
              </a:rPr>
              <a:t>To create smart and ethical professionals and entrepreneurs who are recognized globally</a:t>
            </a:r>
          </a:p>
          <a:p>
            <a:pPr marL="0" indent="0" eaLnBrk="1" hangingPunct="1">
              <a:buFont typeface="Arial" panose="020B0604020202020204" pitchFamily="34" charset="0"/>
              <a:buNone/>
              <a:defRPr/>
            </a:pPr>
            <a:endParaRPr lang="en-US" altLang="en-US" sz="2800" b="1" dirty="0">
              <a:solidFill>
                <a:srgbClr val="FF0000"/>
              </a:solidFill>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xmlns="" id="{3062835D-A05D-46AC-B1B5-CF83024E171C}"/>
              </a:ext>
            </a:extLst>
          </p:cNvPr>
          <p:cNvCxnSpPr/>
          <p:nvPr/>
        </p:nvCxnSpPr>
        <p:spPr>
          <a:xfrm>
            <a:off x="639763" y="1295400"/>
            <a:ext cx="7056437" cy="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xmlns="" id="{9BDF5B0D-8557-4374-9CB4-3CE4FA05BF9E}"/>
              </a:ext>
            </a:extLst>
          </p:cNvPr>
          <p:cNvSpPr>
            <a:spLocks noGrp="1"/>
          </p:cNvSpPr>
          <p:nvPr>
            <p:ph type="title" idx="4294967295"/>
          </p:nvPr>
        </p:nvSpPr>
        <p:spPr>
          <a:xfrm>
            <a:off x="0" y="261938"/>
            <a:ext cx="8229600" cy="1143000"/>
          </a:xfrm>
        </p:spPr>
        <p:txBody>
          <a:bodyPr/>
          <a:lstStyle/>
          <a:p>
            <a:pPr eaLnBrk="1" hangingPunct="1"/>
            <a:r>
              <a:rPr lang="en-IN" altLang="en-US" sz="4800">
                <a:solidFill>
                  <a:srgbClr val="C00000"/>
                </a:solidFill>
                <a:latin typeface="Times New Roman" panose="02020603050405020304" pitchFamily="18" charset="0"/>
                <a:cs typeface="Times New Roman" panose="02020603050405020304" pitchFamily="18" charset="0"/>
              </a:rPr>
              <a:t>Revised Bloom’s Taxonomy</a:t>
            </a:r>
          </a:p>
        </p:txBody>
      </p:sp>
      <p:pic>
        <p:nvPicPr>
          <p:cNvPr id="2" name="Picture 2" descr="revised Bloom's Taxonomy">
            <a:extLst>
              <a:ext uri="{FF2B5EF4-FFF2-40B4-BE49-F238E27FC236}">
                <a16:creationId xmlns:a16="http://schemas.microsoft.com/office/drawing/2014/main" xmlns="" id="{3E182696-9979-46B0-A446-3BE30D316209}"/>
              </a:ext>
            </a:extLst>
          </p:cNvPr>
          <p:cNvPicPr>
            <a:picLocks noGrp="1" noChangeAspect="1" noChangeArrowheads="1"/>
          </p:cNvPicPr>
          <p:nvPr>
            <p:ph idx="4294967295"/>
          </p:nvPr>
        </p:nvPicPr>
        <p:blipFill rotWithShape="1">
          <a:blip r:embed="rId2"/>
          <a:srcRect t="12808"/>
          <a:stretch/>
        </p:blipFill>
        <p:spPr>
          <a:xfrm>
            <a:off x="92075" y="1527175"/>
            <a:ext cx="9051925" cy="5105400"/>
          </a:xfrm>
          <a:effectLst>
            <a:outerShdw blurRad="63500" sx="102000" sy="102000" algn="ctr" rotWithShape="0">
              <a:prstClr val="black">
                <a:alpha val="40000"/>
              </a:prstClr>
            </a:outerShdw>
          </a:effectLst>
        </p:spPr>
      </p:pic>
      <p:cxnSp>
        <p:nvCxnSpPr>
          <p:cNvPr id="4" name="Straight Connector 3">
            <a:extLst>
              <a:ext uri="{FF2B5EF4-FFF2-40B4-BE49-F238E27FC236}">
                <a16:creationId xmlns:a16="http://schemas.microsoft.com/office/drawing/2014/main" xmlns="" id="{C7CC612D-7FE1-4E89-BB62-1304934B5660}"/>
              </a:ext>
            </a:extLst>
          </p:cNvPr>
          <p:cNvCxnSpPr/>
          <p:nvPr/>
        </p:nvCxnSpPr>
        <p:spPr>
          <a:xfrm>
            <a:off x="1227138" y="1404938"/>
            <a:ext cx="7054850" cy="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188640"/>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Course outcome</a:t>
            </a:r>
          </a:p>
        </p:txBody>
      </p:sp>
      <p:sp>
        <p:nvSpPr>
          <p:cNvPr id="22531" name="Line 2"/>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
        <p:nvSpPr>
          <p:cNvPr id="22533" name="Rectangle 4"/>
          <p:cNvSpPr>
            <a:spLocks noChangeArrowheads="1"/>
          </p:cNvSpPr>
          <p:nvPr/>
        </p:nvSpPr>
        <p:spPr bwMode="auto">
          <a:xfrm>
            <a:off x="571500" y="1571625"/>
            <a:ext cx="8001000" cy="489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400" dirty="0">
                <a:solidFill>
                  <a:srgbClr val="000000"/>
                </a:solidFill>
                <a:latin typeface="+mj-lt"/>
              </a:rPr>
              <a:t>Through this course students should be able to: </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t>CO1</a:t>
            </a:r>
            <a:r>
              <a:rPr lang="en-US" sz="2400" dirty="0"/>
              <a:t> :: identify HTML document structure, work with basic elements, and utilize different types of tags to create well-structured web pages. </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t>CO2</a:t>
            </a:r>
            <a:r>
              <a:rPr lang="en-US" sz="2400" dirty="0"/>
              <a:t> :: apply text, create links, embed multimedia, and work with images to enhance the visual and interactive aspects of web pages.</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t>CO3</a:t>
            </a:r>
            <a:r>
              <a:rPr lang="en-US" sz="2400" dirty="0"/>
              <a:t> :: cultivate CSS selectors, properties, and the box model on different HTML elements to effectively construct a web page </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t>CO4</a:t>
            </a:r>
            <a:r>
              <a:rPr lang="en-US" sz="2400" dirty="0"/>
              <a:t> :: construct and style tables, implement form controls, and apply CSS to enhance the layout and functionality of web forms</a:t>
            </a:r>
            <a:endParaRPr lang="en-US" altLang="en-US" sz="2400" dirty="0">
              <a:solidFill>
                <a:srgbClr val="000000"/>
              </a:solidFill>
              <a:latin typeface="+mj-lt"/>
            </a:endParaRPr>
          </a:p>
        </p:txBody>
      </p:sp>
    </p:spTree>
    <p:extLst>
      <p:ext uri="{BB962C8B-B14F-4D97-AF65-F5344CB8AC3E}">
        <p14:creationId xmlns:p14="http://schemas.microsoft.com/office/powerpoint/2010/main" val="36246913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eaLnBrk="1" hangingPunct="1">
              <a:buSzPct val="100000"/>
            </a:pPr>
            <a:r>
              <a:rPr lang="en-US" altLang="en-US" sz="4800" dirty="0">
                <a:solidFill>
                  <a:srgbClr val="C00000"/>
                </a:solidFill>
              </a:rPr>
              <a:t>Course outcome(cont.)</a:t>
            </a:r>
          </a:p>
        </p:txBody>
      </p:sp>
      <p:sp>
        <p:nvSpPr>
          <p:cNvPr id="22531" name="Line 2"/>
          <p:cNvSpPr>
            <a:spLocks noChangeShapeType="1"/>
          </p:cNvSpPr>
          <p:nvPr/>
        </p:nvSpPr>
        <p:spPr bwMode="auto">
          <a:xfrm>
            <a:off x="611188" y="1268413"/>
            <a:ext cx="7056437" cy="1587"/>
          </a:xfrm>
          <a:prstGeom prst="line">
            <a:avLst/>
          </a:prstGeom>
          <a:noFill/>
          <a:ln w="38160">
            <a:solidFill>
              <a:srgbClr val="F79646"/>
            </a:solidFill>
            <a:miter lim="800000"/>
            <a:headEnd/>
            <a:tailEnd/>
          </a:ln>
          <a:effectLst>
            <a:outerShdw dist="23040" dir="5400000" algn="ctr" rotWithShape="0">
              <a:srgbClr val="000000">
                <a:alpha val="35036"/>
              </a:srgbClr>
            </a:outerShdw>
          </a:effectLst>
          <a:extLst>
            <a:ext uri="{909E8E84-426E-40DD-AFC4-6F175D3DCCD1}">
              <a14:hiddenFill xmlns:a14="http://schemas.microsoft.com/office/drawing/2010/main">
                <a:noFill/>
              </a14:hiddenFill>
            </a:ext>
          </a:extLst>
        </p:spPr>
        <p:txBody>
          <a:bodyPr/>
          <a:lstStyle/>
          <a:p>
            <a:endParaRPr lang="en-IN"/>
          </a:p>
        </p:txBody>
      </p:sp>
      <p:sp>
        <p:nvSpPr>
          <p:cNvPr id="22533" name="Rectangle 4"/>
          <p:cNvSpPr>
            <a:spLocks noChangeArrowheads="1"/>
          </p:cNvSpPr>
          <p:nvPr/>
        </p:nvSpPr>
        <p:spPr bwMode="auto">
          <a:xfrm>
            <a:off x="571500" y="1571625"/>
            <a:ext cx="8001000" cy="267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t>CO5</a:t>
            </a:r>
            <a:r>
              <a:rPr lang="en-US" sz="2400" dirty="0"/>
              <a:t> :: develop interactive web applications by incorporating JavaScript code for variable manipulation, control statements, looping, popup boxes, object manipulation, and form validation.</a:t>
            </a:r>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dirty="0"/>
          </a:p>
          <a:p>
            <a:pPr algn="just" eaLnBrk="1" hangingPunct="1">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1" dirty="0"/>
              <a:t>CO6</a:t>
            </a:r>
            <a:r>
              <a:rPr lang="en-US" sz="2400" dirty="0"/>
              <a:t> :: manipulate and interact with web page elements dynamically using JavaScript DOM methods and properties.</a:t>
            </a:r>
            <a:endParaRPr lang="en-US" altLang="en-US" sz="2400" dirty="0">
              <a:solidFill>
                <a:srgbClr val="000000"/>
              </a:solidFill>
              <a:latin typeface="+mj-lt"/>
            </a:endParaRPr>
          </a:p>
        </p:txBody>
      </p:sp>
    </p:spTree>
    <p:extLst>
      <p:ext uri="{BB962C8B-B14F-4D97-AF65-F5344CB8AC3E}">
        <p14:creationId xmlns:p14="http://schemas.microsoft.com/office/powerpoint/2010/main" val="245067963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SzPct val="100000"/>
            </a:pPr>
            <a:r>
              <a:rPr lang="en-US" altLang="en-US" sz="4400">
                <a:solidFill>
                  <a:srgbClr val="FF0000"/>
                </a:solidFill>
              </a:rPr>
              <a:t>Program Outcomes</a:t>
            </a:r>
          </a:p>
        </p:txBody>
      </p:sp>
      <p:sp>
        <p:nvSpPr>
          <p:cNvPr id="24579" name="Text Box 2"/>
          <p:cNvSpPr txBox="1">
            <a:spLocks noChangeArrowheads="1"/>
          </p:cNvSpPr>
          <p:nvPr/>
        </p:nvSpPr>
        <p:spPr bwMode="auto">
          <a:xfrm>
            <a:off x="609600" y="1219200"/>
            <a:ext cx="7886700" cy="480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indent="-3413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mn-lt"/>
                <a:cs typeface="Calibri" pitchFamily="32" charset="0"/>
              </a:rPr>
              <a:t>PO1 </a:t>
            </a:r>
            <a:br>
              <a:rPr lang="en-US" altLang="en-US" sz="1600" b="1" dirty="0">
                <a:latin typeface="+mn-lt"/>
                <a:cs typeface="Calibri" pitchFamily="32" charset="0"/>
              </a:rPr>
            </a:br>
            <a:r>
              <a:rPr lang="en-US" altLang="en-US" sz="1600" b="1" dirty="0">
                <a:latin typeface="+mn-lt"/>
                <a:cs typeface="Calibri" pitchFamily="32" charset="0"/>
              </a:rPr>
              <a:t> </a:t>
            </a:r>
            <a:r>
              <a:rPr lang="en-US" altLang="en-US" sz="1600" dirty="0">
                <a:latin typeface="+mn-lt"/>
                <a:cs typeface="Calibri" pitchFamily="32" charset="0"/>
              </a:rPr>
              <a:t>Engineering knowledge: Apply the knowledge of mathematics, science, engineering fundamentals, and an engineering specialization to the solution of complex engineering problems.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mn-lt"/>
                <a:cs typeface="Calibri" pitchFamily="32" charset="0"/>
              </a:rPr>
              <a:t>PO2</a:t>
            </a:r>
            <a:br>
              <a:rPr lang="en-US" altLang="en-US" sz="1600" b="1" dirty="0">
                <a:latin typeface="+mn-lt"/>
                <a:cs typeface="Calibri" pitchFamily="32" charset="0"/>
              </a:rPr>
            </a:br>
            <a:r>
              <a:rPr lang="en-US" altLang="en-US" sz="1600" b="1" dirty="0">
                <a:latin typeface="+mn-lt"/>
                <a:cs typeface="Calibri" pitchFamily="32" charset="0"/>
              </a:rPr>
              <a:t> </a:t>
            </a:r>
            <a:r>
              <a:rPr lang="en-US" altLang="en-US" sz="1600" dirty="0">
                <a:latin typeface="+mn-lt"/>
                <a:cs typeface="Calibri" pitchFamily="32" charset="0"/>
              </a:rPr>
              <a:t>Problem analysis::Identify, formulate, research literature, and analyze complex engineering problems reaching substantiated conclusions using first principles of mathematics, natural sciences, and engineering sciences.</a:t>
            </a:r>
            <a:r>
              <a:rPr lang="en-US" altLang="en-US" sz="1600" b="1" dirty="0">
                <a:latin typeface="+mn-lt"/>
                <a:cs typeface="Calibri" pitchFamily="32" charset="0"/>
              </a:rPr>
              <a:t>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mn-lt"/>
                <a:cs typeface="Calibri" pitchFamily="32" charset="0"/>
              </a:rPr>
              <a:t>PO3</a:t>
            </a:r>
            <a:br>
              <a:rPr lang="en-US" altLang="en-US" sz="1600" b="1" dirty="0">
                <a:latin typeface="+mn-lt"/>
                <a:cs typeface="Calibri" pitchFamily="32" charset="0"/>
              </a:rPr>
            </a:br>
            <a:r>
              <a:rPr lang="en-US" altLang="en-US" sz="1600" b="1" dirty="0">
                <a:latin typeface="+mn-lt"/>
                <a:cs typeface="Calibri" pitchFamily="32" charset="0"/>
              </a:rPr>
              <a:t> </a:t>
            </a:r>
            <a:r>
              <a:rPr lang="en-US" altLang="en-US" sz="1600" dirty="0">
                <a:latin typeface="+mn-lt"/>
                <a:cs typeface="Calibri" pitchFamily="32" charset="0"/>
              </a:rPr>
              <a:t>Design/development of solutions::Design solutions for complex engineering problems and design system components or processes that meet the specified needs with appropriate consideration for the public health and safety, and the cultural, societal, and environmental considerations.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mn-lt"/>
                <a:cs typeface="Calibri" pitchFamily="32" charset="0"/>
              </a:rPr>
              <a:t>PO4</a:t>
            </a:r>
            <a:br>
              <a:rPr lang="en-US" altLang="en-US" sz="1600" b="1" dirty="0">
                <a:latin typeface="+mn-lt"/>
                <a:cs typeface="Calibri" pitchFamily="32" charset="0"/>
              </a:rPr>
            </a:br>
            <a:r>
              <a:rPr lang="en-US" altLang="en-US" sz="1600" b="1" dirty="0">
                <a:latin typeface="+mn-lt"/>
                <a:cs typeface="Calibri" pitchFamily="32" charset="0"/>
              </a:rPr>
              <a:t> </a:t>
            </a:r>
            <a:r>
              <a:rPr lang="en-US" altLang="en-US" sz="1600" dirty="0">
                <a:latin typeface="+mn-lt"/>
                <a:cs typeface="Calibri" pitchFamily="32" charset="0"/>
              </a:rPr>
              <a:t>Conduct investigations of complex problems::Use research-based knowledge and research methods including design of experiments, analysis and interpretation of data, and synthesis of the information to provide valid conclusions. </a:t>
            </a:r>
          </a:p>
          <a:p>
            <a:pPr marL="342900" eaLnBrk="1" hangingPunct="1">
              <a:spcBef>
                <a:spcPts val="450"/>
              </a:spcBef>
              <a:buSzPct val="100000"/>
            </a:pPr>
            <a:endParaRPr lang="en-US" altLang="en-US" sz="1800" dirty="0">
              <a:latin typeface="+mn-lt"/>
            </a:endParaRPr>
          </a:p>
        </p:txBody>
      </p:sp>
    </p:spTree>
    <p:extLst>
      <p:ext uri="{BB962C8B-B14F-4D97-AF65-F5344CB8AC3E}">
        <p14:creationId xmlns:p14="http://schemas.microsoft.com/office/powerpoint/2010/main" val="378320014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628650" y="365125"/>
            <a:ext cx="78867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algn="ctr" eaLnBrk="1" hangingPunct="1">
              <a:buSzPct val="100000"/>
            </a:pPr>
            <a:r>
              <a:rPr lang="en-US" altLang="en-US" sz="4400">
                <a:solidFill>
                  <a:srgbClr val="FF0000"/>
                </a:solidFill>
              </a:rPr>
              <a:t>Program Outcomes</a:t>
            </a:r>
          </a:p>
        </p:txBody>
      </p:sp>
      <p:sp>
        <p:nvSpPr>
          <p:cNvPr id="26627" name="Text Box 2"/>
          <p:cNvSpPr txBox="1">
            <a:spLocks noChangeArrowheads="1"/>
          </p:cNvSpPr>
          <p:nvPr/>
        </p:nvSpPr>
        <p:spPr bwMode="auto">
          <a:xfrm>
            <a:off x="628650" y="1066800"/>
            <a:ext cx="8343900" cy="5110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indent="-341313">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itchFamily="32" charset="0"/>
                <a:ea typeface="Noto Sans CJK SC" charset="0"/>
                <a:cs typeface="Noto Sans CJK SC" charset="0"/>
              </a:defRPr>
            </a:lvl1pPr>
            <a:lvl2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itchFamily="32" charset="0"/>
                <a:ea typeface="Noto Sans CJK SC" charset="0"/>
                <a:cs typeface="Noto Sans CJK SC" charset="0"/>
              </a:defRPr>
            </a:lvl2pPr>
            <a:lvl3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itchFamily="32" charset="0"/>
                <a:ea typeface="Noto Sans CJK SC" charset="0"/>
                <a:cs typeface="Noto Sans CJK SC" charset="0"/>
              </a:defRPr>
            </a:lvl3pPr>
            <a:lvl4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4pPr>
            <a:lvl5pPr>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5pPr>
            <a:lvl6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6pPr>
            <a:lvl7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7pPr>
            <a:lvl8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8pPr>
            <a:lvl9pPr defTabSz="449263" eaLnBrk="0" fontAlgn="base" hangingPunct="0">
              <a:spcAft>
                <a:spcPct val="0"/>
              </a:spcAft>
              <a:buClr>
                <a:srgbClr val="000000"/>
              </a:buClr>
              <a:buSzPct val="100000"/>
              <a:buFont typeface="Times New Roman" pitchFamily="16" charset="0"/>
              <a:tabLst>
                <a:tab pos="45720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itchFamily="32" charset="0"/>
                <a:ea typeface="Noto Sans CJK SC" charset="0"/>
                <a:cs typeface="Noto Sans CJK SC" charset="0"/>
              </a:defRPr>
            </a:lvl9pPr>
          </a:lstStyle>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Arial" charset="0"/>
                <a:cs typeface="Calibri" pitchFamily="32" charset="0"/>
              </a:rPr>
              <a:t>PO5</a:t>
            </a:r>
            <a:br>
              <a:rPr lang="en-US" altLang="en-US" sz="1600" b="1" dirty="0">
                <a:latin typeface="Arial" charset="0"/>
                <a:cs typeface="Calibri" pitchFamily="32" charset="0"/>
              </a:rPr>
            </a:br>
            <a:r>
              <a:rPr lang="en-US" altLang="en-US" sz="1600" b="1" dirty="0">
                <a:latin typeface="Arial" charset="0"/>
                <a:cs typeface="Calibri" pitchFamily="32" charset="0"/>
              </a:rPr>
              <a:t> </a:t>
            </a:r>
            <a:r>
              <a:rPr lang="en-US" altLang="en-US" sz="1600" dirty="0">
                <a:latin typeface="Arial" charset="0"/>
                <a:cs typeface="Calibri" pitchFamily="32" charset="0"/>
              </a:rPr>
              <a:t>Modern tool usage::Create, select, and apply appropriate techniques, resources, and modern engineering and IT tools including prediction and modeling to complex engineering activities with an understanding of the limitations.</a:t>
            </a:r>
          </a:p>
          <a:p>
            <a:pPr marL="342900">
              <a:lnSpc>
                <a:spcPct val="107000"/>
              </a:lnSpc>
              <a:spcBef>
                <a:spcPts val="400"/>
              </a:spcBef>
              <a:spcAft>
                <a:spcPts val="800"/>
              </a:spcAft>
              <a:buClr>
                <a:srgbClr val="000000"/>
              </a:buClr>
              <a:buSzPct val="100000"/>
              <a:buFont typeface="Times New Roman" pitchFamily="16" charset="0"/>
              <a:buNone/>
            </a:pPr>
            <a:r>
              <a:rPr lang="en-IN" altLang="en-US" sz="1600" b="1" dirty="0">
                <a:latin typeface="Arial" charset="0"/>
                <a:cs typeface="Calibri" pitchFamily="32" charset="0"/>
              </a:rPr>
              <a:t> </a:t>
            </a:r>
            <a:r>
              <a:rPr lang="en-US" altLang="en-US" sz="1600" b="1" dirty="0">
                <a:latin typeface="Arial" charset="0"/>
                <a:cs typeface="Calibri" pitchFamily="32" charset="0"/>
              </a:rPr>
              <a:t>PO6</a:t>
            </a:r>
            <a:br>
              <a:rPr lang="en-US" altLang="en-US" sz="1600" b="1" dirty="0">
                <a:latin typeface="Arial" charset="0"/>
                <a:cs typeface="Calibri" pitchFamily="32" charset="0"/>
              </a:rPr>
            </a:br>
            <a:r>
              <a:rPr lang="en-US" altLang="en-US" sz="1600" b="1" dirty="0">
                <a:latin typeface="Arial" charset="0"/>
                <a:cs typeface="Calibri" pitchFamily="32" charset="0"/>
              </a:rPr>
              <a:t> </a:t>
            </a:r>
            <a:r>
              <a:rPr lang="en-US" altLang="en-US" sz="1600" dirty="0">
                <a:latin typeface="Arial" charset="0"/>
                <a:cs typeface="Calibri" pitchFamily="32" charset="0"/>
              </a:rPr>
              <a:t>The engineer and society::Apply reasoning informed by the contextual knowledge to assess societal, health, safety, legal and cultural issues and the consequent responsibilities relevant to the professional engineering practice.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Arial" charset="0"/>
                <a:cs typeface="Calibri" pitchFamily="32" charset="0"/>
              </a:rPr>
              <a:t>PO7</a:t>
            </a:r>
            <a:br>
              <a:rPr lang="en-US" altLang="en-US" sz="1600" b="1" dirty="0">
                <a:latin typeface="Arial" charset="0"/>
                <a:cs typeface="Calibri" pitchFamily="32" charset="0"/>
              </a:rPr>
            </a:br>
            <a:r>
              <a:rPr lang="en-US" altLang="en-US" sz="1600" b="1" dirty="0">
                <a:latin typeface="Arial" charset="0"/>
                <a:cs typeface="Calibri" pitchFamily="32" charset="0"/>
              </a:rPr>
              <a:t> </a:t>
            </a:r>
            <a:r>
              <a:rPr lang="en-US" altLang="en-US" sz="1600" dirty="0">
                <a:latin typeface="Arial" charset="0"/>
                <a:cs typeface="Calibri" pitchFamily="32" charset="0"/>
              </a:rPr>
              <a:t>Environment and sustainability::Understand the impact of the professional engineering solutions in societal and environmental contexts, and demonstrate the knowledge of, and need for sustainable development.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Arial" charset="0"/>
                <a:cs typeface="Calibri" pitchFamily="32" charset="0"/>
              </a:rPr>
              <a:t>PO8</a:t>
            </a:r>
            <a:br>
              <a:rPr lang="en-US" altLang="en-US" sz="1600" b="1" dirty="0">
                <a:latin typeface="Arial" charset="0"/>
                <a:cs typeface="Calibri" pitchFamily="32" charset="0"/>
              </a:rPr>
            </a:br>
            <a:r>
              <a:rPr lang="en-US" altLang="en-US" sz="1600" b="1" dirty="0">
                <a:latin typeface="Arial" charset="0"/>
                <a:cs typeface="Calibri" pitchFamily="32" charset="0"/>
              </a:rPr>
              <a:t> </a:t>
            </a:r>
            <a:r>
              <a:rPr lang="en-US" altLang="en-US" sz="1600" dirty="0">
                <a:latin typeface="Arial" charset="0"/>
                <a:cs typeface="Calibri" pitchFamily="32" charset="0"/>
              </a:rPr>
              <a:t>Ethics::Apply ethical principles and commit to professional ethics and responsibilities and norms of the engineering practice. </a:t>
            </a:r>
          </a:p>
          <a:p>
            <a:pPr marL="342900">
              <a:lnSpc>
                <a:spcPct val="107000"/>
              </a:lnSpc>
              <a:spcBef>
                <a:spcPts val="400"/>
              </a:spcBef>
              <a:spcAft>
                <a:spcPts val="800"/>
              </a:spcAft>
              <a:buClr>
                <a:srgbClr val="000000"/>
              </a:buClr>
              <a:buSzPct val="100000"/>
              <a:buFont typeface="Times New Roman" pitchFamily="16" charset="0"/>
              <a:buNone/>
            </a:pPr>
            <a:r>
              <a:rPr lang="en-US" altLang="en-US" sz="1600" b="1" dirty="0">
                <a:latin typeface="Arial" charset="0"/>
                <a:cs typeface="Calibri" pitchFamily="32" charset="0"/>
              </a:rPr>
              <a:t>PO9</a:t>
            </a:r>
            <a:br>
              <a:rPr lang="en-US" altLang="en-US" sz="1600" b="1" dirty="0">
                <a:latin typeface="Arial" charset="0"/>
                <a:cs typeface="Calibri" pitchFamily="32" charset="0"/>
              </a:rPr>
            </a:br>
            <a:r>
              <a:rPr lang="en-US" altLang="en-US" sz="1600" b="1" dirty="0">
                <a:latin typeface="Arial" charset="0"/>
                <a:cs typeface="Calibri" pitchFamily="32" charset="0"/>
              </a:rPr>
              <a:t> </a:t>
            </a:r>
            <a:r>
              <a:rPr lang="en-US" altLang="en-US" sz="1600" dirty="0">
                <a:latin typeface="Arial" charset="0"/>
                <a:cs typeface="Calibri" pitchFamily="32" charset="0"/>
              </a:rPr>
              <a:t>Individual and team work::Function effectively as an individual, and as a member or leader in diverse teams, and in multidisciplinary settings. </a:t>
            </a:r>
          </a:p>
          <a:p>
            <a:pPr marL="342900">
              <a:lnSpc>
                <a:spcPct val="107000"/>
              </a:lnSpc>
              <a:spcBef>
                <a:spcPts val="400"/>
              </a:spcBef>
              <a:spcAft>
                <a:spcPts val="800"/>
              </a:spcAft>
              <a:buClr>
                <a:srgbClr val="000000"/>
              </a:buClr>
              <a:buSzPct val="100000"/>
              <a:buFont typeface="Times New Roman" pitchFamily="16" charset="0"/>
              <a:buNone/>
            </a:pPr>
            <a:endParaRPr lang="en-US" altLang="en-US" sz="1600" dirty="0">
              <a:latin typeface="Arial" charset="0"/>
              <a:cs typeface="Calibri" pitchFamily="32" charset="0"/>
            </a:endParaRPr>
          </a:p>
          <a:p>
            <a:pPr marL="342900" eaLnBrk="1" hangingPunct="1">
              <a:spcBef>
                <a:spcPts val="450"/>
              </a:spcBef>
              <a:buSzPct val="100000"/>
            </a:pPr>
            <a:endParaRPr lang="en-US" altLang="en-US" sz="1800" b="1" dirty="0"/>
          </a:p>
          <a:p>
            <a:pPr marL="342900" eaLnBrk="1" hangingPunct="1">
              <a:spcBef>
                <a:spcPts val="450"/>
              </a:spcBef>
              <a:buSzPct val="100000"/>
            </a:pPr>
            <a:endParaRPr lang="en-US" altLang="en-US" sz="1800" b="1" dirty="0"/>
          </a:p>
          <a:p>
            <a:pPr marL="342900" eaLnBrk="1" hangingPunct="1">
              <a:spcBef>
                <a:spcPts val="450"/>
              </a:spcBef>
              <a:buSzPct val="100000"/>
            </a:pPr>
            <a:endParaRPr lang="en-US" altLang="en-US" sz="1800" b="1" dirty="0"/>
          </a:p>
          <a:p>
            <a:pPr marL="342900" eaLnBrk="1" hangingPunct="1">
              <a:spcBef>
                <a:spcPts val="450"/>
              </a:spcBef>
              <a:buSzPct val="100000"/>
            </a:pPr>
            <a:endParaRPr lang="en-US" altLang="en-US" sz="1800" b="1" dirty="0"/>
          </a:p>
        </p:txBody>
      </p:sp>
    </p:spTree>
    <p:extLst>
      <p:ext uri="{BB962C8B-B14F-4D97-AF65-F5344CB8AC3E}">
        <p14:creationId xmlns:p14="http://schemas.microsoft.com/office/powerpoint/2010/main" val="314640333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1540</TotalTime>
  <Words>1357</Words>
  <Application>Microsoft Office PowerPoint</Application>
  <PresentationFormat>On-screen Show (4:3)</PresentationFormat>
  <Paragraphs>202</Paragraphs>
  <Slides>30</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Arial Rounded MT Bold</vt:lpstr>
      <vt:lpstr>Berlin Sans FB Demi</vt:lpstr>
      <vt:lpstr>Calibri</vt:lpstr>
      <vt:lpstr>Noto Sans CJK SC</vt:lpstr>
      <vt:lpstr>Times New Roman</vt:lpstr>
      <vt:lpstr>Office Theme</vt:lpstr>
      <vt:lpstr>PowerPoint Presentation</vt:lpstr>
      <vt:lpstr>Course Details</vt:lpstr>
      <vt:lpstr>Vision</vt:lpstr>
      <vt:lpstr>Mission</vt:lpstr>
      <vt:lpstr>Revised Bloom’s Taxonomy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mohdshahnawaz9915@gmail.com</cp:lastModifiedBy>
  <cp:revision>259</cp:revision>
  <dcterms:created xsi:type="dcterms:W3CDTF">2020-07-17T10:32:53Z</dcterms:created>
  <dcterms:modified xsi:type="dcterms:W3CDTF">2024-08-02T16:50:55Z</dcterms:modified>
</cp:coreProperties>
</file>