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63" r:id="rId9"/>
    <p:sldId id="261" r:id="rId10"/>
    <p:sldId id="272" r:id="rId11"/>
    <p:sldId id="262" r:id="rId12"/>
    <p:sldId id="266" r:id="rId13"/>
    <p:sldId id="268" r:id="rId14"/>
    <p:sldId id="269" r:id="rId15"/>
    <p:sldId id="265" r:id="rId16"/>
    <p:sldId id="270" r:id="rId17"/>
    <p:sldId id="274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9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4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0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5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55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C44AC2-4074-46C9-A81E-92A4AEDD4E5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B4D5A-F029-40F9-8ADC-15007E062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7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hainjeamita/breast-cancer-dataset-classification/notebook" TargetMode="External"/><Relationship Id="rId2" Type="http://schemas.openxmlformats.org/officeDocument/2006/relationships/hyperlink" Target="https://scikit-learn.org/stable/modules/generated/sklearn.datasets.load_breast_cancer.html?highlight=breast+cancer#sklearn.datasets.load_breast_canc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Breast+Cancer+Wisconsin+%28Diagnostic%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hainjeamita/breast-cancer-dataset-classification/noteboo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Prediction Using AI and 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32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E59B9-A7AE-418C-87FA-138164344784}"/>
              </a:ext>
            </a:extLst>
          </p:cNvPr>
          <p:cNvSpPr txBox="1"/>
          <p:nvPr/>
        </p:nvSpPr>
        <p:spPr>
          <a:xfrm>
            <a:off x="1451727" y="1314222"/>
            <a:ext cx="88046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Inter"/>
              </a:rPr>
              <a:t>Ten real-valued features are computed for each cell nucleus:</a:t>
            </a:r>
          </a:p>
          <a:p>
            <a:pPr lvl="5" fontAlgn="base"/>
            <a:r>
              <a:rPr lang="en-US" sz="2000" b="0" i="0" dirty="0">
                <a:effectLst/>
                <a:latin typeface="Inter"/>
              </a:rPr>
              <a:t>a) radius (mean of distances from center to points on the perimeter)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b) texture (standard deviation of gray-scale values)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c) perimeter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d) area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e) smoothness (local variation in radius lengths)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f) compactness (perimeter^2 / area - 1.0)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g) concavity (severity of concave portions of the contour)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h) concave points (number of concave portions of the contour)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 err="1">
                <a:effectLst/>
                <a:latin typeface="Inter"/>
              </a:rPr>
              <a:t>i</a:t>
            </a:r>
            <a:r>
              <a:rPr lang="en-US" sz="2000" b="0" i="0" dirty="0">
                <a:effectLst/>
                <a:latin typeface="Inter"/>
              </a:rPr>
              <a:t>) symmetry</a:t>
            </a:r>
            <a:br>
              <a:rPr lang="en-US" sz="2000" b="0" i="0" dirty="0">
                <a:effectLst/>
                <a:latin typeface="Inter"/>
              </a:rPr>
            </a:br>
            <a:r>
              <a:rPr lang="en-US" sz="2000" b="0" i="0" dirty="0">
                <a:effectLst/>
                <a:latin typeface="Inter"/>
              </a:rPr>
              <a:t>j) fractal dimension ("coastline approximation" - 1)</a:t>
            </a:r>
          </a:p>
        </p:txBody>
      </p:sp>
    </p:spTree>
    <p:extLst>
      <p:ext uri="{BB962C8B-B14F-4D97-AF65-F5344CB8AC3E}">
        <p14:creationId xmlns:p14="http://schemas.microsoft.com/office/powerpoint/2010/main" val="91474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Link of the Project:</a:t>
            </a:r>
          </a:p>
          <a:p>
            <a:r>
              <a:rPr lang="en-US" dirty="0"/>
              <a:t>https://github.com/GulzhanIsaeva/AI_Part2_12194812/blob/081e1199dc06b55ed90b67470dc6db6063e537da/Project1_Breast_Cancer_Prediction.ipynb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73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ECA2-8866-37A5-937C-59E616A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6AF1-B722-B9BF-29E6-931FD7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effectLst/>
              <a:latin typeface="+mj-lt"/>
            </a:endParaRPr>
          </a:p>
          <a:p>
            <a:endParaRPr lang="en-US" b="0" i="0" dirty="0"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Features are computed from a digitized image of a fine needle aspirate (FNA) of a breast mass. They describe characteristics of the cell nuclei present in the image.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3DFDE-B609-B4EA-7DAF-A3B643DC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56" y="2633630"/>
            <a:ext cx="9167685" cy="14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A85-2FA0-D7CF-CA05-601870C1E0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41756-98F6-75D7-055E-AE20F25E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30" y="643253"/>
            <a:ext cx="5097539" cy="678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0D37-DAE4-D422-F6A3-F4D9548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16" y="1322071"/>
            <a:ext cx="7853567" cy="47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25AB-5948-CFD5-FCA7-04699B2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43298"/>
            <a:ext cx="9601200" cy="770723"/>
          </a:xfrm>
        </p:spPr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B9178-2660-C13A-B060-94981FAB710A}"/>
              </a:ext>
            </a:extLst>
          </p:cNvPr>
          <p:cNvSpPr txBox="1"/>
          <p:nvPr/>
        </p:nvSpPr>
        <p:spPr>
          <a:xfrm>
            <a:off x="5898951" y="142176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1111-ABEA-73F9-00AB-8931BD502532}"/>
              </a:ext>
            </a:extLst>
          </p:cNvPr>
          <p:cNvSpPr txBox="1"/>
          <p:nvPr/>
        </p:nvSpPr>
        <p:spPr>
          <a:xfrm>
            <a:off x="2356044" y="392354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50B7-1618-A202-35C9-71A8E62D8385}"/>
              </a:ext>
            </a:extLst>
          </p:cNvPr>
          <p:cNvSpPr txBox="1"/>
          <p:nvPr/>
        </p:nvSpPr>
        <p:spPr>
          <a:xfrm>
            <a:off x="5183876" y="18082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A8531-3223-F1EF-773A-61F4831FCC11}"/>
              </a:ext>
            </a:extLst>
          </p:cNvPr>
          <p:cNvSpPr txBox="1"/>
          <p:nvPr/>
        </p:nvSpPr>
        <p:spPr>
          <a:xfrm>
            <a:off x="6949793" y="17988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21AC4-A2EF-D1B0-CFC0-9963D0E97181}"/>
              </a:ext>
            </a:extLst>
          </p:cNvPr>
          <p:cNvSpPr txBox="1"/>
          <p:nvPr/>
        </p:nvSpPr>
        <p:spPr>
          <a:xfrm>
            <a:off x="3798226" y="49239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4E22-EA14-D551-DA62-BAE47A793E2A}"/>
              </a:ext>
            </a:extLst>
          </p:cNvPr>
          <p:cNvSpPr txBox="1"/>
          <p:nvPr/>
        </p:nvSpPr>
        <p:spPr>
          <a:xfrm>
            <a:off x="3810914" y="35542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1EF93-1150-55FA-A22B-1B4AF155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8" y="2168164"/>
            <a:ext cx="4770533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25AB-5948-CFD5-FCA7-04699B2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43298"/>
            <a:ext cx="9601200" cy="770723"/>
          </a:xfrm>
        </p:spPr>
        <p:txBody>
          <a:bodyPr/>
          <a:lstStyle/>
          <a:p>
            <a:r>
              <a:rPr lang="en-US" dirty="0"/>
              <a:t>Challenges &amp;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FDD7E-F3B2-9448-FDE3-3B02C6D8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70" y="2168164"/>
            <a:ext cx="4445524" cy="3880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7B9178-2660-C13A-B060-94981FAB710A}"/>
              </a:ext>
            </a:extLst>
          </p:cNvPr>
          <p:cNvSpPr txBox="1"/>
          <p:nvPr/>
        </p:nvSpPr>
        <p:spPr>
          <a:xfrm>
            <a:off x="5898951" y="142176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1111-ABEA-73F9-00AB-8931BD502532}"/>
              </a:ext>
            </a:extLst>
          </p:cNvPr>
          <p:cNvSpPr txBox="1"/>
          <p:nvPr/>
        </p:nvSpPr>
        <p:spPr>
          <a:xfrm>
            <a:off x="2356044" y="392354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50B7-1618-A202-35C9-71A8E62D8385}"/>
              </a:ext>
            </a:extLst>
          </p:cNvPr>
          <p:cNvSpPr txBox="1"/>
          <p:nvPr/>
        </p:nvSpPr>
        <p:spPr>
          <a:xfrm>
            <a:off x="5183876" y="18082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A8531-3223-F1EF-773A-61F4831FCC11}"/>
              </a:ext>
            </a:extLst>
          </p:cNvPr>
          <p:cNvSpPr txBox="1"/>
          <p:nvPr/>
        </p:nvSpPr>
        <p:spPr>
          <a:xfrm>
            <a:off x="6949793" y="17988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21AC4-A2EF-D1B0-CFC0-9963D0E97181}"/>
              </a:ext>
            </a:extLst>
          </p:cNvPr>
          <p:cNvSpPr txBox="1"/>
          <p:nvPr/>
        </p:nvSpPr>
        <p:spPr>
          <a:xfrm>
            <a:off x="3798226" y="49239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4E22-EA14-D551-DA62-BAE47A793E2A}"/>
              </a:ext>
            </a:extLst>
          </p:cNvPr>
          <p:cNvSpPr txBox="1"/>
          <p:nvPr/>
        </p:nvSpPr>
        <p:spPr>
          <a:xfrm>
            <a:off x="3810914" y="35542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9314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25AB-5948-CFD5-FCA7-04699B2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43298"/>
            <a:ext cx="9601200" cy="770723"/>
          </a:xfrm>
        </p:spPr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B9178-2660-C13A-B060-94981FAB710A}"/>
              </a:ext>
            </a:extLst>
          </p:cNvPr>
          <p:cNvSpPr txBox="1"/>
          <p:nvPr/>
        </p:nvSpPr>
        <p:spPr>
          <a:xfrm>
            <a:off x="5898951" y="142176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1111-ABEA-73F9-00AB-8931BD502532}"/>
              </a:ext>
            </a:extLst>
          </p:cNvPr>
          <p:cNvSpPr txBox="1"/>
          <p:nvPr/>
        </p:nvSpPr>
        <p:spPr>
          <a:xfrm>
            <a:off x="2356044" y="392354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50B7-1618-A202-35C9-71A8E62D8385}"/>
              </a:ext>
            </a:extLst>
          </p:cNvPr>
          <p:cNvSpPr txBox="1"/>
          <p:nvPr/>
        </p:nvSpPr>
        <p:spPr>
          <a:xfrm>
            <a:off x="5183876" y="19301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A8531-3223-F1EF-773A-61F4831FCC11}"/>
              </a:ext>
            </a:extLst>
          </p:cNvPr>
          <p:cNvSpPr txBox="1"/>
          <p:nvPr/>
        </p:nvSpPr>
        <p:spPr>
          <a:xfrm>
            <a:off x="7204317" y="19301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21AC4-A2EF-D1B0-CFC0-9963D0E97181}"/>
              </a:ext>
            </a:extLst>
          </p:cNvPr>
          <p:cNvSpPr txBox="1"/>
          <p:nvPr/>
        </p:nvSpPr>
        <p:spPr>
          <a:xfrm>
            <a:off x="3798226" y="49239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4E22-EA14-D551-DA62-BAE47A793E2A}"/>
              </a:ext>
            </a:extLst>
          </p:cNvPr>
          <p:cNvSpPr txBox="1"/>
          <p:nvPr/>
        </p:nvSpPr>
        <p:spPr>
          <a:xfrm>
            <a:off x="3810914" y="35542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B0024-29AC-962C-5D3A-66FFE5ED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8" y="2341867"/>
            <a:ext cx="4844246" cy="35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549B9-FE17-4A92-92BF-3AD3F794CA1D}"/>
              </a:ext>
            </a:extLst>
          </p:cNvPr>
          <p:cNvSpPr txBox="1"/>
          <p:nvPr/>
        </p:nvSpPr>
        <p:spPr>
          <a:xfrm>
            <a:off x="2111604" y="2658359"/>
            <a:ext cx="88706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Reason why the merged Dataset work well:</a:t>
            </a:r>
          </a:p>
          <a:p>
            <a:r>
              <a:rPr lang="en-US" dirty="0"/>
              <a:t>       </a:t>
            </a:r>
            <a:r>
              <a:rPr lang="en-US" sz="2400" dirty="0"/>
              <a:t>- the algorithm that used for skit-learn library dataset was very good</a:t>
            </a:r>
          </a:p>
          <a:p>
            <a:r>
              <a:rPr lang="en-US" sz="2400" dirty="0"/>
              <a:t>       - Kaggle dataset values were more accurate</a:t>
            </a:r>
          </a:p>
        </p:txBody>
      </p:sp>
    </p:spTree>
    <p:extLst>
      <p:ext uri="{BB962C8B-B14F-4D97-AF65-F5344CB8AC3E}">
        <p14:creationId xmlns:p14="http://schemas.microsoft.com/office/powerpoint/2010/main" val="85487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2D211-018C-4B25-B078-75EB07B9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1554761"/>
            <a:ext cx="6637595" cy="438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EB368-91ED-46BD-993B-EC644AF1C677}"/>
              </a:ext>
            </a:extLst>
          </p:cNvPr>
          <p:cNvSpPr txBox="1"/>
          <p:nvPr/>
        </p:nvSpPr>
        <p:spPr>
          <a:xfrm>
            <a:off x="2777202" y="913739"/>
            <a:ext cx="593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7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E780F3-1173-4F60-B20B-DD2B66EC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53" y="1328121"/>
            <a:ext cx="6637595" cy="4465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75D35-8E7F-4D53-B40D-E04A821D39A0}"/>
              </a:ext>
            </a:extLst>
          </p:cNvPr>
          <p:cNvSpPr txBox="1"/>
          <p:nvPr/>
        </p:nvSpPr>
        <p:spPr>
          <a:xfrm>
            <a:off x="2654653" y="716438"/>
            <a:ext cx="593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7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Details</a:t>
            </a:r>
          </a:p>
          <a:p>
            <a:pPr marL="0" indent="0">
              <a:buNone/>
            </a:pPr>
            <a:r>
              <a:rPr lang="en-US" dirty="0"/>
              <a:t>Project Description</a:t>
            </a:r>
          </a:p>
          <a:p>
            <a:pPr marL="0" indent="0">
              <a:buNone/>
            </a:pPr>
            <a:r>
              <a:rPr lang="en-US" dirty="0"/>
              <a:t>Project Objectives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8AD1-3F8E-1586-48C1-20FF463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896F-E181-DDFB-CBFE-AF2FF6AC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hlinkClick r:id="rId2"/>
              </a:rPr>
              <a:t>sklearn.datasets.load_breast_cancer</a:t>
            </a:r>
            <a:r>
              <a:rPr lang="en-US" dirty="0">
                <a:hlinkClick r:id="rId2"/>
              </a:rPr>
              <a:t> — scikit-learn 1.1.3 documentation</a:t>
            </a:r>
            <a:endParaRPr lang="en-US" dirty="0"/>
          </a:p>
          <a:p>
            <a:r>
              <a:rPr lang="en-US" dirty="0">
                <a:hlinkClick r:id="rId3"/>
              </a:rPr>
              <a:t>Breast Cancer Dataset Classification | Kaggle</a:t>
            </a:r>
            <a:endParaRPr lang="en-US" dirty="0"/>
          </a:p>
          <a:p>
            <a:r>
              <a:rPr lang="en-US" dirty="0">
                <a:hlinkClick r:id="rId4"/>
              </a:rPr>
              <a:t>https://archive.ics.uci.edu/ml/datasets/Breast+Cancer+Wisconsin+%28Diagnostic%29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https://www.kaggle.com/code/dhainjeamita/breast-cancer-dataset-classification/notebook</a:t>
            </a:r>
            <a:endParaRPr lang="en-US" dirty="0"/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https://www.kaggle.com/datasets/uciml/breast-cancer-wisconsin-data?titleType=dataset-downloads&amp;showDatasetDownloadSkip=False&amp;messageId=datasetsWelcome&amp;returnUrl=%2Fdatasets%2Fuciml%2Fbreast-cancer-wisconsin-data%2Fversions%2F2%3Fresource%3Ddownload</a:t>
            </a:r>
            <a:endParaRPr lang="ru-RU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9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Name: Breast Cancer Prediction  using AL and ML</a:t>
            </a:r>
          </a:p>
          <a:p>
            <a:r>
              <a:rPr lang="en-US" dirty="0"/>
              <a:t>Project Leader: Gulzhan Isaeva 12194812</a:t>
            </a:r>
          </a:p>
          <a:p>
            <a:r>
              <a:rPr lang="en-US" dirty="0"/>
              <a:t>Project Manager: </a:t>
            </a:r>
            <a:r>
              <a:rPr lang="en-US" dirty="0" err="1"/>
              <a:t>Kunishev</a:t>
            </a:r>
            <a:r>
              <a:rPr lang="en-US" dirty="0"/>
              <a:t> </a:t>
            </a:r>
            <a:r>
              <a:rPr lang="en-US" dirty="0" err="1"/>
              <a:t>Ozodjon</a:t>
            </a:r>
            <a:r>
              <a:rPr lang="en-US" dirty="0"/>
              <a:t> 12190259 </a:t>
            </a:r>
          </a:p>
          <a:p>
            <a:r>
              <a:rPr lang="en-US" dirty="0"/>
              <a:t>Other Participants:</a:t>
            </a:r>
            <a:br>
              <a:rPr lang="en-US" dirty="0"/>
            </a:br>
            <a:r>
              <a:rPr lang="en-US" dirty="0" err="1"/>
              <a:t>Ibragimov</a:t>
            </a:r>
            <a:r>
              <a:rPr lang="en-US" dirty="0"/>
              <a:t> </a:t>
            </a:r>
            <a:r>
              <a:rPr lang="en-US" dirty="0" err="1"/>
              <a:t>Jasurbek</a:t>
            </a:r>
            <a:r>
              <a:rPr lang="en-US" dirty="0"/>
              <a:t> 12190263</a:t>
            </a:r>
            <a:br>
              <a:rPr lang="en-US" dirty="0"/>
            </a:br>
            <a:r>
              <a:rPr lang="en-US" dirty="0" err="1"/>
              <a:t>Ibrokhimov</a:t>
            </a:r>
            <a:r>
              <a:rPr lang="en-US" dirty="0"/>
              <a:t> </a:t>
            </a:r>
            <a:r>
              <a:rPr lang="en-US" dirty="0" err="1"/>
              <a:t>Muslimjon</a:t>
            </a:r>
            <a:r>
              <a:rPr lang="en-US" dirty="0"/>
              <a:t> </a:t>
            </a:r>
            <a:r>
              <a:rPr lang="en-US" dirty="0" err="1"/>
              <a:t>Mukhtorjon</a:t>
            </a:r>
            <a:r>
              <a:rPr lang="en-US" dirty="0"/>
              <a:t> </a:t>
            </a:r>
            <a:r>
              <a:rPr lang="en-US" dirty="0" err="1"/>
              <a:t>ugli</a:t>
            </a:r>
            <a:r>
              <a:rPr lang="en-US" dirty="0"/>
              <a:t> 12194836</a:t>
            </a:r>
            <a:br>
              <a:rPr lang="en-US" dirty="0"/>
            </a:br>
            <a:r>
              <a:rPr lang="en-US" dirty="0" err="1"/>
              <a:t>Makhammadjonov</a:t>
            </a:r>
            <a:r>
              <a:rPr lang="en-US" dirty="0"/>
              <a:t> </a:t>
            </a:r>
            <a:r>
              <a:rPr lang="en-US" dirty="0" err="1"/>
              <a:t>Izzatullokh</a:t>
            </a:r>
            <a:r>
              <a:rPr lang="en-US" dirty="0"/>
              <a:t> </a:t>
            </a:r>
            <a:r>
              <a:rPr lang="en-US" dirty="0" err="1"/>
              <a:t>Khayrullo</a:t>
            </a:r>
            <a:r>
              <a:rPr lang="en-US" dirty="0"/>
              <a:t> </a:t>
            </a:r>
            <a:r>
              <a:rPr lang="en-US" dirty="0" err="1"/>
              <a:t>ugli</a:t>
            </a:r>
            <a:r>
              <a:rPr lang="en-US" dirty="0"/>
              <a:t> 12194921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1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Breast cancer is the most common diagnosed cancer for women as well as men in middle ages</a:t>
            </a:r>
          </a:p>
          <a:p>
            <a:r>
              <a:rPr lang="en-US" dirty="0"/>
              <a:t>It is difficult to predict and diagnose in early stages (no symptoms)</a:t>
            </a:r>
          </a:p>
          <a:p>
            <a:r>
              <a:rPr lang="en-US" dirty="0"/>
              <a:t>More than 1.15 million cases of breast cancer diagnosed globally every year</a:t>
            </a:r>
          </a:p>
          <a:p>
            <a:r>
              <a:rPr lang="en-US" dirty="0"/>
              <a:t>Early detection of this fatal disease is extremely important which helps in decreasing the morality rate and increasing the survival period of breast cancer patients</a:t>
            </a:r>
          </a:p>
          <a:p>
            <a:pPr marL="0" indent="0" algn="ctr"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https://www.who.int/news-room/fact-sheets/detail/breast-cancer</a:t>
            </a:r>
          </a:p>
        </p:txBody>
      </p:sp>
    </p:spTree>
    <p:extLst>
      <p:ext uri="{BB962C8B-B14F-4D97-AF65-F5344CB8AC3E}">
        <p14:creationId xmlns:p14="http://schemas.microsoft.com/office/powerpoint/2010/main" val="31428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 of 1.15 million people diagnosed with breast cancer 685,000 (59.5%) people died in a year of 2020.</a:t>
            </a:r>
          </a:p>
          <a:p>
            <a:r>
              <a:rPr lang="en-US" dirty="0"/>
              <a:t>Aim of this Project is to detect or predict breast cancer in its early stages to increase the chances of curing and decrease the number of deaths.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https://acsjournals.onlinelibrary.wiley.com/doi/10.3322/caac.21754</a:t>
            </a:r>
          </a:p>
        </p:txBody>
      </p:sp>
    </p:spTree>
    <p:extLst>
      <p:ext uri="{BB962C8B-B14F-4D97-AF65-F5344CB8AC3E}">
        <p14:creationId xmlns:p14="http://schemas.microsoft.com/office/powerpoint/2010/main" val="21792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F1D67-AE00-4700-B434-9A2125CA8474}"/>
              </a:ext>
            </a:extLst>
          </p:cNvPr>
          <p:cNvSpPr txBox="1"/>
          <p:nvPr/>
        </p:nvSpPr>
        <p:spPr>
          <a:xfrm>
            <a:off x="3492630" y="1116232"/>
            <a:ext cx="55853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202124"/>
                </a:solidFill>
                <a:effectLst/>
                <a:latin typeface="zeitung"/>
              </a:rPr>
              <a:t>Breast Cancer Wisconsin (Diagnostic)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68B61-8E44-4244-9E53-F6EB325ECF6D}"/>
              </a:ext>
            </a:extLst>
          </p:cNvPr>
          <p:cNvSpPr txBox="1"/>
          <p:nvPr/>
        </p:nvSpPr>
        <p:spPr>
          <a:xfrm>
            <a:off x="1965488" y="2172035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About Dataset: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6736-12EE-4997-B2E4-214CE7717C2D}"/>
              </a:ext>
            </a:extLst>
          </p:cNvPr>
          <p:cNvSpPr txBox="1"/>
          <p:nvPr/>
        </p:nvSpPr>
        <p:spPr>
          <a:xfrm>
            <a:off x="2766766" y="2505670"/>
            <a:ext cx="6117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Features are computed from a digitized image of a fine needle aspirate (FNA) of a breast mass. They describe characteristics of the cell nuclei present in the image.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831A6-D908-4FB7-A07D-A5DD698C978C}"/>
              </a:ext>
            </a:extLst>
          </p:cNvPr>
          <p:cNvSpPr txBox="1"/>
          <p:nvPr/>
        </p:nvSpPr>
        <p:spPr>
          <a:xfrm>
            <a:off x="1852367" y="3566393"/>
            <a:ext cx="6117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Inter"/>
              </a:rPr>
              <a:t>Attribute Information:</a:t>
            </a:r>
          </a:p>
          <a:p>
            <a:pPr algn="l" fontAlgn="base"/>
            <a:r>
              <a:rPr lang="en-US" dirty="0">
                <a:latin typeface="Inter"/>
              </a:rPr>
              <a:t>	</a:t>
            </a:r>
            <a:r>
              <a:rPr lang="en-US" b="0" i="0" dirty="0">
                <a:effectLst/>
                <a:latin typeface="Inter"/>
              </a:rPr>
              <a:t>1) ID number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	2) Diagnosis (M = malignant, B = benign)</a:t>
            </a:r>
          </a:p>
        </p:txBody>
      </p:sp>
    </p:spTree>
    <p:extLst>
      <p:ext uri="{BB962C8B-B14F-4D97-AF65-F5344CB8AC3E}">
        <p14:creationId xmlns:p14="http://schemas.microsoft.com/office/powerpoint/2010/main" val="29675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36CC6-DE75-4796-86F8-797D7762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65" y="1738428"/>
            <a:ext cx="8657070" cy="3200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5A7BD-08BC-4102-A68A-E2118919C49C}"/>
              </a:ext>
            </a:extLst>
          </p:cNvPr>
          <p:cNvSpPr txBox="1"/>
          <p:nvPr/>
        </p:nvSpPr>
        <p:spPr>
          <a:xfrm>
            <a:off x="3228680" y="526692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https://www.kaggle.com/code/dhainjeamita/breast-cancer-dataset-classification/notebook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9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395" y="2566890"/>
            <a:ext cx="6841210" cy="33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6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if the cancer diagnosis is benign or malignant based on several observations/features</a:t>
            </a:r>
          </a:p>
          <a:p>
            <a:r>
              <a:rPr lang="en-US" dirty="0"/>
              <a:t>Malignant has cancer cells while Benign has no cancer cells</a:t>
            </a:r>
          </a:p>
          <a:p>
            <a:r>
              <a:rPr lang="en-US" dirty="0"/>
              <a:t>30 features are used to make predictions</a:t>
            </a:r>
          </a:p>
          <a:p>
            <a:r>
              <a:rPr lang="en-US" dirty="0"/>
              <a:t>Number of Instances: 569</a:t>
            </a:r>
          </a:p>
          <a:p>
            <a:r>
              <a:rPr lang="en-US" dirty="0"/>
              <a:t>Class Distribution: 212 Malignant, 357 Benign</a:t>
            </a:r>
          </a:p>
          <a:p>
            <a:r>
              <a:rPr lang="en-US" dirty="0"/>
              <a:t>Target class: - Malignant - Benign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75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687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Inter</vt:lpstr>
      <vt:lpstr>Times New Roman</vt:lpstr>
      <vt:lpstr>zeitung</vt:lpstr>
      <vt:lpstr>Натуральные материалы</vt:lpstr>
      <vt:lpstr>Breast Cancer Prediction Using AI and ML</vt:lpstr>
      <vt:lpstr>PROJECT OUTLINE</vt:lpstr>
      <vt:lpstr>Project Details</vt:lpstr>
      <vt:lpstr>Project Description</vt:lpstr>
      <vt:lpstr>Project Objectives</vt:lpstr>
      <vt:lpstr>PowerPoint Presentation</vt:lpstr>
      <vt:lpstr>PowerPoint Presentation</vt:lpstr>
      <vt:lpstr>Methodology</vt:lpstr>
      <vt:lpstr>Methodology</vt:lpstr>
      <vt:lpstr>PowerPoint Presentation</vt:lpstr>
      <vt:lpstr>Project Implementation</vt:lpstr>
      <vt:lpstr>Project Implementation</vt:lpstr>
      <vt:lpstr>PowerPoint Presentation</vt:lpstr>
      <vt:lpstr>Challenges &amp; Solutions</vt:lpstr>
      <vt:lpstr>Challenges &amp; Solutions</vt:lpstr>
      <vt:lpstr>Challenges &amp; Solutions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Project Proposal</dc:title>
  <dc:creator>user</dc:creator>
  <cp:lastModifiedBy>Jasurbek</cp:lastModifiedBy>
  <cp:revision>24</cp:revision>
  <dcterms:created xsi:type="dcterms:W3CDTF">2022-11-13T14:02:21Z</dcterms:created>
  <dcterms:modified xsi:type="dcterms:W3CDTF">2022-12-09T08:07:34Z</dcterms:modified>
</cp:coreProperties>
</file>