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365" r:id="rId4"/>
    <p:sldId id="366" r:id="rId5"/>
    <p:sldId id="364" r:id="rId6"/>
    <p:sldId id="375" r:id="rId7"/>
    <p:sldId id="367" r:id="rId8"/>
    <p:sldId id="368" r:id="rId9"/>
    <p:sldId id="369" r:id="rId10"/>
    <p:sldId id="336" r:id="rId11"/>
    <p:sldId id="376" r:id="rId12"/>
    <p:sldId id="377" r:id="rId13"/>
    <p:sldId id="378" r:id="rId14"/>
    <p:sldId id="379" r:id="rId15"/>
    <p:sldId id="380" r:id="rId16"/>
    <p:sldId id="354" r:id="rId17"/>
    <p:sldId id="355" r:id="rId18"/>
    <p:sldId id="356" r:id="rId19"/>
    <p:sldId id="357" r:id="rId20"/>
    <p:sldId id="362" r:id="rId21"/>
    <p:sldId id="358" r:id="rId22"/>
    <p:sldId id="359" r:id="rId23"/>
    <p:sldId id="360" r:id="rId24"/>
    <p:sldId id="361" r:id="rId25"/>
    <p:sldId id="363" r:id="rId26"/>
    <p:sldId id="348" r:id="rId27"/>
    <p:sldId id="334" r:id="rId28"/>
    <p:sldId id="349" r:id="rId29"/>
    <p:sldId id="350" r:id="rId30"/>
    <p:sldId id="337" r:id="rId31"/>
    <p:sldId id="340" r:id="rId32"/>
    <p:sldId id="338" r:id="rId33"/>
    <p:sldId id="339" r:id="rId34"/>
    <p:sldId id="341" r:id="rId35"/>
    <p:sldId id="342" r:id="rId36"/>
    <p:sldId id="343" r:id="rId37"/>
    <p:sldId id="344" r:id="rId38"/>
    <p:sldId id="345" r:id="rId39"/>
    <p:sldId id="351" r:id="rId40"/>
    <p:sldId id="352" r:id="rId41"/>
    <p:sldId id="353" r:id="rId42"/>
    <p:sldId id="346" r:id="rId43"/>
    <p:sldId id="347" r:id="rId44"/>
    <p:sldId id="291" r:id="rId45"/>
    <p:sldId id="370" r:id="rId46"/>
    <p:sldId id="371" r:id="rId47"/>
    <p:sldId id="372" r:id="rId48"/>
    <p:sldId id="373" r:id="rId49"/>
    <p:sldId id="374" r:id="rId50"/>
    <p:sldId id="333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2457" y="2420888"/>
            <a:ext cx="8458200" cy="4825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«Технологии разработки и защиты баз данных»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семестр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1" y="35730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Тема: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Обеспечение целостности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данных. Ограничения.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342" y="5679832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01962" y="316245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Лекция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№5 </a:t>
            </a:r>
            <a:endParaRPr lang="ru-RU" b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72255" y="1689967"/>
            <a:ext cx="8458200" cy="48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Кафедра информатики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понятия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802755"/>
            <a:ext cx="8726622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домен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9" y="2542089"/>
            <a:ext cx="7776864" cy="410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93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Рекомендации к обозначению схем, сущностей, первичных/внешних ключей и атрибутов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029" y="908720"/>
            <a:ext cx="46760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завершённая диаграмма взаимоотношений сущностей, представляющей общий логический план базы данных.</a:t>
            </a:r>
          </a:p>
          <a:p>
            <a:pPr algn="just"/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Схема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структурный элемент СУБД, позволяющий разделить смысловую нагрузку в БД.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возможных объяснений, для чего стоит применять схемы: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одну базу данных могли использовать несколько пользователей, независимо друг от друга.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объекты базы данных в логические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облегчения управления ими.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одной базе сосуществовали разные приложения, и при этом не возникало конфликтов имён.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4118110" cy="339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4118110" cy="211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9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Рекомендации к обозначению схем, сущностей, первичных/внешних ключей и атрибутов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523" y="112474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любой объект, факт, явление информацию о котором необходимо хранить в базе данных. Нечто, о чём хранится информация.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Сущность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MATERIAL, (material), (Material); COMPANIES (companies), (Companies); CUSTOMS_DATA,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customs_data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Customs_data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3" y="3501008"/>
            <a:ext cx="827135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35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Рекомендации к обозначению схем, сущностей, первичных/внешних ключей и атрибутов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454" y="898416"/>
            <a:ext cx="87646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Первичный ключ: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- избегайте использования в первичном ключе информации, обладающей каким-либо смыслом. По мере возможности применяйте произвольные идентификаторы или их комбинации;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ключ никогда не должен изменяться;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ключ должен быть значением, вероятность которого стать когда либо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-значением мала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Рассматривать возможность использования суррогатных первичных ключей;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первичный ключ должен включать в себя наименьшее число столбцов, необходимых для обеспечения уникальности ключа;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мере возможности именами столбцов, используемых в составном ключе, следует назначать идентификаторы, не несущие смысловой значимости.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63381"/>
            <a:ext cx="4272270" cy="95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2" y="5404954"/>
            <a:ext cx="4322476" cy="97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23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Рекомендации к обозначению схем, сущностей, первичных/внешних ключей и атрибутов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1202086"/>
            <a:ext cx="8431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ключ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атрибут или набор атрибутов одного отношения, являющегося ключом другого отношения.  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Внешние ключи –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year_id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4536504" cy="11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48" y="4041029"/>
            <a:ext cx="6729336" cy="26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87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Рекомендации к обозначению схем, сущностей, первичных/внешних ключей и атрибутов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84784"/>
            <a:ext cx="84969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Атрибут – именованная характеристика, являющаяся некоторым свойством сущности.</a:t>
            </a: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именования: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/ (author) / (Author), TITLE / (title) / Title, VALUE / (value) / (Value), 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(CODE_CITY) /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7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Точные числа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48680"/>
            <a:ext cx="87129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точных числовых данных, использующие целые значения. Для экономии места в базе данных используйте тип данных наименьшего размера, который гарантирует возможность хранения всех возможных значений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-2^63 (-9 223 372 036 854 775 808) до 2^63-1 (9 223 372 036 854 775 807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-2^31 (-2 147 483 648) до 2^31-1 (2 147 483 647)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0 до 255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-2^15 (-32 768) до 2^15-1 (32 767)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39387"/>
            <a:ext cx="7632848" cy="391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5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Точные числа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9040" y="548680"/>
            <a:ext cx="863302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–922,337,203,685,477.5808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922,337,203,685,477.5807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байт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[(p[,s])]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могут принимать значения в диапазоне от -10^38+1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10^38-1.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smallmoney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-214 748,3648 до 214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748,3647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байта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Целочисленный тип данных, который может принимать значения 1, 0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[(p[,s])]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могут принимать значения в диапазоне от -10^38+1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10^38-1.</a:t>
            </a:r>
          </a:p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общее число хранимых десятичных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разрядов.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число хранимых десятичных разрядов справа от десятичной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5" y="5211495"/>
            <a:ext cx="8443233" cy="15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0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Приблизительные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Типы приблизительных числовых данных, используемые для числовых данных с плавающей запятой. Данные с плавающей запятой являются приблизительными, поэтому не все значения из диапазона могут быть отображены точно.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— это количество битов, используемых для хранения мантиссы числа в формате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экспоненциальном представлении. Определяет точность данных и размер для хранения. Если указан параметр n, это должно быть значение в диапазоне от 1 до 53. Значение n по умолчанию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1,79E+308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-2,23E-308, 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2,23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E-308 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1,79E+308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Зависит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значения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3,40E + 38 — -1,18E - 38, 0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1,18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- 38 — 3,40E +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25656"/>
            <a:ext cx="6264696" cy="16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9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Дата и время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7707" y="692696"/>
            <a:ext cx="850377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января 1 года до 31 декабря 9999 года нашей эры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ГГГГ-ММ-ДД.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datetime2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дату, включающую время суток в 24-часовом формате. Тип данных datetime2 может рассматриваться как расширение существующего типа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имеющее более широкий диапазон дат, большую точность в долях секунды по умолчанию и дополнительную точность, определяемую пользователем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По умолчанию 1900-01-01 00:00:00.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дату, включающую время дня с долями секунды в 24-часовом формате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1900-01-01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00:00:00.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25144"/>
            <a:ext cx="733172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Способы защиты информации в БД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7008" y="1964353"/>
            <a:ext cx="510708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защиты информации: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ru-RU" sz="1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целостности данных (первичные и внешние ключи, поля </a:t>
            </a:r>
            <a:r>
              <a:rPr lang="en-US" sz="1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формат ввода и т.д.);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сбоев (сбой приложения, сбой пользовательского процесса, сбой процесса сервера, сбой носителя, ошибка пользователя)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физической защиты (резервное копирование)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несанкционированного доступа (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Пароли,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Двухфакторная авторизация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(U2F,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2FA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Шифрование, Управление доступом,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 (отпечатки пальцев, сетчатке глаза, радужной оболочке и т.д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48680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защиты включает: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достоверности данных с помощью ограничений целостности;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данных (физической целостности данных);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секретности данных.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2" y="116632"/>
            <a:ext cx="1621698" cy="1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45" y="2232784"/>
            <a:ext cx="2457739" cy="64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i.pinimg.com/originals/ad/b6/c0/adb6c0fd11adf408e970200b042394e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73" y="3068959"/>
            <a:ext cx="1145308" cy="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13" y="3717032"/>
            <a:ext cx="3199957" cy="13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s://www.meme-arsenal.com/memes/e9ecdc27ca8c8b43b4cae3f72a482fb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46" y="5269805"/>
            <a:ext cx="1800200" cy="138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Дата и время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7707" y="692696"/>
            <a:ext cx="850377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datetimeoffset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дату, которая объединяется со временем в 24-часовом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формате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сведения о часовом поясе на основе UTC (всемирное скоординированное время, или время по Гринвичу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 умолчанию - 1900-01-01 00:00:00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00:00.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дату, сочетающуюся с временем дня. Время представлено в 24-часовом формате с секундами, всегда равными нулю (:00), без долей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1900-01-01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00:00:00.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время дня. Время без учета часового пояса в 24-часовом формате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 - 00:00:00.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4797152"/>
            <a:ext cx="84712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Символьные строки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8878" y="476672"/>
            <a:ext cx="850377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имеют фиксированный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переменный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размер: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( n ) ] — строковые данные фиксированного размера. n определяет размер строки в байтах и должно иметь значение от 1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8000.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( n |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] — строковые данные переменного размера. Используйте значение n для определения размера строки в байтах (допускаются значения от 1 до 8000) или используйте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указания предельного размера столбца вплоть до максимального размера хранилища, что составляет 2^31-1 байт (2 ГБ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переменной длины не в Юникоде в кодовой странице сервера и с максимальной длиной строки 2^31-1 (2 147 483 647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3" y="5254156"/>
            <a:ext cx="8661966" cy="112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13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Двоичные данные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3233" y="836712"/>
            <a:ext cx="8496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( n ) ] Двоичные данные фиксированной длины размером в n байт, где n — значение от 1 до 8000. Размер при хранении составляет n байт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varbinary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( n |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 Двоичные данные с переменной длиной. n может иметь значение от 1 до 8000. Значение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указывает, что максимальный размер при хранении составляет 2^31-1 байт. Размер хранения — это фактическая длина введенных данных плюс 2 байта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тип представляет двоичные данные переменной длины, включающие от 0 до 2^31 – 1 (2 147 483 647) байт.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17" y="3145036"/>
            <a:ext cx="6081613" cy="11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42484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05" y="4581128"/>
            <a:ext cx="411475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0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Прочие типы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76672"/>
            <a:ext cx="87986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для переменных или выходных параметров хранимых процедур, которые содержат ссылку на курсор.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hierarchyid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логически кодирует сведения об одном узле в дереве иерархии, кодируя путь от корня дерева к этому узлу. Такой путь логически представлен в виде последовательности меток всех посещенных дочерних узлов, начиная с корня. Представление начинается косой чертой, а путь к корню представлен одной косой чертой. Для уровней ниже корня каждая метка кодируется в виде последовательности целых чисел, разделенных точками. Сравнения дочерних узлов выполняется путем сравнения этих целочисленных последовательностей, разделенных точками, в лексикографическом порядке. Уровни разделяются косой чертой. То есть косая черта отделяет родительский узел от дочернего.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системным типом данных переменной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Значение типа 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позицию в древовидной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sql_variant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данных, хранящий значения различных типов данных, поддерживаемых SQL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 типа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sql_variant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может содержать строки различных типов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sql_variant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может использоваться в столбцах, параметрах, переменных и значениях, возвращаемых определяемыми пользователем функциями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1" y="5445224"/>
            <a:ext cx="8150124" cy="11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37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Прочие типы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48680"/>
            <a:ext cx="884946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представляет данные в евклидовом пространстве (плоской системе координат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тип данных для хранения результирующего набора для обработки в будущем. Тип 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используется в основном для временного хранения набора строк, возвращаемых как результирующий набор функции с табличным значением. Функции и переменные могут быть объявлены как имеющие тип 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Переменные 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могут использоваться в функциях, хранимых процедурах и пакетах. 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данных, который представляет собой автоматически сформированные уникальные двоичные числа в базе данных. Тип данных 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используется в основном в качестве механизма для отметки версий строк таблицы. Размер при хранении — 8 байт. Тип данных 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собой увеличивающееся число, которое не сохраняет дату или время. Для записи даты или времени используйте тип данных </a:t>
            </a: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datetime2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0" y="4059758"/>
            <a:ext cx="842661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38" y="4635822"/>
            <a:ext cx="4444700" cy="174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748480"/>
            <a:ext cx="4886325" cy="20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26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Типы данных. Прочие типы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79862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uniqueidentifier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16-байтовый идентификатор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типу данных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uniqueidentifier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можно применять все ограничения и свойства столбцов, за исключением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данных, в котором хранятся XML-данные. Можно хранить экземпляры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столбце либо в переменной типа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хранимого представления экземпляров типа данных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 может превышать 2 ГБ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тип представляет данные в системе координат круглой земли. Тип данных SQL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хранит данные эллипсоидальной (сферической) Земли, такие как координаты широты и долготы GPS.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4" y="4477762"/>
            <a:ext cx="834019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0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термины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89439"/>
            <a:ext cx="5256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атрибут (группа атрибутов), значения которого классифицируют или идентифицируют кортеж.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ключ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идентифицирует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сущности, его значение должно быть уникальным 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состоит из нескольких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составным </a:t>
            </a:r>
            <a:endPara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атрибут подчинённого (дочернего) отношения, который является копией первичного 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уникального 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ключа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родительского отношения.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ограничение целостности, в соответствии с которым множество значений внешнего ключа является подмножеством значений первичного или уникального ключа родительской таблицы. </a:t>
            </a: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29" y="1986846"/>
            <a:ext cx="3470039" cy="25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1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термины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19" y="620688"/>
            <a:ext cx="417646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по внешнему ключу проверяется в двух случаях: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добавлении записи в подчинённую таблицу СУБД проверяет, что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родительской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есть запись с таким же значением первичного ключа; 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удалении записи из родительской таблицы СУБД проверяет, что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подчинённой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нет записей с таким же значением внешнего ключа.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0716" y="4750112"/>
            <a:ext cx="79928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может быть внешний ключ?</a:t>
            </a: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ключ НЕ ОБЯЗАТЕЛЬНО должен присутствовать в таблице;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внешнего ключа могут быть не уникальными;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Значением внешнего ключа может быть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внешнего ДОЛЖЕН СОВПАДАТЬ с типом данных первичного ключа главной таблицы.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60" y="692696"/>
            <a:ext cx="4500982" cy="361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64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связей для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28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620688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3" y="1844824"/>
            <a:ext cx="5721113" cy="445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681311"/>
            <a:ext cx="4414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означает, что если зависимые строки продолжают существовать при проверке ограничения, возникает ошибка (это поведение по умолчанию)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607329"/>
            <a:ext cx="35896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предотвращает удаление связанной строки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отличием этих двух вариантов является то, что NO ACTION позволяет отложить проверку в процессе транзакции, а RESTRICT — нет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12160" y="3356992"/>
            <a:ext cx="29593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NULL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связанных строк они назначают зависимым столбцам в подчинённой таблице значения NULL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56176" y="4634475"/>
            <a:ext cx="28489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DEFAULT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связанных строк они назначают зависимым столбцам в подчинённой таблице значения ПО УМОЛЧАНИЮ.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12160" y="1844824"/>
            <a:ext cx="29929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означает, что изменённые значения связанных столбцов будут скопированы в зависимые строки.</a:t>
            </a:r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5400000">
            <a:off x="471146" y="3000552"/>
            <a:ext cx="3305166" cy="144016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83768" y="1340768"/>
            <a:ext cx="2880320" cy="40324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1"/>
          </p:cNvCxnSpPr>
          <p:nvPr/>
        </p:nvCxnSpPr>
        <p:spPr>
          <a:xfrm flipH="1">
            <a:off x="2339752" y="2506544"/>
            <a:ext cx="3672408" cy="3154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1"/>
          </p:cNvCxnSpPr>
          <p:nvPr/>
        </p:nvCxnSpPr>
        <p:spPr>
          <a:xfrm flipH="1">
            <a:off x="2483768" y="3941768"/>
            <a:ext cx="3528392" cy="1935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411760" y="5373216"/>
            <a:ext cx="374441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обновления/удаления в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620688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0688"/>
            <a:ext cx="48245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действия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означает, что если зависимые строки продолжают существовать при проверке ограничения, возникает ошибка (это поведение по умолчанию)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34689" y="1772003"/>
            <a:ext cx="29593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Присвоить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связанных строк они назначают зависимым столбцам в подчинённой таблице значения NULL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79264" y="3252134"/>
            <a:ext cx="28489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Присвоить значение по умолчанию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связанных строк они назначают зависимым столбцам в подчинённой таблице значения ПО УМОЛЧАНИЮ.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06718" y="680628"/>
            <a:ext cx="3816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означает, что изменённые значения связанных столбцов будут скопированы в зависимые строки.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8" y="1844823"/>
            <a:ext cx="5386908" cy="477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Соединительная линия уступом 13"/>
          <p:cNvCxnSpPr/>
          <p:nvPr/>
        </p:nvCxnSpPr>
        <p:spPr>
          <a:xfrm rot="5400000">
            <a:off x="588072" y="3725551"/>
            <a:ext cx="3975411" cy="40002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347864" y="1757846"/>
            <a:ext cx="2304256" cy="4263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917761" y="3095442"/>
            <a:ext cx="2310423" cy="3121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</p:cNvCxnSpPr>
          <p:nvPr/>
        </p:nvCxnSpPr>
        <p:spPr>
          <a:xfrm flipH="1">
            <a:off x="5220072" y="5068016"/>
            <a:ext cx="2283673" cy="1385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4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Обеспечение целостности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7099" y="54868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целостностью данных понимают соответствие информационной модели предметной области, т.е. данных, хранимых в базе данных,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реального мира и их взаимосвязям в каждый момент времени.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 предметной области, значимое для построенной модели, должно отражаться в базе данных, и при этом должна сохраняться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информационной модели в терминах предметной области. Целостность БД не гарантирует достоверности содержащейся в ней информации, но обеспечивает по крайней мере правдоподобность этой информации, отвергая заведомо невероятные, невозможные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45" y="3107001"/>
            <a:ext cx="8091067" cy="364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77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команды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692696"/>
            <a:ext cx="8654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реляционной модели данных 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операции: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NSERT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новой информации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2753"/>
            <a:ext cx="4533645" cy="22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58" y="4158062"/>
            <a:ext cx="607198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01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команды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692696"/>
            <a:ext cx="8654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реляционной модели данных 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операции: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извлечь (выбрать) данные из БД; 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968552" cy="409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422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команды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7" y="692696"/>
            <a:ext cx="8503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реляционной модели данных 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операции: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атрибутов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86" y="3053853"/>
            <a:ext cx="5410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88121"/>
            <a:ext cx="3209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9" y="1890257"/>
            <a:ext cx="3228424" cy="201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92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команды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7767" y="548680"/>
            <a:ext cx="8503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реляционной модели данных 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операции: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(DELETE)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или логическое удаление данных (кортежей).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5834"/>
            <a:ext cx="37147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18" y="1613945"/>
            <a:ext cx="4514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49768"/>
            <a:ext cx="597666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85522" y="1195011"/>
            <a:ext cx="465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способ удаления – через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lang="ru-RU" b="1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3429000"/>
            <a:ext cx="4411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способ удаления – через таблицу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88005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3341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2" y="4931278"/>
            <a:ext cx="3086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80" y="3260150"/>
            <a:ext cx="4392488" cy="348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3497371" y="6139012"/>
            <a:ext cx="7065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742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Первичные и внешние ключи. Составные ключи.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35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" y="1023017"/>
            <a:ext cx="5314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29" y="4518693"/>
            <a:ext cx="6181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51720" y="653685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№1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418973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346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44624"/>
            <a:ext cx="8942646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данных. Установление значения по умолчанию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36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7548"/>
            <a:ext cx="7206195" cy="547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92696"/>
            <a:ext cx="3657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96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данных. Ограничения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 NULL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37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5" y="548680"/>
            <a:ext cx="605148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28040"/>
            <a:ext cx="4906682" cy="443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4725144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Рекомендовано: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проектировании баз данных чаще всего большинство колонок должны быть помечены как NOT NULL.</a:t>
            </a:r>
          </a:p>
        </p:txBody>
      </p:sp>
    </p:spTree>
    <p:extLst>
      <p:ext uri="{BB962C8B-B14F-4D97-AF65-F5344CB8AC3E}">
        <p14:creationId xmlns:p14="http://schemas.microsoft.com/office/powerpoint/2010/main" val="3702722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38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4" y="836712"/>
            <a:ext cx="3705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91" y="2030177"/>
            <a:ext cx="46386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30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данных. Ограничения-проверки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1" y="764704"/>
            <a:ext cx="3744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Ограничение-проверка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наиболее общий тип ограничений. В его определении вы можете указать, что значение данной колонки должно удовлетворять логическому выражению (проверке истинности). Например, цену товара можно ограничить положительными значениями так: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5219843"/>
            <a:ext cx="6766810" cy="7078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6058162"/>
            <a:ext cx="3807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15000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100000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60" y="1268759"/>
            <a:ext cx="4972981" cy="374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Обеспечение целостности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5575" y="548680"/>
            <a:ext cx="8822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данных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целом обеспечить неизменность данных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хранящиеся в системе, не отличаются в семантическом отношении от данных в исходных документах) в условиях случайного и (или)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преднамеренного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искажения (разрушения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6869" y="1553016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577292" y="2652807"/>
            <a:ext cx="1102727" cy="350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128294"/>
            <a:ext cx="2377594" cy="174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5" y="1758962"/>
            <a:ext cx="371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искажение/уничтожение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54" y="1886134"/>
            <a:ext cx="5202800" cy="130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06" y="5220790"/>
            <a:ext cx="4535533" cy="15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9" descr="https://factstore.ru/wp-content/uploads/2019/08/Sauron-wannagat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3" name="Picture 11" descr="https://images.squarespace-cdn.com/content/51b3dc8ee4b051b96ceb10de/1574132848797-ZX3MPT5QF5GWTC2CQTV4/amazon-renews-the-lord-of-the-rings-series-for-a-second-season-social.jpg?format=1500w&amp;content-type=image%2F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725144"/>
            <a:ext cx="2832249" cy="20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128656" y="5881810"/>
            <a:ext cx="776565" cy="350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87401" y="4020405"/>
            <a:ext cx="270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Преднамеренное искажение/уничтожение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верх 7"/>
          <p:cNvSpPr/>
          <p:nvPr/>
        </p:nvSpPr>
        <p:spPr>
          <a:xfrm>
            <a:off x="6385830" y="4797152"/>
            <a:ext cx="242316" cy="371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верх 19"/>
          <p:cNvSpPr/>
          <p:nvPr/>
        </p:nvSpPr>
        <p:spPr>
          <a:xfrm>
            <a:off x="6385830" y="3225979"/>
            <a:ext cx="242316" cy="371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54" y="3606527"/>
            <a:ext cx="2362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792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данных. Ограничения-проверки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16675"/>
            <a:ext cx="6840760" cy="551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426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данных. Ограничения-проверки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41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5069"/>
            <a:ext cx="5400600" cy="50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938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 составной первичные ключи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42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5223"/>
            <a:ext cx="3816424" cy="59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65223"/>
            <a:ext cx="4908935" cy="427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575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лючи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43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37" y="692696"/>
            <a:ext cx="4239888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15" y="4132742"/>
            <a:ext cx="7148017" cy="26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620688"/>
            <a:ext cx="4392489" cy="38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93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Ограничения уникальности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UNIQUE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уникальности гарантируют, что данные в определённой колонке или группе колонок уникальны для всех строк таблицы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можно использовать для обеспечения того, чтобы в указанные столбцы, не входящие в состав первичного ключа, не вводились повторяющиеся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значений ограничения UNIQUE и PRIMARY KEY гарантируют в равной степени, в случае, когда необходимо обеспечить уникальность в столбце или комбинации столбцов, которые не являются первичными ключевыми, вместо ограничения PRIMARY KEY следует использовать ограничение UNIQUE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4400237"/>
            <a:ext cx="8280920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11974" y="5229200"/>
            <a:ext cx="7564482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(a, c)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731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Столбец-перечисление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342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ряде СУБД в качестве целевого типа данных для столбца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перечисление – тип данных, обозначаемый ключевым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словом ENUM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Перечисления очень полезны в ситуации, когда в столбец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заноситься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значение из заранее подготовленного перечня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день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месяца года и т. п.).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88879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workcalendar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weekday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ENUM('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Понедельник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'Вторник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'Среда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'Четверг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'Пятница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'Суббота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'Воскресенье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4410978"/>
            <a:ext cx="856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таблицы основанный на перечислении столбец будет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контролировать передаваемые в него значения и не допускать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попадания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ячейку таблицы некорректного (не входящего в перечень)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единственное допустимое исключение отводится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неопределенности NULL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75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Столбец-множество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3428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Ряд СУБД поддерживает размещение в столбце таблицы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множества. Как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в состав множества может входить не более 64 элементов.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9682" y="177281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shopcalendar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workday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Понедельник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'Вторник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'Среда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'Четверг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'Пятница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'Суббота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'Воскресенье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5349" y="3430264"/>
            <a:ext cx="8566814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Физически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столбце-множестве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workday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не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виде, а в формате бинарной последовательности. В нашем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множество представляет собой дни недели,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битовая последовательность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7 бит. Если ни один из дней не входит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множество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последовательность будет состоять только из нулей.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войдет только понедельник, то мы получим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0000001, только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вторник – 0000010, только среда – 0000100, понедельник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вторник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0000011, все дни недели – 1111111 и т. п.</a:t>
            </a:r>
          </a:p>
        </p:txBody>
      </p:sp>
    </p:spTree>
    <p:extLst>
      <p:ext uri="{BB962C8B-B14F-4D97-AF65-F5344CB8AC3E}">
        <p14:creationId xmlns:p14="http://schemas.microsoft.com/office/powerpoint/2010/main" val="3223333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Столбец-множество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34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столбцом-множеством - вставка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новой строки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Данные, направляемые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столбец-множество передаются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текстовой строки, а значения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разделяются запятыми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никаких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пробелов!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6196" y="292494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shopcalendar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workday,openat,closeat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Антей',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Понедельник,Вторник,Среда,Четверг,Пятница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'09:00:00','20:00:00');</a:t>
            </a:r>
          </a:p>
        </p:txBody>
      </p:sp>
    </p:spTree>
    <p:extLst>
      <p:ext uri="{BB962C8B-B14F-4D97-AF65-F5344CB8AC3E}">
        <p14:creationId xmlns:p14="http://schemas.microsoft.com/office/powerpoint/2010/main" val="1874459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Вычисляемый столбец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0108" y="476672"/>
            <a:ext cx="873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столбцы можно автоматически вычислять при внесении в них данные.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92623"/>
            <a:ext cx="6768752" cy="58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892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Вычисляемый столбец. Пример.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0108" y="707504"/>
            <a:ext cx="873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столбцы можно автоматически вычислять при внесении в них данные.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4" y="1484784"/>
            <a:ext cx="808653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1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Принципы обеспечения целостности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48680"/>
            <a:ext cx="482453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привилегий;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обязанностей;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произошедших событий;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объективный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передачей привилегий;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механизмов защиты; 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 защитных механизмов.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9" y="5085184"/>
            <a:ext cx="7344817" cy="166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35" y="620688"/>
            <a:ext cx="3858018" cy="27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35968"/>
            <a:ext cx="4831363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187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504056"/>
          </a:xfrm>
        </p:spPr>
        <p:txBody>
          <a:bodyPr>
            <a:norm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Литература</a:t>
            </a:r>
            <a:endParaRPr lang="ru-RU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620688"/>
            <a:ext cx="8562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microsoft.com/ru-ru/sql/relational-databases/security/authentication-access/server-level-roles?view=sql-server-ver15&amp;ranMID=46131&amp;ranEAID=a1LgFw09t88&amp;ranSiteID=a1LgFw09t88-RcdgxxeKOsoUpWJ.Uzsvyg&amp;epi=a1LgFw09t88-RcdgxxeKOsoUpWJ.Uzsvyg&amp;irgwc=1&amp;OCID=AID2200057_aff_7806_1243925&amp;tduid=%28ir__yvy1udt3k9kfqgznkk0sohz3wu2xodc6m6ljb1fh00%29%287806%29%281243925%29%28a1LgFw09t88-RcdgxxeKOsoUpWJ.Uzsvyg%29%28%29&amp;irclickid=_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yvy1udt3k9kfqgznkk0sohz3wu2xodc6m6ljb1fh00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В. Скакун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в базах данных и экспертных системах: пособие для студентов фак. радиофизики и комп. технологий / В. В. Скакун. – Минск: БГУ, 2015. – 140 с.: ил.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Карпова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И.П. 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Курс лекций и материалы для практических заданий. – Учебное пособие. – М.: Питер, 2013. – 240 с.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Осипов Д.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 Технологии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баз данных. – М.: ДМК Пресс, 2019.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498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с.: ил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 А.С., Лисовский К.Ю. Базы данных. Введение в теорию и методологию: Учебник. – М.: Финансы и статистика, 2006. – 512 с.: ил.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Джен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Л.Харрингтон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реляционных баз данных. Издательство «Лори», 2006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Общие понятия. Транзакци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620688"/>
            <a:ext cx="8798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данных в БД осуществляется с помощью процедур базы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транзакций.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 упорядоченное множество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операций, переводящих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из одного согласованного состояния в другое. Транзакция либо выполняется полностью, т.е. выполняются все входящие в неё операции, либо не выполняется совсем, если в процессе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выполнения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 ошибка.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99164"/>
            <a:ext cx="8136903" cy="24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12044" y="5537350"/>
            <a:ext cx="8264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транзакции</a:t>
            </a:r>
            <a:endParaRPr lang="en-US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+ 200 WHERE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number_account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4276 8070 1492 7900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WHERE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number_account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4276 8070 1492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7999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124012" y="5949280"/>
            <a:ext cx="288032" cy="69837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07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Виды ограничений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92696"/>
            <a:ext cx="42484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Ограничители значений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 путем определения типа поля (домена), задания условия на значение, задания списка возможных значений и определения значения по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Ограничители ключей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Ограничители ключей задаются посредством запрета неопределенных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для ключевых полей (по неопределенному значению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идентификацию записи) и требованием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ключевого поля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20"/>
            <a:ext cx="4406142" cy="489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81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Виды ограничений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64351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Ограничители записи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constraints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Ограничители записи также задаются посредством запрета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значений, но уже не для ключевых, но важных в семантическом смысле полей. Тогда, по крайней мере, в отношении, имеющим хотя бы одно обязательное к заполнению поле, не будет полностью пустых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кортежей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Ссылочная целостность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Referential Integrity, DRI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Ссылочная целостность обеспечивает поддержку непротиворечивого состояния БД (согласованного состояния внешних ключей) в процессе модификации данных, а также при выполнении операций добавления или удаления записей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3434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1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77913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Ограничения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столбцов таблицы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2838"/>
              </p:ext>
            </p:extLst>
          </p:nvPr>
        </p:nvGraphicFramePr>
        <p:xfrm>
          <a:off x="329676" y="836712"/>
          <a:ext cx="8496944" cy="454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57"/>
                <a:gridCol w="6847587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Запрет на вставку в столбец неопределенного значения NULL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Значение столбца должно быть уникальным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 KEY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Признак первичного ключа. Значение поля должно быть уникальным, оно не может содержать NULL, в таблице это ограничение может использоваться только один раз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Ограничение-проверка на допустимое значение. В скобках за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оператором CHECK указывается предикат, проверяющий допустимость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значения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 KEY</a:t>
                      </a:r>
                    </a:p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Оба ограничения весьма похожи, единственное различие между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ними в том, что FOREIGN KEY – ограничение внешнего ключа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таблицы, а REFERENCES – ссылка на столбец со значениями подстановки. В случае установки ограничения для таблицы сразу за FOREIGN KEY в скобках необходимо указать перечень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столбцов, относящихся к ключу. В остальном синтаксис одинаков. Ограничения внешнего ключа требуют, чтобы все значения,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присутствующие во внешнем ключе, соответствовали значениям родительского ключа (обеспечение ссылочной целостности)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</TotalTime>
  <Words>1370</Words>
  <Application>Microsoft Office PowerPoint</Application>
  <PresentationFormat>Экран (4:3)</PresentationFormat>
  <Paragraphs>294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Курс – «Технологии разработки и защиты баз данных», I семестр</vt:lpstr>
      <vt:lpstr>Способы защиты информации в БД</vt:lpstr>
      <vt:lpstr>Обеспечение целостности данных</vt:lpstr>
      <vt:lpstr>Обеспечение целостности данных</vt:lpstr>
      <vt:lpstr>Принципы обеспечения целостности данных</vt:lpstr>
      <vt:lpstr>Общие понятия. Транзакции.</vt:lpstr>
      <vt:lpstr>Виды ограничений целостности</vt:lpstr>
      <vt:lpstr>Виды ограничений целостности</vt:lpstr>
      <vt:lpstr>Ограничения столбцов таблицы</vt:lpstr>
      <vt:lpstr>Основные понятия</vt:lpstr>
      <vt:lpstr>Рекомендации к обозначению схем, сущностей, первичных/внешних ключей и атрибутов</vt:lpstr>
      <vt:lpstr>Рекомендации к обозначению схем, сущностей, первичных/внешних ключей и атрибутов</vt:lpstr>
      <vt:lpstr>Рекомендации к обозначению схем, сущностей, первичных/внешних ключей и атрибутов</vt:lpstr>
      <vt:lpstr>Рекомендации к обозначению схем, сущностей, первичных/внешних ключей и атрибутов</vt:lpstr>
      <vt:lpstr>Рекомендации к обозначению схем, сущностей, первичных/внешних ключей и атрибутов</vt:lpstr>
      <vt:lpstr>Типы данных. Точные числа</vt:lpstr>
      <vt:lpstr>Типы данных. Точные числа</vt:lpstr>
      <vt:lpstr>Типы данных. Приблизительные числа</vt:lpstr>
      <vt:lpstr>Типы данных. Дата и время</vt:lpstr>
      <vt:lpstr>Типы данных. Дата и время</vt:lpstr>
      <vt:lpstr>Типы данных. Символьные строки </vt:lpstr>
      <vt:lpstr>Типы данных. Двоичные данные</vt:lpstr>
      <vt:lpstr>Типы данных. Прочие типы данных</vt:lpstr>
      <vt:lpstr>Типы данных. Прочие типы данных</vt:lpstr>
      <vt:lpstr>Типы данных. Прочие типы данных</vt:lpstr>
      <vt:lpstr>Основные термины</vt:lpstr>
      <vt:lpstr>Основные термины</vt:lpstr>
      <vt:lpstr>Виды связей для UPDATE/DELETE в PostgreSQL:</vt:lpstr>
      <vt:lpstr>Правила обновления/удаления в MS SQL Server</vt:lpstr>
      <vt:lpstr>Основные команды SQL</vt:lpstr>
      <vt:lpstr>Основные команды SQL</vt:lpstr>
      <vt:lpstr>Основные команды SQL</vt:lpstr>
      <vt:lpstr>Основные команды SQL</vt:lpstr>
      <vt:lpstr>Целостность данных</vt:lpstr>
      <vt:lpstr>Первичные и внешние ключи. Составные ключи.</vt:lpstr>
      <vt:lpstr>Целостность данных. Установление значения по умолчанию</vt:lpstr>
      <vt:lpstr>Целостность данных. Ограничения NOT NULL</vt:lpstr>
      <vt:lpstr>Целостность данных</vt:lpstr>
      <vt:lpstr>Целостность данных. Ограничения-проверки</vt:lpstr>
      <vt:lpstr>Целостность данных. Ограничения-проверки</vt:lpstr>
      <vt:lpstr>Целостность данных. Ограничения-проверки</vt:lpstr>
      <vt:lpstr>Простой и составной первичные ключи</vt:lpstr>
      <vt:lpstr>Внешние ключи</vt:lpstr>
      <vt:lpstr>Ограничения уникальности/UNIQUE</vt:lpstr>
      <vt:lpstr>Столбец-перечисление</vt:lpstr>
      <vt:lpstr>Столбец-множество</vt:lpstr>
      <vt:lpstr>Столбец-множество</vt:lpstr>
      <vt:lpstr>Вычисляемый столбец</vt:lpstr>
      <vt:lpstr>Вычисляемый столбец. Пример.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1212</cp:revision>
  <dcterms:created xsi:type="dcterms:W3CDTF">2020-09-08T03:34:15Z</dcterms:created>
  <dcterms:modified xsi:type="dcterms:W3CDTF">2022-09-28T05:05:23Z</dcterms:modified>
</cp:coreProperties>
</file>