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41" r:id="rId3"/>
    <p:sldId id="343" r:id="rId4"/>
    <p:sldId id="342" r:id="rId5"/>
    <p:sldId id="344" r:id="rId6"/>
    <p:sldId id="378" r:id="rId7"/>
    <p:sldId id="379" r:id="rId8"/>
    <p:sldId id="380" r:id="rId9"/>
    <p:sldId id="381" r:id="rId10"/>
    <p:sldId id="382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73" r:id="rId35"/>
    <p:sldId id="374" r:id="rId36"/>
    <p:sldId id="375" r:id="rId37"/>
    <p:sldId id="376" r:id="rId38"/>
    <p:sldId id="377" r:id="rId39"/>
    <p:sldId id="368" r:id="rId40"/>
    <p:sldId id="369" r:id="rId41"/>
    <p:sldId id="370" r:id="rId42"/>
    <p:sldId id="371" r:id="rId43"/>
    <p:sldId id="372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33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91" autoAdjust="0"/>
    <p:restoredTop sz="94676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9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3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7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5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3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17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09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6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2457" y="2420888"/>
            <a:ext cx="8458200" cy="48256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Курс – «Технологии разработки и защиты баз данных»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семестр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88640"/>
            <a:ext cx="624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Высший колледж информатики НГУ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1" y="3573016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проектирования баз данных концептуальная (инфологическая) модель данных, логическая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даталогическая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модель данных, физическая модель данных. Концептуальное проектирование и ER-модель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6231408"/>
            <a:ext cx="20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Новосибирск 202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1342" y="5679832"/>
            <a:ext cx="587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Преподаватель – к.т.н.,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Жирнов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Анатолий Алексеевич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Админ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355" y="836712"/>
            <a:ext cx="2426118" cy="7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801962" y="3162456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Лекция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№6 </a:t>
            </a:r>
            <a:endParaRPr lang="ru-RU" b="1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72255" y="1689967"/>
            <a:ext cx="8458200" cy="48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Кафедра информатики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6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792088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Концептуальная модель БД. Инфологическое проектирование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980728"/>
            <a:ext cx="857577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Функциональный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 к проектированию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реализует принцип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«от задач»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применяется в том случае,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известны функции некоторой группы лиц и/или комплекса задач, 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потребностей которых создаётся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рассматриваемая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БД.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Предметный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 к проектированию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 применяется в тех случаях, когда у разработчиков есть чёткое представление о самой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 том, какую именно информацию они хотели бы хранить в БД, а структура запросов не определена или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полностью. Тогда основное внимание уделяется исследованию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наиболее адекватному её отображению в БД с учётом самого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спектра информационных запросов к ней.</a:t>
            </a:r>
          </a:p>
          <a:p>
            <a:pPr marL="342900" indent="-342900" algn="just">
              <a:buFont typeface="+mj-lt"/>
              <a:buAutoNum type="arabicPeriod" startAt="3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метода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«сущность–связь».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«сущность–связь»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ER–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был разработан в 1976 г.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П.Ченом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P.P.). Он является комбинацией двух предыдущих и обладает достоинствами обоих.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ER-метод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наиболее распространённым методом проектирования БД, поэтому мы рассмотрим его подробно.</a:t>
            </a:r>
          </a:p>
        </p:txBody>
      </p:sp>
    </p:spTree>
    <p:extLst>
      <p:ext uri="{BB962C8B-B14F-4D97-AF65-F5344CB8AC3E}">
        <p14:creationId xmlns:p14="http://schemas.microsoft.com/office/powerpoint/2010/main" val="365296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модель.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548680"/>
            <a:ext cx="86342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Проблема упрощения процесса проектирования базы данных, так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 одной стороны, модель была понятна и неспециалисту, а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вполне устраивала и подготовленного программиста, не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нова. Работа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 этой проблемой вызвала к жизни целое семейство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семантических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 данных. На сегодняшний момент времени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несколько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эффективных решений, мы познакомимся с ключевым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них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высокоуровневой концептуальной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моделью, разработанной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Питером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Ченом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Pin-Shan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Указанная модель известна под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«сущность-связь»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или просто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ER-модель. Впервые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она была анонсирована в марте 1976-го, тогда П.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опубликовал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Toward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Unified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 научном журнале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(TODS)».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723191"/>
            <a:ext cx="2088232" cy="2842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5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модель.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5" y="692696"/>
            <a:ext cx="84317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Модель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«сущность-связь»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относится к разряду концептуальных. Другими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словами, она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общий взгляд на данные и позволяет нам на понятийном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уровне разобраться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тем, что будет представлено в будущей базе данных. Ответ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вопрос, как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должны быть реализованы на практике, надо искать у логической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физической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Достоинство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предложенного П.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Ченом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решения – в том, что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ER-модель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представляется в виде наглядных графических диаграмм. 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того чтобы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научиться читать и составлять эти диаграммы, не требуется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глубокой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специальной подготовки. Терминология ER-модели опирается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хорошо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знакомые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нам понятия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«тип сущности», «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атрибут» 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«связь».</a:t>
            </a:r>
          </a:p>
        </p:txBody>
      </p:sp>
    </p:spTree>
    <p:extLst>
      <p:ext uri="{BB962C8B-B14F-4D97-AF65-F5344CB8AC3E}">
        <p14:creationId xmlns:p14="http://schemas.microsoft.com/office/powerpoint/2010/main" val="204758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Типы сущностей и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атрибуты.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5" y="692696"/>
            <a:ext cx="84317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Построение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ER-модели начинается с выявления всех типов сущностей,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подлежащих хранению в будущей базе данных. Различают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две разновидности типов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сущностей: слабую и сильную. Слабый тип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зависимом состоянии от сильной сущности, напротив,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сильный тип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вполне самостоятелен и ни от кого (или чего) не зависит.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диаграммах сильный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изображается в виде прямоугольника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типа сущности внутри него, для обозначения слабого типа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 контур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прямоугольника рисуется двойной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линией.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68960"/>
            <a:ext cx="6379343" cy="143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142228" y="4653136"/>
            <a:ext cx="5760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Обозначение слабого и сильного типов сущности</a:t>
            </a:r>
          </a:p>
        </p:txBody>
      </p:sp>
    </p:spTree>
    <p:extLst>
      <p:ext uri="{BB962C8B-B14F-4D97-AF65-F5344CB8AC3E}">
        <p14:creationId xmlns:p14="http://schemas.microsoft.com/office/powerpoint/2010/main" val="286751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Типы сущностей и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атрибуты.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5" y="692696"/>
            <a:ext cx="84317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Каждый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сущности обладает некоторым набором атрибутов,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хранятся значения, описывающие конкретную сущность.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Различают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простые, составные, однозначные, многозначные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производные атрибуты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Главное отличие между простым и составным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атрибутами 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том, что простой состоит из одного компонента, а составной из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Примером составного атрибута может стать почтовый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адрес, он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группу простых атрибутов (индекс, страна, город,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улица, дом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Однозначный атрибут содержит одно-единственное значение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сущности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 фамилию для типа сущности «Сотрудник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 Многозначный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 допускает одновременное хранение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нескольких значений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 у сотрудника может быть несколько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телефонных номеров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Производный атрибут содержит значение, полученное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данных, хранящихся в других атрибутах.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Например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возраст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легко вычислить, зная день его рождения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сегодняшнее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5296562"/>
            <a:ext cx="173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почтовый адрес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55976" y="4653136"/>
            <a:ext cx="86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55976" y="5241846"/>
            <a:ext cx="835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407350" y="5645777"/>
            <a:ext cx="73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439767" y="4283804"/>
            <a:ext cx="754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улица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636038" y="6196662"/>
            <a:ext cx="558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2861313" y="5296562"/>
            <a:ext cx="1340997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21187919">
            <a:off x="2861312" y="4881474"/>
            <a:ext cx="1340997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20458540">
            <a:off x="1910089" y="4716029"/>
            <a:ext cx="1451746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344803">
            <a:off x="2843950" y="5661838"/>
            <a:ext cx="152004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869177">
            <a:off x="1806542" y="6031784"/>
            <a:ext cx="1855155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068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Типы сущностей и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атрибуты.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692" y="2200457"/>
            <a:ext cx="6160043" cy="413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697410" y="6337517"/>
            <a:ext cx="6045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атрибутов на диаграммах ER-модели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7" y="690663"/>
            <a:ext cx="8503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 на схеме атрибута применяется эллипс, 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своему типу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 он присоединяется линией. Название атрибута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записывается внутри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эллипса. Если атрибут содержит идентификатор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(позднее он превратится в первичный ключ отношения),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название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атрибута подчеркивается. Производный атрибут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обводится пунктирной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линией, многозначный – двойной.</a:t>
            </a:r>
          </a:p>
        </p:txBody>
      </p:sp>
    </p:spTree>
    <p:extLst>
      <p:ext uri="{BB962C8B-B14F-4D97-AF65-F5344CB8AC3E}">
        <p14:creationId xmlns:p14="http://schemas.microsoft.com/office/powerpoint/2010/main" val="46774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Типы сущностей и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атрибуты. Пример.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05879"/>
            <a:ext cx="5236735" cy="428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946588" y="6381328"/>
            <a:ext cx="6300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типа сущности на диаграммах ER-модели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28551"/>
            <a:ext cx="87986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Это диаграмма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описывающая тип сущности «сотрудник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предприятия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Как видите, на диаграмме мы сумели представить все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имеющиеся 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нашем распоряжении разновидности атрибутов.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выполняет функции первичного ключа сущности.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и фамилия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являются ингредиентами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составного атрибута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348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Типы сущностей и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атрибуты. Пример.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05879"/>
            <a:ext cx="5236735" cy="428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946588" y="6381328"/>
            <a:ext cx="6300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типа сущности на диаграммах ER-модели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28551"/>
            <a:ext cx="87986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Кроме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этого, у нас имеется еще один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составной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он хранит почтовый адрес служащего.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Обведенный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двойной линией многозначный атрибут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говорит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нам 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том, что у реального человека может быть несколько контактных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телефонных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номеров. Производный атрибут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отражает возраст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 схеме этот атрибут соединен с датой рождения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Birthday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791239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Связи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модели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28551"/>
            <a:ext cx="87986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Сформировав полный перечень всех подлежащих учету типов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сущностей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их атрибутов, создатель ER-модели переходит к очередному ответственному этапу. Теперь ему предстоит выявить все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ассоциации между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типами сущностей и на этой основе построить связи между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ними. 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предыдущей главе уже упоминалось, что явным признаком связи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выступает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глагол, который можно применить, характеризуя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взаимоотношения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типами сущностей. Например, сотрудник работает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или самолет выполняет рейс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того чтобы разработчик мог на схеме отразить смысловую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нагрузку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 между сущностями, ее имя, а точнее глагол,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показывающий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 взаимодействия между сущностями,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записывается внутри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ромба. С целью упрощения диаграммы допускается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опускать атрибуты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 сущностей, ограничиваясь только первичными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ключами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39"/>
            <a:ext cx="6817557" cy="219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014765" y="6258092"/>
            <a:ext cx="6206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связи 1:M на диаграммах ER-модели</a:t>
            </a:r>
          </a:p>
        </p:txBody>
      </p:sp>
    </p:spTree>
    <p:extLst>
      <p:ext uri="{BB962C8B-B14F-4D97-AF65-F5344CB8AC3E}">
        <p14:creationId xmlns:p14="http://schemas.microsoft.com/office/powerpoint/2010/main" val="1864129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Связи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модели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28551"/>
            <a:ext cx="8798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ER-моделировании различают три типа связи между типами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«один к одному» (1:1), «один ко многим» (1:M) и «многие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 многим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(M:N). При появлении на диаграмме связи типа 1:1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следует задуматься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 является ли предполагаемый тип сущности всего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лишь атрибутом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32" y="1916832"/>
            <a:ext cx="6817557" cy="219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013649" y="4293096"/>
            <a:ext cx="6206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связи 1:M на диаграммах ER-модели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8062" y="5082857"/>
            <a:ext cx="8582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На рисунке представлена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часто встречающаяся связь «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ко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многим» – в одном отделе работает много сотрудников.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представлен как сильная сущность,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– как слабая. Такое решение объясняется тем, что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 находится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подчиненном отношении к отделу, в котором он трудится.</a:t>
            </a:r>
          </a:p>
        </p:txBody>
      </p:sp>
    </p:spTree>
    <p:extLst>
      <p:ext uri="{BB962C8B-B14F-4D97-AF65-F5344CB8AC3E}">
        <p14:creationId xmlns:p14="http://schemas.microsoft.com/office/powerpoint/2010/main" val="266960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Проблема проектирования.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5" y="692696"/>
            <a:ext cx="84317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Не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секрет, что процесс разработки программного обеспечения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сопряжен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многими сложностями, это и поиск эффективных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алгоритмов, подбор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подходящих структур данных, отладка и тестирование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непокорного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кода, дизайн удобного интерфейса приложения. Но каждая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перечисленных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трудностей – ничто в сравнении с проблемой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поиска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общего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 между заказчиком и разработчиком программного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 подтвердит любой программист, написавший хотя бы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одну программу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просьбе третьих лиц.</a:t>
            </a:r>
          </a:p>
        </p:txBody>
      </p:sp>
      <p:pic>
        <p:nvPicPr>
          <p:cNvPr id="1026" name="Picture 2" descr="https://pp.userapi.com/c845322/v845322360/bfc38/5YRc0l2xD6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33974"/>
            <a:ext cx="4536504" cy="384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893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Связи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модели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28551"/>
            <a:ext cx="8798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Проектируя ER-модель, нам следует особое внимание уделять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 «многие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 многим». Вполне реальна ситуация, когда несколько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одновременно выполняют несколько производственных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поручений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заказе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один и тот же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автомеханик 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 день может получить заявки на обслуживание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нескольких автомобилей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 этом отдельно взятый автомобиль может попасть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руки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нескольких специалистов (допустим, на ремонт двигателя и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замену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электропроводки).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07704" y="5013176"/>
            <a:ext cx="6206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связи M:N на диаграммах ER-модели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4066" y="5634622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Хотя связь M:N легко изобразить на диаграмме, ее далеко не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 реализовать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физически, ведь реляционные базы поддерживают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отношение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«один ко многим».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53" y="2708920"/>
            <a:ext cx="713242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843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Связи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модели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28551"/>
            <a:ext cx="87986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 случаях,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между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двумя типами сущностей возникает связь «многие ко многим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разработчик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 создает искусственный тип сущности,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выполняющий функции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коммутатора между основными сущностями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84477"/>
            <a:ext cx="5890256" cy="47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051720" y="6339889"/>
            <a:ext cx="5837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отношения M:N к двум отношениям 1:M</a:t>
            </a:r>
          </a:p>
        </p:txBody>
      </p:sp>
    </p:spTree>
    <p:extLst>
      <p:ext uri="{BB962C8B-B14F-4D97-AF65-F5344CB8AC3E}">
        <p14:creationId xmlns:p14="http://schemas.microsoft.com/office/powerpoint/2010/main" val="900430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Связи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модели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28551"/>
            <a:ext cx="87986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Дополнительный тип сущности разрывает связь M:N пополам, что позволяет нам трансформировать неподъемное для реляционных баз данных отношение «многие ко многим» в пару обычных связей «один ко многим». Вне зависимости от всех хитросплетений нашей ER-модели искусственно созданная сущность-коммутатор в любом случае будет содержать два атрибута для внешних ключей. Они предназначены для поддержания ассоциации между объединяемыми отношением «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 многим» типами сущностей, один атрибут коммутатора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станет держать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с расположенным на диаграмме слева типом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другой – с правым типом сущности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4653136"/>
            <a:ext cx="1154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M:N</a:t>
            </a: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27784" y="4293096"/>
            <a:ext cx="33123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сущность-коммутатор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972927" y="3717032"/>
            <a:ext cx="10406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1:M</a:t>
            </a:r>
            <a:endParaRPr lang="ru-RU" sz="4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979481" y="5164959"/>
            <a:ext cx="10406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1:M</a:t>
            </a:r>
            <a:endParaRPr lang="ru-RU" sz="4000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1879713" y="4764763"/>
            <a:ext cx="7920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20944907">
            <a:off x="5511143" y="4201904"/>
            <a:ext cx="14288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19635">
            <a:off x="5617179" y="5148728"/>
            <a:ext cx="137379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12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Связи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модели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28551"/>
            <a:ext cx="87986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Суть компромисса в том, что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диаграммах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искусственный тип сущности изображается в виде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ромба, вписанного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прямоугольник. Такое графическое решение, с одной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указывает на то, что это будущая таблица, а с другой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напоминает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своим появлением на свет таблица обязана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необходимости организовать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коммутацию между другими таблицами.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8" y="2276872"/>
            <a:ext cx="7696603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555776" y="622744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Коммутирующий тип сущности на ER-диаграмме</a:t>
            </a:r>
          </a:p>
        </p:txBody>
      </p:sp>
    </p:spTree>
    <p:extLst>
      <p:ext uri="{BB962C8B-B14F-4D97-AF65-F5344CB8AC3E}">
        <p14:creationId xmlns:p14="http://schemas.microsoft.com/office/powerpoint/2010/main" val="3766776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Связи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модели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Сильные и слабые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связи.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28551"/>
            <a:ext cx="87986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Рассмотрим еще одну особенность взаимодействия между типами сущностей в базе данных – наличие сильных и слабых связей. Сильная связь обычно возникает между сильным и слабым типами сущностей в тех условиях, когда существование слабого типа невозможно без поддержки сильного.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слабая сущность «самолет» принадлежит сильной сущности «авиакомпания», или слабая сущность сотрудник не может трудиться на предприятии, не входя в штат какого-либо из отделов. Напротив, в той ситуации, когда присутствие связи между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двумя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типами сущности не обязательно, мы говорим о слабой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https://wholesalermasterminds.com/wp-content/uploads/2016/07/arm_wrestle_1467x894.jpg?w=6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191" y="3317669"/>
            <a:ext cx="5317271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385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Связи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модели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Сильные и слабые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связи.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28551"/>
            <a:ext cx="87986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Слабые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 надо искать между типами сущностей, не находящимися в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прямой зависимости друг от друга и, как следствие, способными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жить автономно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Например, работа над некоторыми заказами может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осуществляться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только в стенах нашего предприятия, но и совместно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каким-то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соисполнителем (смежной фирмой). Несмотря на то что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сущности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Accomplice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(соисполнитель) относится к разряду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сильных, так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может существовать самостоятельно, связь между заказом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смежником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оказывается слабой. Ведь нам не всегда нужны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помощники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большинство заказов мы выполняем только своими силами.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 этом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 информирует маленький кружок со стороны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необязательной сущности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6917883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313540" y="5733256"/>
            <a:ext cx="2810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необязательной связи</a:t>
            </a:r>
          </a:p>
        </p:txBody>
      </p:sp>
    </p:spTree>
    <p:extLst>
      <p:ext uri="{BB962C8B-B14F-4D97-AF65-F5344CB8AC3E}">
        <p14:creationId xmlns:p14="http://schemas.microsoft.com/office/powerpoint/2010/main" val="3152822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Связи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модели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Сильные и слабые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связи.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20688"/>
            <a:ext cx="8726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последующем, на этапе создания реляционной таблицы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кружок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подскажет нам о том, что информация о соисполнителе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заказа необязательна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поэтому поле внешнего ключа допускает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вставку определителя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0" y="1628800"/>
            <a:ext cx="4794679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8545"/>
            <a:ext cx="7056784" cy="334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120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Связи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модели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Рекурсивная связь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20688"/>
            <a:ext cx="87266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До сих пор на наших диаграммах мы сталкивались с наиболее часто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возникающими в реальной жизни бинарными связями. Теперь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поговорим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 унарных связях, которые весьма эффективны при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рекурсивных отношений внутри одной таблицы. Замыкание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типа сущности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самого себя окажется весьма полезным при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описании многоуровневых иерархических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структур, подобных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классификатору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товаров, хранящихся на складе.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78412"/>
            <a:ext cx="6408712" cy="379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564784" y="6396717"/>
            <a:ext cx="6642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унарной рекурсивной связи на диаграмме ER-модели</a:t>
            </a:r>
          </a:p>
        </p:txBody>
      </p:sp>
    </p:spTree>
    <p:extLst>
      <p:ext uri="{BB962C8B-B14F-4D97-AF65-F5344CB8AC3E}">
        <p14:creationId xmlns:p14="http://schemas.microsoft.com/office/powerpoint/2010/main" val="2135923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Связи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модели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Рекурсивная связь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20688"/>
            <a:ext cx="87266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Здесь тип сущности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Goodsclass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содержит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названия категорий товаров, которыми торгует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автоматизируемая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фирма. Между категориями явно просматривается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 взаимодействия главный–подчиненный. 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практике для построения иерархии реальной реляционной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таблице потребуется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минимум три столбца: поле первичного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ключа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Goodsclass_id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поле внешнего ключа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Parent_id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и содержащее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категорий текстовое поле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Goodsclass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Рекурсивная связь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записями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 обеспечивается за счет взаимодействия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внешнего 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первичного ключей, с этой целью поле внешнего ключа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дочернего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 хранит значение первичного ключа родительского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узла. Если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 идет речь о самом старшем элементе иерархии, который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никому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подчинен (в нашем примере во главе дерева расположена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папка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«Классификатор»), то в его внешнем ключе окажется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определитель NULL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42372" y="6156593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унарной рекурсивной связи на диаграмме ER-модели (Фрагмент данных таблицы 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GOODSCLASS»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60010"/>
            <a:ext cx="5686234" cy="239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940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Связи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модели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Рекурсивная связь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20688"/>
            <a:ext cx="8726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Например, узлу «Контроль за климатом» принадлежат дочерние узлы «Кондиционеры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Обогреватели» и «Сплит-системы». В полях внешнего ключа всех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трех подчиненных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узлов вы найдете число 4, а это и есть значение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ключа родительского узла «Контроль за климатом».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6682" y="4725144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унарной рекурсивной связи на диаграмме ER-модели (Фрагмент данных таблицы 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GOODSCLASS»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60848"/>
            <a:ext cx="5686234" cy="239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58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Проблема проектирования.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48680"/>
            <a:ext cx="87986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Проблема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многогранна, но в ее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базисе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лежит всего-навсего одно противоречие – программист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разговаривают на разных языках. Бухгалтер, экономист,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аптечный работник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строитель и любой другой узкий специалист прекрасно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понимает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чего он хочет от будущей БД, но объяснить это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программисту не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состоянии. Их, как пропасть, разделяет языковой барьер.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Радиоинженер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мечтающий заполучить программу, макетирующую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сверхновый процессор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сталкивается с разработчиком программного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обеспечения, 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совершенстве владеющим десятком языков программирования, 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имеющим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 малейшего представления не только о законах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Кирхгофа, 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даже не способным по внешнему виду отличить транзистор от диода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Именно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процесс моделирования будущей базы данных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начинается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этапа концептуального проектирования, во время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которого заказчику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разработчику БД проще всего найти общий язык.</a:t>
            </a:r>
          </a:p>
        </p:txBody>
      </p:sp>
      <p:pic>
        <p:nvPicPr>
          <p:cNvPr id="2050" name="Picture 2" descr="https://www.lets.uz/uploads/asog-0052020081816274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933056"/>
            <a:ext cx="3384376" cy="270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540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Связи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модели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Рекурсивная связь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20688"/>
            <a:ext cx="5256584" cy="538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09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Связи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модели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Связи высокого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порядка.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1509" y="620688"/>
            <a:ext cx="850377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Модель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Питера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отличается особой доброжелательностью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возникновение связей более высокого порядка, чем бинарные: тернарных, кватернарных и т. д. В этом есть определенная логика,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ведь 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реальном мире объединение одной связью, скажем, трех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сущностей далеко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редкость. Допустим, что в наше хранилище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нефтепродуктов поступает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бензин одной и той же марки от разных поставщиков,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отсюда бензин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расходится по нашим бензозаправочным станциям, и из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этого же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хранилища мы отпускаем бензин ряду оптовых покупателей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Реляционная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данных без проблем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унарные и бинарные связи, но при превышении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размерности связи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 вынужден идти на определенные хитрости.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случае рецепт почти такой же, как и в подробно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ситуации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поддержанием связи «многие ко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многим» между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двумя типами сущностей. И тогда, и сейчас мы выйдем из положения за счет введения искусственной сущности-коммутатора. Коммутатор «S_C_PS» (название создано по первым буквам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коммутируемых объектов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объединяет поставщиков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заказчиков и АЗС. Помимо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трех внешних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ключей, предназначенных для организации связи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интересующими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 сущностями, наша искусственная таблица снабжена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первичным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ключом и атрибутом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в котором мы станем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хранить объем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поставленного/полученного топлива.</a:t>
            </a:r>
          </a:p>
        </p:txBody>
      </p:sp>
    </p:spTree>
    <p:extLst>
      <p:ext uri="{BB962C8B-B14F-4D97-AF65-F5344CB8AC3E}">
        <p14:creationId xmlns:p14="http://schemas.microsoft.com/office/powerpoint/2010/main" val="3316529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Связи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модели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Связи высокого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порядка.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2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91075"/>
            <a:ext cx="7128792" cy="572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828224" y="6360254"/>
            <a:ext cx="3919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Тернарная связь между типами сущностей</a:t>
            </a:r>
          </a:p>
        </p:txBody>
      </p:sp>
    </p:spTree>
    <p:extLst>
      <p:ext uri="{BB962C8B-B14F-4D97-AF65-F5344CB8AC3E}">
        <p14:creationId xmlns:p14="http://schemas.microsoft.com/office/powerpoint/2010/main" val="2959474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Связи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модели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Вариации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моделей.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1" y="764704"/>
            <a:ext cx="85757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Один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наиболее популярных нотаций ER-модели принадлежит уже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знакомому нам по сетевой модели данных Чарльзу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Бэчмэну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Бэчман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несколько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видоизменил графические обозначения связей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«сущность-связь». Связи в нотации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Бэчмана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также чертятся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виде линии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соединяющей типы сущностей, но на ней отсутствует ромб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названием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связи. Вертикальная черта на конце линии связи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означает, что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сторона представляет отношение «один». На стороне «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многие» линия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 расщепляется на три луча. Некоторая схожесть связи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стороне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«M» с трехпалой птичьей лапкой привела к тому, что за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ER-моделью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Бэчмана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прочно закрепилось название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Crow’s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«воронья лапка»)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01008"/>
            <a:ext cx="7401222" cy="216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540497" y="6225143"/>
            <a:ext cx="5997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связи на модели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Crow’s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297029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72008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Связи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модели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Правила преобразования ER-диаграммы в схему БД.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1" y="908720"/>
            <a:ext cx="85757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Правила преобразование ER-диаграммы в схему БД следующие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сущности преобразуется в таблицу БД. В таблицу вносятся все атрибуты, относящиеся к данному типу сущности.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1:n (между сущностями разных типов) реализуется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внешнего ключа между двумя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таблицами.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ОТДЕЛЫ и СОТРУДНИКИ, ГРУППЫ и СТУДЕНТЫ и т.п. Номер группы в таблице ГРУППЫ является первичным ключом, а Номер группы в таблице СТУДЕНТЫ – внешним ключом. Это самый часто встречающийся вид связи.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6357833"/>
            <a:ext cx="7142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бинарной связи 1:n между сущностями разных типов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957" y="3645024"/>
            <a:ext cx="4876905" cy="255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626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72008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Связи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модели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Правила преобразования ER-диаграммы в схему БД.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1" y="908720"/>
            <a:ext cx="85757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Правила преобразование ER-диаграммы в схему БД следующие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3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со степенью больше двух и связь, имеющая атрибуты,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преобразуется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таблицу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6357833"/>
            <a:ext cx="7142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связи с атрибутами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348880"/>
            <a:ext cx="7293805" cy="295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00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72008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Связи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модели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Правила преобразования ER-диаграммы в схему БД.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1" y="908720"/>
            <a:ext cx="85757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Правила преобразование ER-диаграммы в схему БД следующие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4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1:1 реализуется в рамках одной таблицы. Исключение из этого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составляют ситуации, когда связанные сущности существуют независимо друг от друга. Например, связь между сущностями ВОДИТЕЛИ и ТРАНПОРТНЫЕ СРЕДСТВА при условии, что за каждым транспортным средством закреплён один водитель. Эта схема будет включать две таблицы, а связь между ними можно реализовать с помощью уникального (возможно, необязательного) внешнего ключа в той таблице, которая будет считаться подчинённой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 startAt="4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Унарная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1:n (между сущностями одного типа) реализуется с помощью внешнего ключа, определённого в той же таблице, что и первичный ключ. Например, для отражения в таблице СОТРУДНИКИ связи руководить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 неё поле Руководитель. Это поле будет внешним ключом, ссылающимся на первичный ключ этой же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Такой ключ позволяет отразить иерархию сотрудников, когда у каждого сотрудника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быть только один непосредственный руководитель, а у директора поле Руководитель будет неопределённым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79463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72008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Связи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модели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Правила преобразования ER-диаграммы в схему БД.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1" y="908720"/>
            <a:ext cx="85757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Правила преобразование ER-диаграммы в схему БД следующие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6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типа n:m реализуется с помощью промежуточной таблицы. Например, для сущностей КНИГИ и АВТОРЫ и связи написать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будет содержать два внешних ключа: идентификатор книги и идентификатор автора, написавшего эту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книгу.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промежуточную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таблицу также вносятся те атрибуты, которые характеризуют эту связь (например, номер автора в списке авторов этой книги).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53310" y="6270476"/>
            <a:ext cx="6372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бинарной связи 1:n между сущностями разных типов 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17044"/>
            <a:ext cx="4801493" cy="305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554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72008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Связи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модели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Правила преобразования ER-диаграммы в схему БД.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38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1" y="908720"/>
            <a:ext cx="85757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Правила преобразование ER-диаграммы в схему БД следующие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7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Унарная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n:m реализуется с помощью промежуточной таблицы. Например, для отражения связи ассоциируется между терминами таблицы КЛЮЧЕВЫЕ СЛОВА нужно добавить таблицу АССОЦИАЦИИ, в которой будут два внешних ключа на таблицу КЛЮЧЕВЫЕ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53310" y="6270476"/>
            <a:ext cx="6372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унарной связи кардинальности n:m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56992"/>
            <a:ext cx="7534437" cy="205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251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Связи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модели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ПО.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1" y="764704"/>
            <a:ext cx="85757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Различными разработчиками создан внушительный перечень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обеспечения, позволяющего автоматизировать этап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 БД. Эти продукты объединяют под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CASE-системы. Термин CASE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Computer-Aided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можно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перевести как автоматизированное проектирование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программ. В качестве примеров CASE продуктов стоит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упомянуть: ER/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(корпорации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Embarcadero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ERwin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фирмы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Platinum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CA),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PowerDesigner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(фирмы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Sybase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экранный снимок процесса построения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ER-модели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редакторе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Workbench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Здесь вы обнаружите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диаграмму взаимодействия между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сущностями БД «Склад», с которой мы еще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раз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встретимся на страницах книги. Как видите, корни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современных CASE-систем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специализирующихся на проектировании БД, также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уходят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модель Питера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170" name="Picture 2" descr="https://servernews.ru/assets/external/illustrations/2013/01/23/733079/Embarcadero23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85714"/>
            <a:ext cx="2592288" cy="215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cdn11.bigcommerce.com/s-b0wfu5k7af/images/stencil/608x608/products/306/894/shopping__28554.1539952353.png?c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040" y="4332964"/>
            <a:ext cx="2703714" cy="22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93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Основные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этапы проектирования баз данных.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45" y="836712"/>
            <a:ext cx="68580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131840" y="6011996"/>
            <a:ext cx="24229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Фазы проектирования БД</a:t>
            </a:r>
          </a:p>
        </p:txBody>
      </p:sp>
    </p:spTree>
    <p:extLst>
      <p:ext uri="{BB962C8B-B14F-4D97-AF65-F5344CB8AC3E}">
        <p14:creationId xmlns:p14="http://schemas.microsoft.com/office/powerpoint/2010/main" val="2041466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Связи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модели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ПО.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025" y="620688"/>
            <a:ext cx="85757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Основная цель CASE-проектирования заключается не столько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автоматизации хода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БД, сколько в превращении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трудоемкого 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малопонятного для непосвященных «ритуала» кодирования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простой процесс логического проектирования.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зачастую даже не надо знать языки программирования,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владеть методологией концептуального проектирования БД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уметь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пользоваться мышкой... Как следствие CASE-средством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сможет воспользоваться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даже начинающий пользователь, что не только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ускоряет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и значительно удешевляет стоимость получаемого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обеспечения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Ведь зачастую достаточно щелкнуть кнопкой,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нарисованной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концептуальной модели создается физическая БД!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Но, 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другой стороны, качество результирующего продукта,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выходящего из-под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«пера» CASE-инструмента, и качество «ручной работы»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профессионального программиста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 сравнивать не стоит.</a:t>
            </a:r>
          </a:p>
        </p:txBody>
      </p:sp>
      <p:pic>
        <p:nvPicPr>
          <p:cNvPr id="8194" name="Picture 2" descr="https://image.slideserve.com/422617/powerdesigner-9-5-no-1-all-in-one-case-tool-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3024336" cy="22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upload.wikimedia.org/wikipedia/commons/7/7f/Erwin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464" y="4648740"/>
            <a:ext cx="3960440" cy="141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085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Подытог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8567" y="548680"/>
            <a:ext cx="85757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труда разработчика баз данных должна появиться БД,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представляющая собой некоторую абстракцию весьма сложной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реального мира. Вновь созданная БД должна с заданной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степенью точности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соответствовать настоящему миру и четко решать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ей задачи по хранению и обработке данных. Именно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процесс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БД включает в себя этап концептуального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 котором программист создает упрощенную модель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будущих данных.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показательной концептуальной моделью считается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«сущность-связь» Питера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ER-моделирование основано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принципах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нисходящего подхода (от общего к частному),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 сначала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выявляет типы сущностей и постепенно опускается до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 атрибутов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связей.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ER-модели отличаются простотой и хорошей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информативностью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позволяет нам не только проектировать будущую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БД, 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оценить адекватность этой модели в беседе с заказчиком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обеспечения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5317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Физическое проектирование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БД.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1" y="533504"/>
            <a:ext cx="85757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Основой для физического проектирования является схема БД, полученная на предыдущем этапе. Физическое проектирование заключается в увязке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 БД и физической среды хранения с целью наиболее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размещения данных. Решается вопрос размещения хранимых данных в пространстве памяти и выбора эффективных методов доступа к различным компонентам "физической" БД. Результаты этого этапа документируются в форме схемы хранения на языке определения данных. Принятые на этом этапе решения оказывают определяющее влияние на производительность системы.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реляционной БД на этом этапе определяются параметры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памяти для объектов БД, строятся индексы, определяется целесообразность использования хеширования и кластеризации.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30" y="4085535"/>
            <a:ext cx="3545858" cy="229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13892"/>
            <a:ext cx="3024336" cy="296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Стрелка вправо 4"/>
          <p:cNvSpPr/>
          <p:nvPr/>
        </p:nvSpPr>
        <p:spPr>
          <a:xfrm>
            <a:off x="3561002" y="50527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950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Физическое проектирование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БД.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1" y="764704"/>
            <a:ext cx="85757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БД имеет итерационный характер.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функционирования системы становится возможным измерение её реальных характеристик, выявление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«узких»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мест. И если система не отвечает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предъявляемым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ней требованиям, то обычно она подвергается реорганизации, т.е.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первоначально созданного проекта.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708920"/>
            <a:ext cx="289687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Стрелка вправо 4"/>
          <p:cNvSpPr/>
          <p:nvPr/>
        </p:nvSpPr>
        <p:spPr>
          <a:xfrm>
            <a:off x="3347864" y="39593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3291852"/>
            <a:ext cx="3504389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825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Физическое проектирование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БД.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44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7839" y="620688"/>
            <a:ext cx="85757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Физическая модель данных – это логическая модель данных, учитывающая особенности специфической целевой СУБД, такой как, например,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Informix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способа создания физической модели: ее можно создать с нуля или из существующей реляционной модели данных.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всех таблиц модели необходимо определить типы данных.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Индексы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базе данных используются в следующих основных случаях: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запросов.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уникальности значений в полях. Ограничение первичного ключа требует, чтобы во всей таблице не нашлось двух одинаковых значений полей, входящих в первичный ключ. Чтобы выполнить это условие, необходимо при каждой вставке новой записи производить поиск такого же значения, которое будет вставлено. Для поиска записей используется уникальный индекс.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ссылочной целостности. Ограничения внешних ключей используются для проверки того, чтобы вставляемые в таблицу значения обязательно существовали в другой таблице. При создании внешнего ключа индекс применяется для проверки условий внешнего ключа.</a:t>
            </a:r>
          </a:p>
        </p:txBody>
      </p:sp>
    </p:spTree>
    <p:extLst>
      <p:ext uri="{BB962C8B-B14F-4D97-AF65-F5344CB8AC3E}">
        <p14:creationId xmlns:p14="http://schemas.microsoft.com/office/powerpoint/2010/main" val="1971091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Физическое проектирование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БД.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15270" y="6402814"/>
            <a:ext cx="25997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модель данных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7344816" cy="588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5004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Физическое проектирование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БД.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46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0717" y="620688"/>
            <a:ext cx="821573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Типы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 -  это базовые элементы любого сервера СУБД. Когда мы говорим, что в БД хранится какая-то информация, то должны осознавать, что эта информация не может быть свалена в одну большую кучу;  наоборот, данные должны быть рассортированы по полям таблицы в БД. Типы данных определяют, что можно хранить в данном поле, что нельзя.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Каждый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 имеет набор операций, которые можно выполнять над значениями этого типа. Поэтому необходимо правильно выбрать тип данных при проектировании БД, что поможет избежать многих проблем при разработке приложений.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Firebird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существует 12 типов данных, которые удобно подразделять на 6 следующих групп:</a:t>
            </a:r>
          </a:p>
        </p:txBody>
      </p:sp>
      <p:pic>
        <p:nvPicPr>
          <p:cNvPr id="9218" name="Picture 2" descr="https://exportcode.com/wp-content/uploads/2018/07/firebi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98193"/>
            <a:ext cx="2880320" cy="27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ibexpert.net/ibe/uploads/Main/NewIBELogo_fu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156966"/>
            <a:ext cx="2952328" cy="227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067944" y="4740539"/>
            <a:ext cx="66717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ru-RU" sz="6600" b="1" dirty="0"/>
          </a:p>
        </p:txBody>
      </p:sp>
    </p:spTree>
    <p:extLst>
      <p:ext uri="{BB962C8B-B14F-4D97-AF65-F5344CB8AC3E}">
        <p14:creationId xmlns:p14="http://schemas.microsoft.com/office/powerpoint/2010/main" val="2403401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Физическое проектирование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БД.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47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548680"/>
            <a:ext cx="87986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хранения целых чисел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хранения вещественных чисел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Precision;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чисел с фиксированной точностью;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хранения даты, времени и даты / времени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Date, Time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хранения символов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сокращенно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Character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сокращенно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хранения большого массива данных – BLOB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Также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 определять массивы значений всех перечисленных типов, кроме  BLOB. Массивы могут иметь несколько размерностей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4187"/>
            <a:ext cx="3888432" cy="356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32417"/>
            <a:ext cx="1728192" cy="2566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1307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Физическое проектирование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БД.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548680"/>
            <a:ext cx="87986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ним относятся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длину 2 байта,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4 байта.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 целочисленных типов -  они нужны для полей, содержащих только целые числа (для хранения счетчиков, количества деталей и пр.). Обычно тип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имеют также поля, содержащие первичные ключи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для чисел с плавающей точкой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Тип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недостаточную точность  для хранения большинства дробных значений. Не рекомендуется хранить в нем денежные величины – в переменных этого типа очень быстро нарастают ошибки округления, что может сильно удивить бухгалтера при подведении итогов. Лучшим выбором поэтому для хранения чисел в бухгалтерских системах или в системах для научных расчетов будет тип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ним относятся типы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Оба эти типа имеют одинаковую разрядность (от 1 до 18 знаков)  и одинаковую точность. Разрядность – это общее число цифр в числе, точность – число знаков после запятой.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549780"/>
            <a:ext cx="1440160" cy="207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55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Физическое проектирование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БД.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49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548680"/>
            <a:ext cx="8798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Существует два типа – CHAR и VARCHAR. Полные их названия CHARACTER и VARYIGN CHARACTER.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Чтобы определить поле или переменную символьного типа, необходимо в скобках после имени типа либо указать число символов для определяемого объекта, либо опустить число символов, и  при этом будет создано поле с длиной один символ.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Типы CHAR и VARCHAR во много сходны: оба могут содержать до 32768 символов. Однако есть и отличия. При выборке данных из поля типа CHAR  возвращаемое значение дополняется пробелами до полной длины поля. Для поля типа VARCHAR выбираются только занесенные в него символы.  В любом случае рекомендуется использовать символьный тип VARCHAR. (Загрузка сети выше при использовании CHAR.)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92011"/>
            <a:ext cx="3024336" cy="3323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19476"/>
            <a:ext cx="1512168" cy="226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8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Концептуальная модель БД.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5" y="692696"/>
            <a:ext cx="8431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Концептуальное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 представляет собой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модели, используемой на предприятии информации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учета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каких-либо физических аспектов ее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реализации.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этапе концептуального проектирования разработчик будущей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 должен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обладать полной картиной об автоматизируемом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предприятии, однако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 пока не ограничен в вопросах выбора архитектурных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целевой СУБД, языков программирования и т. п. Одним словом,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создатель БД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 может не задумываться о физическом проектировании.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3595372"/>
            <a:ext cx="1728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Какая СУБД?</a:t>
            </a:r>
            <a:endParaRPr lang="ru-RU" sz="4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140968"/>
            <a:ext cx="3128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Какое «железо»?</a:t>
            </a:r>
            <a:endParaRPr lang="ru-RU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0677" y="5232755"/>
            <a:ext cx="460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Какой язык программирования?</a:t>
            </a:r>
            <a:endParaRPr lang="ru-RU" sz="4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Умножение 4"/>
          <p:cNvSpPr/>
          <p:nvPr/>
        </p:nvSpPr>
        <p:spPr>
          <a:xfrm>
            <a:off x="359532" y="3501008"/>
            <a:ext cx="2232248" cy="18002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множение 8"/>
          <p:cNvSpPr/>
          <p:nvPr/>
        </p:nvSpPr>
        <p:spPr>
          <a:xfrm>
            <a:off x="5884440" y="3001020"/>
            <a:ext cx="2232248" cy="18002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множение 9"/>
          <p:cNvSpPr/>
          <p:nvPr/>
        </p:nvSpPr>
        <p:spPr>
          <a:xfrm>
            <a:off x="3538809" y="4945840"/>
            <a:ext cx="2232248" cy="18002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070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Физическое проектирование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БД.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548680"/>
            <a:ext cx="87986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Одной из важнейших характеристик символьного типа является его набор символов - CHARACTER SET. Если набор символов определен для всей базы данных, то он используется по умолчанию для всех символьных полей, если не переопределяется явно при создании поля.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Существует три типа для хранения даты и времени (диалект 3) – 1 – это    DATE, TIME и TIMESTAMP.                    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  DATE  хранит даты с точностью до дня.  Диапазон возможных значений от 1 января 100 года до 29 февраля 32768 года.  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  TIME хранит  данные о времени с точностью до десятитысячной доли секунды. Диапазон возможных значений – от 00:00:00 до  23:59:9999. 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 TIMESTAMP представляет собой комбинацию типов DATE и TIME. 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76227"/>
            <a:ext cx="1800200" cy="261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366" y="3136358"/>
            <a:ext cx="5904656" cy="3454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002602" y="5099005"/>
            <a:ext cx="70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1307085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116632"/>
            <a:ext cx="8686800" cy="504056"/>
          </a:xfrm>
        </p:spPr>
        <p:txBody>
          <a:bodyPr>
            <a:normAutofit/>
          </a:bodyPr>
          <a:lstStyle/>
          <a:p>
            <a:r>
              <a:rPr lang="ru-RU" sz="2500" b="1" dirty="0" smtClean="0">
                <a:latin typeface="Times New Roman" pitchFamily="18" charset="0"/>
                <a:cs typeface="Times New Roman" pitchFamily="18" charset="0"/>
              </a:rPr>
              <a:t>Литература</a:t>
            </a:r>
            <a:endParaRPr lang="ru-RU" sz="25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980728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В. Скакун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в базах данных и экспертных системах: пособие для студентов фак. радиофизики и комп. технологий / В. В. Скакун. – Минск: БГУ, 2015. – 140 с.: ил.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Microsoft SQL Server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Reliability, scalability, and security both on premises and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Kellyn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Gorman, Allan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Noderer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James Rowland-Jones,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Sirpal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Dustin Ryan, and Buck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Wood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Карпова И.П. 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 Курс лекций и материалы для практических заданий. – Учебное пособие. – М.: Питер, 2013. – 240 с. </a:t>
            </a:r>
          </a:p>
        </p:txBody>
      </p:sp>
    </p:spTree>
    <p:extLst>
      <p:ext uri="{BB962C8B-B14F-4D97-AF65-F5344CB8AC3E}">
        <p14:creationId xmlns:p14="http://schemas.microsoft.com/office/powerpoint/2010/main" val="400165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792088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Концептуальная модель БД. Инфологическое проектирование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4" y="980728"/>
            <a:ext cx="84317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Инфологический подход не содержит формальных способов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реальности, но он закладывает основы методологии проектирования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задачей инфологического проектирования является определение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 области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системы, позволяющее изучить информационные потребности будущих пользователей. Другая задача этого этапа – анализ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призван сформировать взгляд на неё с позиций сообщества будущих пользователей БД, т.е.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инфологической модели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выполняется проектировщиком БД с помощью специалистов в данной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основе анализа лежат документы, используемые в работе предприятия (организации), и технология работы с данными.</a:t>
            </a:r>
          </a:p>
        </p:txBody>
      </p:sp>
      <p:pic>
        <p:nvPicPr>
          <p:cNvPr id="3074" name="Picture 2" descr="https://reg-audit.ru/userfiles/images/kipa-dokumentov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6" y="4239090"/>
            <a:ext cx="3672408" cy="24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tatic.tildacdn.com/tild3630-6465-4462-b865-306437663532/podgotovka-i-analiz-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36" y="4195422"/>
            <a:ext cx="3600400" cy="240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55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792088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Концептуальная модель БД. Инфологическое проектирование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4" y="980728"/>
            <a:ext cx="84317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Инфологическая модель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включает описание структуры и динамики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характера информационных потребностей пользователей системы.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выполняется в терминах, понятных пользователю и независимых от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Обратите внимание: инфологическая модель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должна зависеть от модели данных, которая будет использована при создании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выражается в терминах не отдельных сущностей и связей между ними, а их типов, связанных с ними ограничений целостности и тех процессов, которые приводят к переходу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одного состояния в другое. Такое описание может быть представлено любым способом, допускающим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однозначную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— часть реального мира, рассматриваемая в пределах данного контекста.</a:t>
            </a:r>
          </a:p>
        </p:txBody>
      </p:sp>
    </p:spTree>
    <p:extLst>
      <p:ext uri="{BB962C8B-B14F-4D97-AF65-F5344CB8AC3E}">
        <p14:creationId xmlns:p14="http://schemas.microsoft.com/office/powerpoint/2010/main" val="283552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792088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Концептуальная модель БД. Инфологическое проектирование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908720"/>
            <a:ext cx="87266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простых случаях описание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представляется на естественном языке. В более сложных случаях используется также математический аппарат: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диаграммы, графы и т.п. Если анализ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выполняется несколькими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специалистами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они должны принять соглашения, которые касаются: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используемых методов анализа предметной области;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правил именования и обозначения сущностей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атрибутов и связей;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содержания и формата создаваемых ими документов.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Этап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инфологического проектирования начинается с моделирования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Проектировщик разбивает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ряд локальных областей (локальных представлений), каждая из которых (в идеале) включает в себя информацию, достаточную для обеспечения информационных потребностей одной группы будущих пользователей или решения отдельной задачи. Каждое локальное представление моделируется отдельно, а затем выполняется их объединение.</a:t>
            </a:r>
          </a:p>
        </p:txBody>
      </p:sp>
      <p:pic>
        <p:nvPicPr>
          <p:cNvPr id="4098" name="Picture 2" descr="https://www.vol.burovik.ru/wp-content/uploads/2016/11/proektirovanie-vodosnabzheniya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132" y="4602039"/>
            <a:ext cx="3228636" cy="214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87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792088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Концептуальная модель БД. Инфологическое проектирование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4" y="980728"/>
            <a:ext cx="84317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Выбор локального представления зависит от масштабов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Обычно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разбивается на локальные области так, чтобы каждая из них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соответствовала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отдельному внешнему приложению и содержала 6-7 сущностей (т.е. объектов, о которых в системе будет накапливаться информация). Таким образом, если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небольшая, то разбиение на локальные представления не требуется и моделирование выполняется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целом.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разные подходы к инфологическому проектированию. Рас-смотрим основные из них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представление и смысл данной вещи, то, что она есть сама по себе, в отличие от всех других вещей и в отличие от изменчивых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состояний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вещи</a:t>
            </a:r>
          </a:p>
        </p:txBody>
      </p:sp>
    </p:spTree>
    <p:extLst>
      <p:ext uri="{BB962C8B-B14F-4D97-AF65-F5344CB8AC3E}">
        <p14:creationId xmlns:p14="http://schemas.microsoft.com/office/powerpoint/2010/main" val="18264448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4933</TotalTime>
  <Words>744</Words>
  <Application>Microsoft Office PowerPoint</Application>
  <PresentationFormat>Экран (4:3)</PresentationFormat>
  <Paragraphs>264</Paragraphs>
  <Slides>51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2" baseType="lpstr">
      <vt:lpstr>Тема Office</vt:lpstr>
      <vt:lpstr>Курс – «Технологии разработки и защиты баз данных», I семестр</vt:lpstr>
      <vt:lpstr>Проблема проектирования.</vt:lpstr>
      <vt:lpstr>Проблема проектирования.</vt:lpstr>
      <vt:lpstr>Основные этапы проектирования баз данных.</vt:lpstr>
      <vt:lpstr>Концептуальная модель БД.</vt:lpstr>
      <vt:lpstr>Концептуальная модель БД. Инфологическое проектирование</vt:lpstr>
      <vt:lpstr>Концептуальная модель БД. Инфологическое проектирование</vt:lpstr>
      <vt:lpstr>Концептуальная модель БД. Инфологическое проектирование</vt:lpstr>
      <vt:lpstr>Концептуальная модель БД. Инфологическое проектирование</vt:lpstr>
      <vt:lpstr>Концептуальная модель БД. Инфологическое проектирование</vt:lpstr>
      <vt:lpstr>ER-модель.</vt:lpstr>
      <vt:lpstr>ER-модель.</vt:lpstr>
      <vt:lpstr>Типы сущностей и атрибуты.</vt:lpstr>
      <vt:lpstr>Типы сущностей и атрибуты.</vt:lpstr>
      <vt:lpstr>Типы сущностей и атрибуты.</vt:lpstr>
      <vt:lpstr>Типы сущностей и атрибуты. Пример.</vt:lpstr>
      <vt:lpstr>Типы сущностей и атрибуты. Пример.</vt:lpstr>
      <vt:lpstr>Связи в ER-модели</vt:lpstr>
      <vt:lpstr>Связи в ER-модели</vt:lpstr>
      <vt:lpstr>Связи в ER-модели</vt:lpstr>
      <vt:lpstr>Связи в ER-модели</vt:lpstr>
      <vt:lpstr>Связи в ER-модели</vt:lpstr>
      <vt:lpstr>Связи в ER-модели</vt:lpstr>
      <vt:lpstr>Связи в ER-модели. Сильные и слабые связи.</vt:lpstr>
      <vt:lpstr>Связи в ER-модели. Сильные и слабые связи.</vt:lpstr>
      <vt:lpstr>Связи в ER-модели. Сильные и слабые связи.</vt:lpstr>
      <vt:lpstr>Связи в ER-модели. Рекурсивная связь</vt:lpstr>
      <vt:lpstr>Связи в ER-модели. Рекурсивная связь</vt:lpstr>
      <vt:lpstr>Связи в ER-модели. Рекурсивная связь</vt:lpstr>
      <vt:lpstr>Связи в ER-модели. Рекурсивная связь</vt:lpstr>
      <vt:lpstr>Связи в ER-модели. Связи высокого порядка.</vt:lpstr>
      <vt:lpstr>Связи в ER-модели. Связи высокого порядка.</vt:lpstr>
      <vt:lpstr>Связи в ER-модели. Вариации ER-моделей.</vt:lpstr>
      <vt:lpstr>Связи в ER-модели. Правила преобразования ER-диаграммы в схему БД.</vt:lpstr>
      <vt:lpstr>Связи в ER-модели. Правила преобразования ER-диаграммы в схему БД.</vt:lpstr>
      <vt:lpstr>Связи в ER-модели. Правила преобразования ER-диаграммы в схему БД.</vt:lpstr>
      <vt:lpstr>Связи в ER-модели. Правила преобразования ER-диаграммы в схему БД.</vt:lpstr>
      <vt:lpstr>Связи в ER-модели. Правила преобразования ER-диаграммы в схему БД.</vt:lpstr>
      <vt:lpstr>Связи в ER-модели. ПО.</vt:lpstr>
      <vt:lpstr>Связи в ER-модели. ПО.</vt:lpstr>
      <vt:lpstr>Подытог.</vt:lpstr>
      <vt:lpstr>Физическое проектирование БД.</vt:lpstr>
      <vt:lpstr>Физическое проектирование БД.</vt:lpstr>
      <vt:lpstr>Физическое проектирование БД.</vt:lpstr>
      <vt:lpstr>Физическое проектирование БД.</vt:lpstr>
      <vt:lpstr>Физическое проектирование БД.</vt:lpstr>
      <vt:lpstr>Физическое проектирование БД.</vt:lpstr>
      <vt:lpstr>Физическое проектирование БД.</vt:lpstr>
      <vt:lpstr>Физическое проектирование БД.</vt:lpstr>
      <vt:lpstr>Физическое проектирование БД.</vt:lpstr>
      <vt:lpstr>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Админ</cp:lastModifiedBy>
  <cp:revision>1262</cp:revision>
  <dcterms:created xsi:type="dcterms:W3CDTF">2020-09-08T03:34:15Z</dcterms:created>
  <dcterms:modified xsi:type="dcterms:W3CDTF">2022-10-04T07:00:03Z</dcterms:modified>
</cp:coreProperties>
</file>