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71" r:id="rId9"/>
    <p:sldId id="263" r:id="rId10"/>
    <p:sldId id="264" r:id="rId11"/>
    <p:sldId id="265" r:id="rId12"/>
    <p:sldId id="266" r:id="rId13"/>
    <p:sldId id="272" r:id="rId14"/>
    <p:sldId id="267" r:id="rId15"/>
    <p:sldId id="273" r:id="rId16"/>
    <p:sldId id="268" r:id="rId17"/>
    <p:sldId id="269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32D54-72A9-8399-CC30-D4226ED3E13B}" v="198" dt="2025-01-24T15:30:24.579"/>
    <p1510:client id="{5813CED0-DC1A-3A7E-D3AF-FC2C47FE486C}" v="12" dt="2025-01-24T15:33:40.195"/>
    <p1510:client id="{8FB8807C-5B88-22B4-0135-761C446A70A8}" v="4" dt="2025-01-24T15:35:45.378"/>
    <p1510:client id="{CF610614-1A75-971A-0EBB-CDA2C144FC98}" v="8" vWet="10" dt="2025-01-24T15:35:00.172"/>
    <p1510:client id="{F9D835F3-CA9C-757D-CE51-0F2C76DAC70D}" v="451" dt="2025-01-24T15:34:42.117"/>
    <p1510:client id="{FA2A1656-B7E9-3750-76E7-A169D595C316}" v="2020" dt="2025-01-24T16:58:59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4476D-6FD4-44B1-AE1B-44AC8C23F8E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A26BB-4A42-4263-B0A4-DE75AD69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A26BB-4A42-4263-B0A4-DE75AD6973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A26BB-4A42-4263-B0A4-DE75AD6973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17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860877"/>
            <a:ext cx="10653578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EDA598E-99CF-4CD9-A197-27CE1EF662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876" y="309986"/>
            <a:ext cx="83457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2E7522-222D-4F41-969E-290D63575A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22979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2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1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1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2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6388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A2A9-C091-602B-A6CD-57EC36606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3070768"/>
            <a:ext cx="7588155" cy="720978"/>
          </a:xfrm>
        </p:spPr>
        <p:txBody>
          <a:bodyPr/>
          <a:lstStyle/>
          <a:p>
            <a:r>
              <a:rPr lang="en-GB" err="1">
                <a:latin typeface="Franklin Gothic"/>
              </a:rPr>
              <a:t>DuckI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DE6AE-BD68-6C63-54A1-2F2043C4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2445101"/>
            <a:ext cx="7588155" cy="4205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b="1">
                <a:latin typeface="Franklin Gothic"/>
              </a:rPr>
              <a:t>PREZENTACIJA PROJETKA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3691-B607-579C-74B9-F29B41FA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48F1-8846-41F9-A431-6E3CCBB66F73}" type="datetime1"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9F07-6309-E533-D0CF-39DAD1D6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Franklin Gothic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0E81-386D-FE04-1FFE-FABC8F0C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>
                <a:latin typeface="Franklin Gothic"/>
              </a:rPr>
              <a:t>1</a:t>
            </a:fld>
            <a:endParaRPr lang="en-US">
              <a:latin typeface="Frankli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855F7-87E0-BB33-A7FB-EA717D15C446}"/>
              </a:ext>
            </a:extLst>
          </p:cNvPr>
          <p:cNvSpPr txBox="1"/>
          <p:nvPr/>
        </p:nvSpPr>
        <p:spPr>
          <a:xfrm>
            <a:off x="4369863" y="4389035"/>
            <a:ext cx="34569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Franklin Gothic"/>
              </a:rPr>
              <a:t>Tim: TG 08.3 </a:t>
            </a:r>
            <a:r>
              <a:rPr lang="en-GB" err="1">
                <a:latin typeface="Franklin Gothic"/>
              </a:rPr>
              <a:t>Gumene</a:t>
            </a:r>
            <a:r>
              <a:rPr lang="en-GB">
                <a:latin typeface="Franklin Gothic"/>
              </a:rPr>
              <a:t> </a:t>
            </a:r>
            <a:r>
              <a:rPr lang="en-GB" err="1">
                <a:latin typeface="Franklin Gothic"/>
              </a:rPr>
              <a:t>Patkice</a:t>
            </a:r>
            <a:br>
              <a:rPr lang="en-GB">
                <a:latin typeface="Franklin Gothic"/>
              </a:rPr>
            </a:br>
            <a:r>
              <a:rPr lang="en-GB">
                <a:latin typeface="Franklin Gothic"/>
              </a:rPr>
              <a:t>Ak. God. </a:t>
            </a:r>
            <a:r>
              <a:rPr lang="hr-HR">
                <a:latin typeface="Franklin Gothic"/>
              </a:rPr>
              <a:t>2024.</a:t>
            </a:r>
            <a:r>
              <a:rPr lang="en-US">
                <a:latin typeface="Franklin Gothic"/>
              </a:rPr>
              <a:t>/</a:t>
            </a:r>
            <a:r>
              <a:rPr lang="en-GB">
                <a:latin typeface="Franklin Gothic"/>
              </a:rPr>
              <a:t>2025.</a:t>
            </a:r>
            <a:endParaRPr lang="en-US">
              <a:latin typeface="Franklin Gothic"/>
            </a:endParaRPr>
          </a:p>
          <a:p>
            <a:pPr algn="ctr"/>
            <a:endParaRPr lang="en-GB">
              <a:latin typeface="Franklin Gothic"/>
            </a:endParaRPr>
          </a:p>
        </p:txBody>
      </p:sp>
      <p:pic>
        <p:nvPicPr>
          <p:cNvPr id="9" name="Picture 8" descr="A white duck in a blue circle&#10;&#10;AI-generated content may be incorrect.">
            <a:extLst>
              <a:ext uri="{FF2B5EF4-FFF2-40B4-BE49-F238E27FC236}">
                <a16:creationId xmlns:a16="http://schemas.microsoft.com/office/drawing/2014/main" id="{C12C6851-8B34-A309-26C9-1F22E8537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58" y="969059"/>
            <a:ext cx="1511683" cy="1439318"/>
          </a:xfrm>
          <a:prstGeom prst="rect">
            <a:avLst/>
          </a:prstGeom>
        </p:spPr>
      </p:pic>
      <p:pic>
        <p:nvPicPr>
          <p:cNvPr id="10" name="Picture 9" descr="Datoteka:FER logo.jpg – Wikipedija">
            <a:extLst>
              <a:ext uri="{FF2B5EF4-FFF2-40B4-BE49-F238E27FC236}">
                <a16:creationId xmlns:a16="http://schemas.microsoft.com/office/drawing/2014/main" id="{1D34C1B7-0173-E502-FC64-6DED2A2FE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13617" y="565012"/>
            <a:ext cx="1738244" cy="7584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6FCEA7-E90C-4C05-B478-E65B5CE5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33" y="417870"/>
            <a:ext cx="1111132" cy="4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AA28FF-92CF-46C2-9AFA-B6EBCFF6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28" y="277187"/>
            <a:ext cx="720978" cy="7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BB50F7-4E61-4EAE-AC69-A9227F9C0523}"/>
              </a:ext>
            </a:extLst>
          </p:cNvPr>
          <p:cNvSpPr txBox="1"/>
          <p:nvPr/>
        </p:nvSpPr>
        <p:spPr>
          <a:xfrm>
            <a:off x="9386078" y="1046284"/>
            <a:ext cx="381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PROGRAMSKO IN</a:t>
            </a:r>
            <a:r>
              <a:rPr lang="hr-HR" sz="1200"/>
              <a:t>ŽENJERSTVO</a:t>
            </a:r>
          </a:p>
          <a:p>
            <a:r>
              <a:rPr lang="hr-HR" sz="1200" b="1"/>
              <a:t>ID 183400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06350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5603-20BE-AADB-D52F-68AFA7AF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Arhitektura</a:t>
            </a:r>
            <a:r>
              <a:rPr lang="en-US"/>
              <a:t> </a:t>
            </a:r>
            <a:r>
              <a:rPr lang="en-US" err="1"/>
              <a:t>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85EF-9056-B50B-C3D4-B9DCE571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22026"/>
            <a:ext cx="10653579" cy="5030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Orginalni</a:t>
            </a:r>
            <a:r>
              <a:rPr lang="en-US" dirty="0"/>
              <a:t> plan je bio Client-Server</a:t>
            </a:r>
          </a:p>
          <a:p>
            <a:r>
              <a:rPr lang="en-US" dirty="0" err="1"/>
              <a:t>Koristimo</a:t>
            </a:r>
            <a:r>
              <a:rPr lang="en-US" dirty="0"/>
              <a:t> se MVC </a:t>
            </a:r>
            <a:r>
              <a:rPr lang="en-US" dirty="0" err="1"/>
              <a:t>arhitekturom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739F-47C8-EE13-A060-91E3D58F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990-2CCB-46A7-8BB3-1C1FEF86BDD9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635D-3D5C-AB03-ECFC-64CC04C4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7530-BF8D-605E-CB81-3E9EB586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/>
          </a:p>
        </p:txBody>
      </p:sp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12EB3BF6-CFE9-00DD-BE22-EA89C9E0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00915"/>
            <a:ext cx="6096000" cy="36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A52C-D731-C02F-BAFD-8213EB2F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CEB3-E5E3-F1DB-6D10-747A8538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45938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Automatizirano</a:t>
            </a:r>
            <a:r>
              <a:rPr lang="en-US" dirty="0"/>
              <a:t> </a:t>
            </a:r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korištenjem</a:t>
            </a:r>
            <a:r>
              <a:rPr lang="en-US" dirty="0"/>
              <a:t> </a:t>
            </a:r>
            <a:r>
              <a:rPr lang="en-US" dirty="0" err="1"/>
              <a:t>NUnit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Selenium za .NET</a:t>
            </a:r>
          </a:p>
          <a:p>
            <a:r>
              <a:rPr lang="en-US" dirty="0"/>
              <a:t>Jedan </a:t>
            </a:r>
            <a:r>
              <a:rPr lang="en-US" err="1"/>
              <a:t>testSuite.cs</a:t>
            </a:r>
            <a:r>
              <a:rPr lang="en-US" dirty="0"/>
              <a:t> file koji </a:t>
            </a:r>
            <a:r>
              <a:rPr lang="en-US" err="1"/>
              <a:t>pokriva</a:t>
            </a:r>
            <a:r>
              <a:rPr lang="en-US" dirty="0"/>
              <a:t> </a:t>
            </a:r>
            <a:r>
              <a:rPr lang="en-US" err="1"/>
              <a:t>sve</a:t>
            </a:r>
            <a:r>
              <a:rPr lang="en-US" dirty="0"/>
              <a:t> </a:t>
            </a:r>
            <a:r>
              <a:rPr lang="en-US" err="1"/>
              <a:t>testove</a:t>
            </a:r>
            <a:endParaRPr lang="en-US" dirty="0" err="1"/>
          </a:p>
          <a:p>
            <a:r>
              <a:rPr lang="en-US" err="1"/>
              <a:t>Testiraju</a:t>
            </a:r>
            <a:r>
              <a:rPr lang="en-US" dirty="0"/>
              <a:t> se </a:t>
            </a:r>
            <a:r>
              <a:rPr lang="en-US" err="1"/>
              <a:t>glavni</a:t>
            </a:r>
            <a:r>
              <a:rPr lang="en-US" dirty="0"/>
              <a:t> </a:t>
            </a:r>
            <a:r>
              <a:rPr lang="en-US" err="1"/>
              <a:t>procesi</a:t>
            </a:r>
            <a:r>
              <a:rPr lang="en-US" dirty="0"/>
              <a:t> u </a:t>
            </a:r>
            <a:r>
              <a:rPr lang="en-US" err="1"/>
              <a:t>aplikaciji</a:t>
            </a:r>
            <a:r>
              <a:rPr lang="en-US" dirty="0"/>
              <a:t> </a:t>
            </a:r>
            <a:r>
              <a:rPr lang="en-US" err="1"/>
              <a:t>te</a:t>
            </a:r>
            <a:r>
              <a:rPr lang="en-US" dirty="0"/>
              <a:t> </a:t>
            </a:r>
            <a:r>
              <a:rPr lang="en-US" err="1"/>
              <a:t>njihove</a:t>
            </a:r>
            <a:r>
              <a:rPr lang="en-US" dirty="0"/>
              <a:t> </a:t>
            </a:r>
            <a:r>
              <a:rPr lang="en-US" err="1"/>
              <a:t>interakcije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 dirty="0"/>
              <a:t> </a:t>
            </a:r>
            <a:r>
              <a:rPr lang="en-US" err="1"/>
              <a:t>očekivanim</a:t>
            </a:r>
            <a:r>
              <a:rPr lang="en-US" dirty="0"/>
              <a:t> </a:t>
            </a:r>
            <a:r>
              <a:rPr lang="en-US" err="1"/>
              <a:t>ponašanjima</a:t>
            </a:r>
            <a:r>
              <a:rPr lang="en-US" dirty="0"/>
              <a:t> </a:t>
            </a:r>
            <a:r>
              <a:rPr lang="en-US" err="1"/>
              <a:t>korisnika</a:t>
            </a:r>
            <a:endParaRPr lang="en-US" dirty="0" err="1"/>
          </a:p>
          <a:p>
            <a:r>
              <a:rPr lang="en-US" dirty="0" err="1"/>
              <a:t>Testovi</a:t>
            </a:r>
            <a:r>
              <a:rPr lang="en-US" dirty="0"/>
              <a:t> </a:t>
            </a:r>
            <a:r>
              <a:rPr lang="en-US" dirty="0" err="1"/>
              <a:t>pokrivaju</a:t>
            </a:r>
            <a:r>
              <a:rPr lang="en-US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Kreaciju</a:t>
            </a:r>
            <a:r>
              <a:rPr lang="en-US" dirty="0"/>
              <a:t> </a:t>
            </a:r>
            <a:r>
              <a:rPr lang="en-US" err="1"/>
              <a:t>korisnika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Login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Upload </a:t>
            </a:r>
            <a:r>
              <a:rPr lang="en-US" dirty="0" err="1"/>
              <a:t>ispravnih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neispravnih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</a:t>
            </a:r>
            <a:r>
              <a:rPr lang="en-US" dirty="0" err="1"/>
              <a:t>materijala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Korištenje</a:t>
            </a:r>
            <a:r>
              <a:rPr lang="en-US" dirty="0"/>
              <a:t> </a:t>
            </a:r>
            <a:r>
              <a:rPr lang="en-US" err="1"/>
              <a:t>kalendara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Brisanje</a:t>
            </a:r>
            <a:r>
              <a:rPr lang="en-US" dirty="0"/>
              <a:t> </a:t>
            </a:r>
            <a:r>
              <a:rPr lang="en-US" err="1"/>
              <a:t>korisnika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Itd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656E-C81D-D10E-C4DD-CCCABA8F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045F-8425-4686-98F8-D82AE04BFB70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07351-8E4B-115E-9822-887A602A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84112-F5CE-7583-B28F-F4DDCDD4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D6DD-0D97-ED00-5CA0-457975A4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Korišteni</a:t>
            </a:r>
            <a:r>
              <a:rPr lang="en-US"/>
              <a:t> </a:t>
            </a:r>
            <a:r>
              <a:rPr lang="en-US" err="1"/>
              <a:t>alati</a:t>
            </a:r>
            <a:r>
              <a:rPr lang="en-US"/>
              <a:t> i 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3961-94F4-AE0E-DE1A-C4FBEC26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Rider (ide)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.NET, Razor, bootstrap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javaScript</a:t>
            </a:r>
          </a:p>
          <a:p>
            <a:r>
              <a:rPr lang="en-US" dirty="0">
                <a:ea typeface="+mn-lt"/>
                <a:cs typeface="+mn-lt"/>
              </a:rPr>
              <a:t>Deployment: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Provider: Microsoft Azure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Server: Ubuntu server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Reverse proxy: Nginx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Application host: </a:t>
            </a:r>
            <a:r>
              <a:rPr lang="en-US" err="1">
                <a:ea typeface="+mn-lt"/>
                <a:cs typeface="+mn-lt"/>
              </a:rPr>
              <a:t>Systemd</a:t>
            </a:r>
            <a:endParaRPr lang="en-US"/>
          </a:p>
          <a:p>
            <a:r>
              <a:rPr lang="en-US" dirty="0"/>
              <a:t>Project Management: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Confluence: </a:t>
            </a:r>
            <a:r>
              <a:rPr lang="en-US" dirty="0" err="1"/>
              <a:t>vođenje</a:t>
            </a:r>
            <a:r>
              <a:rPr lang="en-US" dirty="0"/>
              <a:t> </a:t>
            </a:r>
            <a:r>
              <a:rPr lang="en-US" dirty="0" err="1"/>
              <a:t>dokumentacije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Jira: </a:t>
            </a:r>
            <a:r>
              <a:rPr lang="en-US" dirty="0" err="1"/>
              <a:t>vođenje</a:t>
            </a:r>
            <a:r>
              <a:rPr lang="en-US" dirty="0"/>
              <a:t> </a:t>
            </a:r>
            <a:r>
              <a:rPr lang="en-US" dirty="0" err="1"/>
              <a:t>projekta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CB02-C695-05B5-1CE3-BBB72EC0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3A1F-77D5-460F-8122-70F54C7A7A03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E3216-AB37-1821-6B7C-E3223511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DFE9-0110-B4C2-0D39-0B271E09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70435B-FA09-7ECC-0D32-87682323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00" y="1625460"/>
            <a:ext cx="10080919" cy="4639659"/>
          </a:xfrm>
          <a:prstGeom prst="rect">
            <a:avLst/>
          </a:prstGeom>
        </p:spPr>
      </p:pic>
      <p:pic>
        <p:nvPicPr>
          <p:cNvPr id="8" name="Picture 7" descr="A diagram of a process&#10;&#10;AI-generated content may be incorrect.">
            <a:extLst>
              <a:ext uri="{FF2B5EF4-FFF2-40B4-BE49-F238E27FC236}">
                <a16:creationId xmlns:a16="http://schemas.microsoft.com/office/drawing/2014/main" id="{9297AAD7-0DA4-3327-62C9-42340C4B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84" y="1920964"/>
            <a:ext cx="5272571" cy="4025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7093B-86C6-2A88-0375-C953C794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</a:t>
            </a:r>
            <a:r>
              <a:rPr lang="en-US" dirty="0" err="1"/>
              <a:t>i</a:t>
            </a:r>
            <a:r>
              <a:rPr lang="en-US" dirty="0"/>
              <a:t> Confluence</a:t>
            </a:r>
          </a:p>
        </p:txBody>
      </p:sp>
      <p:pic>
        <p:nvPicPr>
          <p:cNvPr id="7" name="Content Placeholder 6" descr="Screens screenshot of a computer&#10;&#10;AI-generated content may be incorrect.">
            <a:extLst>
              <a:ext uri="{FF2B5EF4-FFF2-40B4-BE49-F238E27FC236}">
                <a16:creationId xmlns:a16="http://schemas.microsoft.com/office/drawing/2014/main" id="{436F8822-CBC3-6498-0129-6EC70444C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09544" y="1611333"/>
            <a:ext cx="8467773" cy="426427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A5FC-9E04-8FF6-8C31-2677BCCB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EF0D-28D3-4F6C-AC11-D5395AB478DA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0E3D-F445-2268-5928-5810D0C2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B8FC-4F58-CE56-B23F-0A61D88A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7332DE-0843-0CC2-32AD-A3214F61E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637" y="2254221"/>
            <a:ext cx="6822721" cy="33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7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E8B3-2718-AE2D-47E2-08F0584E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Organizacija</a:t>
            </a:r>
            <a:r>
              <a:rPr lang="en-US"/>
              <a:t>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7701-37FA-27B8-41D5-CEBCAFE6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Komunikacija</a:t>
            </a:r>
            <a:r>
              <a:rPr lang="en-US" dirty="0"/>
              <a:t>: Discord 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whatsapp</a:t>
            </a:r>
            <a:endParaRPr lang="en-US" dirty="0"/>
          </a:p>
          <a:p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sprinta</a:t>
            </a:r>
            <a:r>
              <a:rPr lang="en-US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Prva </a:t>
            </a:r>
            <a:r>
              <a:rPr lang="en-US" dirty="0" err="1"/>
              <a:t>predaja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Druga </a:t>
            </a:r>
            <a:r>
              <a:rPr lang="en-US" dirty="0" err="1"/>
              <a:t>predaja</a:t>
            </a:r>
            <a:endParaRPr lang="en-US" dirty="0"/>
          </a:p>
          <a:p>
            <a:r>
              <a:rPr lang="en-US" dirty="0" err="1"/>
              <a:t>Tjedni</a:t>
            </a:r>
            <a:r>
              <a:rPr lang="en-US" dirty="0"/>
              <a:t> </a:t>
            </a:r>
            <a:r>
              <a:rPr lang="en-US" dirty="0" err="1"/>
              <a:t>sastanak</a:t>
            </a:r>
            <a:r>
              <a:rPr lang="en-US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Provjere</a:t>
            </a:r>
            <a:r>
              <a:rPr lang="en-US" dirty="0"/>
              <a:t> </a:t>
            </a:r>
            <a:r>
              <a:rPr lang="en-US" err="1"/>
              <a:t>napertka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Planiranje</a:t>
            </a:r>
            <a:r>
              <a:rPr lang="en-US" dirty="0"/>
              <a:t> </a:t>
            </a:r>
            <a:r>
              <a:rPr lang="en-US" dirty="0" err="1"/>
              <a:t>sljedećeg</a:t>
            </a:r>
            <a:r>
              <a:rPr lang="en-US" dirty="0"/>
              <a:t> </a:t>
            </a:r>
            <a:r>
              <a:rPr lang="en-US" dirty="0" err="1"/>
              <a:t>tjedna</a:t>
            </a:r>
            <a:endParaRPr lang="en-US" dirty="0"/>
          </a:p>
          <a:p>
            <a:r>
              <a:rPr lang="en-US" err="1"/>
              <a:t>Nakon</a:t>
            </a:r>
            <a:r>
              <a:rPr lang="en-US" dirty="0"/>
              <a:t> </a:t>
            </a:r>
            <a:r>
              <a:rPr lang="en-US" err="1"/>
              <a:t>sastanka</a:t>
            </a:r>
            <a:r>
              <a:rPr lang="en-US" dirty="0"/>
              <a:t> </a:t>
            </a:r>
            <a:r>
              <a:rPr lang="en-US" err="1"/>
              <a:t>rađeni</a:t>
            </a:r>
            <a:r>
              <a:rPr lang="en-US" dirty="0"/>
              <a:t> </a:t>
            </a:r>
            <a:r>
              <a:rPr lang="en-US" err="1"/>
              <a:t>ticketi</a:t>
            </a:r>
            <a:r>
              <a:rPr lang="en-US" dirty="0"/>
              <a:t> </a:t>
            </a:r>
            <a:r>
              <a:rPr lang="en-US" err="1"/>
              <a:t>te</a:t>
            </a:r>
            <a:r>
              <a:rPr lang="en-US" dirty="0"/>
              <a:t> po </a:t>
            </a:r>
            <a:r>
              <a:rPr lang="en-US" err="1"/>
              <a:t>njima</a:t>
            </a:r>
            <a:r>
              <a:rPr lang="en-US" dirty="0"/>
              <a:t> </a:t>
            </a:r>
            <a:r>
              <a:rPr lang="en-US" err="1"/>
              <a:t>rađen</a:t>
            </a:r>
            <a:r>
              <a:rPr lang="en-US" dirty="0"/>
              <a:t> </a:t>
            </a:r>
            <a:r>
              <a:rPr lang="en-US" err="1"/>
              <a:t>daljni</a:t>
            </a:r>
            <a:r>
              <a:rPr lang="en-US" dirty="0"/>
              <a:t> rad</a:t>
            </a:r>
          </a:p>
          <a:p>
            <a:r>
              <a:rPr lang="en-US" dirty="0"/>
              <a:t>Projekt je </a:t>
            </a:r>
            <a:r>
              <a:rPr lang="en-US" dirty="0" err="1"/>
              <a:t>rađen</a:t>
            </a:r>
            <a:r>
              <a:rPr lang="en-US" dirty="0"/>
              <a:t> </a:t>
            </a:r>
            <a:r>
              <a:rPr lang="en-US" dirty="0" err="1"/>
              <a:t>agilno</a:t>
            </a:r>
            <a:r>
              <a:rPr lang="en-US" dirty="0"/>
              <a:t>, </a:t>
            </a:r>
            <a:r>
              <a:rPr lang="en-US" dirty="0" err="1"/>
              <a:t>cijelovremeno</a:t>
            </a:r>
            <a:r>
              <a:rPr lang="en-US" dirty="0"/>
              <a:t> </a:t>
            </a:r>
            <a:r>
              <a:rPr lang="en-US" dirty="0" err="1"/>
              <a:t>dorađivano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: </a:t>
            </a:r>
            <a:r>
              <a:rPr lang="en-US" dirty="0" err="1"/>
              <a:t>kod</a:t>
            </a:r>
            <a:r>
              <a:rPr lang="en-US" dirty="0"/>
              <a:t>, </a:t>
            </a:r>
            <a:r>
              <a:rPr lang="en-US" dirty="0" err="1"/>
              <a:t>arhitektura</a:t>
            </a:r>
            <a:r>
              <a:rPr lang="en-US" dirty="0"/>
              <a:t>, </a:t>
            </a:r>
            <a:r>
              <a:rPr lang="en-US" dirty="0" err="1"/>
              <a:t>dokumentacija</a:t>
            </a:r>
            <a:r>
              <a:rPr lang="en-US" dirty="0"/>
              <a:t>, </a:t>
            </a:r>
            <a:r>
              <a:rPr lang="en-US" dirty="0" err="1"/>
              <a:t>testiranje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D11E-3309-5A20-C378-1A1D32D4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87A6-8B87-4901-8B88-316A1EEB238D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E0C0-1DEB-A716-80E4-C5CDFBEA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E0B1-B423-4D47-DA25-630B78A8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E8B3-2718-AE2D-47E2-08F0584E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Tablica</a:t>
            </a:r>
            <a:r>
              <a:rPr lang="en-US" dirty="0"/>
              <a:t> </a:t>
            </a:r>
            <a:r>
              <a:rPr lang="en-US" dirty="0" err="1"/>
              <a:t>utrošenih</a:t>
            </a:r>
            <a:r>
              <a:rPr lang="en-US" dirty="0"/>
              <a:t> sati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60CC68-F111-2084-A561-6800BE0BD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765" y="1837016"/>
            <a:ext cx="8153341" cy="449339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D11E-3309-5A20-C378-1A1D32D4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87A6-8B87-4901-8B88-316A1EEB238D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E0C0-1DEB-A716-80E4-C5CDFBEA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E0B1-B423-4D47-DA25-630B78A8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012A9-0BDD-685F-02F4-9BA71D800816}"/>
              </a:ext>
            </a:extLst>
          </p:cNvPr>
          <p:cNvSpPr txBox="1"/>
          <p:nvPr/>
        </p:nvSpPr>
        <p:spPr>
          <a:xfrm>
            <a:off x="609599" y="1345096"/>
            <a:ext cx="9428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Tablica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smanjenu</a:t>
            </a:r>
            <a:r>
              <a:rPr lang="en-US" dirty="0"/>
              <a:t> </a:t>
            </a:r>
            <a:r>
              <a:rPr lang="en-US" dirty="0" err="1"/>
              <a:t>verziju</a:t>
            </a:r>
            <a:r>
              <a:rPr lang="en-US" dirty="0"/>
              <a:t> bez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stavki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čitljivosti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prezentaciji</a:t>
            </a:r>
          </a:p>
        </p:txBody>
      </p:sp>
    </p:spTree>
    <p:extLst>
      <p:ext uri="{BB962C8B-B14F-4D97-AF65-F5344CB8AC3E}">
        <p14:creationId xmlns:p14="http://schemas.microsoft.com/office/powerpoint/2010/main" val="220632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2C76-5AD1-40B0-FE7C-DA498587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Demonstracija</a:t>
            </a:r>
            <a:r>
              <a:rPr lang="en-US"/>
              <a:t> aplikacije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7E3F-754B-07AE-B635-C703D217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A0A6-2FC5-46B3-9AF2-5083D9C28F6A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9B3C-FDC4-9AD6-FB49-FC5A1858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26757" y="6453001"/>
            <a:ext cx="2805405" cy="365125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D69B-67D3-03DF-911A-28DC3220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16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43830FC-FD87-499B-9EDD-2250C3DE3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015" y="1465106"/>
            <a:ext cx="10152841" cy="4846275"/>
          </a:xfrm>
        </p:spPr>
      </p:pic>
    </p:spTree>
    <p:extLst>
      <p:ext uri="{BB962C8B-B14F-4D97-AF65-F5344CB8AC3E}">
        <p14:creationId xmlns:p14="http://schemas.microsoft.com/office/powerpoint/2010/main" val="351891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5566-152E-6766-F7F3-3DBF5CE7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Zaključak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2C44-236C-5F16-8A7C-9D87D8BB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146-FAAB-4972-97F1-B50EA3A5B62B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C7A9-93A3-24D1-CED8-C9DD58D2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3464-DC5B-1F10-DEE7-C8CE4B3C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6822A6-E9D2-4B67-BF52-B54615A5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Kvalitetna organizacija je rezultirala glatkim developmentom</a:t>
            </a:r>
          </a:p>
          <a:p>
            <a:r>
              <a:rPr lang="en-US"/>
              <a:t>Kori</a:t>
            </a:r>
            <a:r>
              <a:rPr lang="hr-HR"/>
              <a:t>štenje alata poput Jire i Confluence-a je olakšalo rad zbog preglednosti promjena</a:t>
            </a:r>
          </a:p>
          <a:p>
            <a:r>
              <a:rPr lang="hr-HR"/>
              <a:t>Zbog limitacija umjetne inteligencije, ograničili smo informacije kojima ona ima pristup, tako da generirani podaci se nalaze upravo u materijalima na sustavu</a:t>
            </a:r>
          </a:p>
          <a:p>
            <a:r>
              <a:rPr lang="hr-HR"/>
              <a:t>Ostvaren sustav u kojem svaki korisnik pridonosi kvaliteti aplikacije u nekom smislu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F59F-2331-7AAC-2B70-C0DB7C40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55B8-95D0-ED76-7A8F-A86175DA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Libre Franklin"/>
              </a:rPr>
              <a:t>Članovi grupe</a:t>
            </a:r>
          </a:p>
          <a:p>
            <a:r>
              <a:rPr lang="en-US" sz="2400">
                <a:latin typeface="Libre Franklin"/>
              </a:rPr>
              <a:t>O projektu</a:t>
            </a:r>
          </a:p>
          <a:p>
            <a:r>
              <a:rPr lang="en-US" sz="2400">
                <a:latin typeface="Libre Franklin"/>
              </a:rPr>
              <a:t>Slična riješenja</a:t>
            </a:r>
          </a:p>
          <a:p>
            <a:r>
              <a:rPr lang="en-US" sz="2400">
                <a:latin typeface="Libre Franklin"/>
              </a:rPr>
              <a:t>Pregled zahtjeva</a:t>
            </a:r>
          </a:p>
          <a:p>
            <a:pPr lvl="1"/>
            <a:r>
              <a:rPr lang="en-US">
                <a:latin typeface="Libre Franklin"/>
              </a:rPr>
              <a:t>Funkcionalni zahtjevi</a:t>
            </a:r>
          </a:p>
          <a:p>
            <a:pPr lvl="1"/>
            <a:r>
              <a:rPr lang="en-US"/>
              <a:t>Nefunkcionalni zahtjevi​</a:t>
            </a:r>
          </a:p>
          <a:p>
            <a:r>
              <a:rPr lang="en-US" sz="2400">
                <a:latin typeface="Libre Franklin"/>
              </a:rPr>
              <a:t>UML dijagram obrasca upotrebe​</a:t>
            </a:r>
          </a:p>
          <a:p>
            <a:r>
              <a:rPr lang="en-US" sz="2400">
                <a:latin typeface="Libre Franklin"/>
              </a:rPr>
              <a:t>Arhitektura sustava​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82C00-FF53-3E4F-537D-B9DD81ED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0EBA-C546-4AFB-A045-B9707CAB54BC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0C74-A7B2-BDC5-BFBD-3F63DB10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3BA98-D2AA-585F-9208-37E5A773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D1FE-52C6-9DCF-7517-35A5E560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2DBE-B455-A7E5-7B72-0D16EC48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Libre Franklin"/>
              </a:rPr>
              <a:t>Kori</a:t>
            </a:r>
            <a:r>
              <a:rPr lang="hr-HR" sz="2400">
                <a:latin typeface="Libre Franklin"/>
              </a:rPr>
              <a:t>šteni alati i tehnologije</a:t>
            </a:r>
            <a:r>
              <a:rPr lang="en-US" sz="2400">
                <a:latin typeface="Libre Franklin"/>
              </a:rPr>
              <a:t>​</a:t>
            </a:r>
          </a:p>
          <a:p>
            <a:r>
              <a:rPr lang="en-US" sz="2400">
                <a:latin typeface="Libre Franklin"/>
              </a:rPr>
              <a:t>Jira i Confluence​</a:t>
            </a:r>
            <a:endParaRPr lang="hr-HR" sz="2400">
              <a:latin typeface="Libre Franklin"/>
            </a:endParaRPr>
          </a:p>
          <a:p>
            <a:r>
              <a:rPr lang="en-US" sz="2400">
                <a:latin typeface="Libre Franklin"/>
              </a:rPr>
              <a:t>Slična riješenja</a:t>
            </a:r>
          </a:p>
          <a:p>
            <a:r>
              <a:rPr lang="en-US" sz="2400">
                <a:latin typeface="Libre Franklin"/>
              </a:rPr>
              <a:t>Organizacija rada​</a:t>
            </a:r>
            <a:endParaRPr lang="hr-HR" sz="2400">
              <a:latin typeface="Libre Franklin"/>
            </a:endParaRPr>
          </a:p>
          <a:p>
            <a:r>
              <a:rPr lang="en-US" sz="2400">
                <a:latin typeface="Libre Franklin"/>
              </a:rPr>
              <a:t>Tablica utrošenih sati​</a:t>
            </a:r>
            <a:endParaRPr lang="hr-HR" sz="2400">
              <a:latin typeface="Libre Franklin"/>
            </a:endParaRPr>
          </a:p>
          <a:p>
            <a:r>
              <a:rPr lang="en-US" sz="2400">
                <a:latin typeface="Libre Franklin"/>
              </a:rPr>
              <a:t>Demonstracija aplikacije​</a:t>
            </a:r>
            <a:endParaRPr lang="hr-HR" sz="2400">
              <a:latin typeface="Libre Franklin"/>
            </a:endParaRPr>
          </a:p>
          <a:p>
            <a:r>
              <a:rPr lang="en-US" sz="2400">
                <a:latin typeface="Libre Franklin" pitchFamily="2" charset="0"/>
              </a:rPr>
              <a:t>Zaključak</a:t>
            </a:r>
            <a:r>
              <a:rPr lang="en-US"/>
              <a:t>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5747-7FBC-6287-01B2-6820CF6E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9542-3BFA-481E-A46D-3C5F15ABFBA3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DF34-AEDB-CBDC-60F5-E2E967EC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C8997-1999-2BE4-7D47-DAB86CBF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7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528C-E6FE-B4CD-9DCF-B3EEA3D4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Članovi</a:t>
            </a:r>
            <a:r>
              <a:rPr lang="en-US"/>
              <a:t> </a:t>
            </a:r>
            <a:r>
              <a:rPr lang="en-US" err="1"/>
              <a:t>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D1B0-7C86-472C-B5EC-018F41AF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Filip Belina – Project lead</a:t>
            </a:r>
          </a:p>
          <a:p>
            <a:r>
              <a:rPr lang="en-US"/>
              <a:t>Jakov </a:t>
            </a:r>
            <a:r>
              <a:rPr lang="en-US" err="1"/>
              <a:t>Lovaković</a:t>
            </a:r>
            <a:r>
              <a:rPr lang="en-US"/>
              <a:t> - Backend team lead</a:t>
            </a:r>
          </a:p>
          <a:p>
            <a:r>
              <a:rPr lang="en-US"/>
              <a:t>Jan Lalić - Backend developer</a:t>
            </a:r>
          </a:p>
          <a:p>
            <a:r>
              <a:rPr lang="en-US"/>
              <a:t>Martin </a:t>
            </a:r>
            <a:r>
              <a:rPr lang="en-US" err="1"/>
              <a:t>Šainčević</a:t>
            </a:r>
            <a:r>
              <a:rPr lang="en-US"/>
              <a:t> - Frontend team lead</a:t>
            </a:r>
          </a:p>
          <a:p>
            <a:r>
              <a:rPr lang="en-US"/>
              <a:t>Jan Lalić - Frontend developer</a:t>
            </a:r>
          </a:p>
          <a:p>
            <a:r>
              <a:rPr lang="en-US"/>
              <a:t>Leo Marušić - DevOps </a:t>
            </a:r>
            <a:r>
              <a:rPr lang="en-US" err="1"/>
              <a:t>i</a:t>
            </a:r>
            <a:r>
              <a:rPr lang="en-US"/>
              <a:t> database engineer</a:t>
            </a:r>
          </a:p>
          <a:p>
            <a:r>
              <a:rPr lang="en-US"/>
              <a:t>Mislav Marinović - Documentation </a:t>
            </a:r>
            <a:r>
              <a:rPr lang="en-US" err="1"/>
              <a:t>i</a:t>
            </a:r>
            <a:r>
              <a:rPr lang="en-US"/>
              <a:t>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D479-DD90-0E7E-4AD9-DC87E3BB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DB5-C2B0-489A-BB61-D5A4E0299B18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AB24-2D56-43F2-4398-FDDC24C0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0A30-66B4-8295-8663-74A49012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5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4DC-693E-45F7-B988-293B9763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 </a:t>
            </a:r>
            <a:r>
              <a:rPr lang="en-US" err="1"/>
              <a:t>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FD12-DE8E-213A-F6C1-3112C939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1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za </a:t>
            </a:r>
            <a:r>
              <a:rPr lang="en-US" dirty="0" err="1"/>
              <a:t>olakšanje</a:t>
            </a:r>
            <a:r>
              <a:rPr lang="en-US" dirty="0"/>
              <a:t> </a:t>
            </a:r>
            <a:r>
              <a:rPr lang="en-US" dirty="0" err="1"/>
              <a:t>izrade</a:t>
            </a:r>
            <a:r>
              <a:rPr lang="en-US" dirty="0"/>
              <a:t> </a:t>
            </a:r>
            <a:r>
              <a:rPr lang="en-US" dirty="0" err="1"/>
              <a:t>materijala</a:t>
            </a:r>
            <a:r>
              <a:rPr lang="en-US" dirty="0"/>
              <a:t> za </a:t>
            </a:r>
            <a:r>
              <a:rPr lang="en-US" dirty="0" err="1"/>
              <a:t>učenje</a:t>
            </a:r>
          </a:p>
          <a:p>
            <a:r>
              <a:rPr lang="en-US" dirty="0"/>
              <a:t>Kako </a:t>
            </a:r>
            <a:r>
              <a:rPr lang="en-US" dirty="0" err="1"/>
              <a:t>radi</a:t>
            </a:r>
            <a:r>
              <a:rPr lang="en-US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dozvoljava</a:t>
            </a:r>
            <a:r>
              <a:rPr lang="en-US" dirty="0"/>
              <a:t> </a:t>
            </a:r>
            <a:r>
              <a:rPr lang="en-US" dirty="0" err="1"/>
              <a:t>prijenos</a:t>
            </a:r>
            <a:r>
              <a:rPr lang="en-US" dirty="0"/>
              <a:t> PDF-ova u </a:t>
            </a:r>
            <a:r>
              <a:rPr lang="en-US" dirty="0" err="1"/>
              <a:t>aplikaciju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Ti PDF-</a:t>
            </a:r>
            <a:r>
              <a:rPr lang="en-US" dirty="0" err="1"/>
              <a:t>ovi</a:t>
            </a:r>
            <a:r>
              <a:rPr lang="en-US" dirty="0"/>
              <a:t> se </a:t>
            </a:r>
            <a:r>
              <a:rPr lang="en-US" dirty="0" err="1"/>
              <a:t>predaju</a:t>
            </a:r>
            <a:r>
              <a:rPr lang="en-US" dirty="0"/>
              <a:t> AI </a:t>
            </a:r>
            <a:r>
              <a:rPr lang="en-US" dirty="0" err="1"/>
              <a:t>servisu</a:t>
            </a:r>
            <a:r>
              <a:rPr lang="en-US" dirty="0"/>
              <a:t> koji </a:t>
            </a:r>
            <a:r>
              <a:rPr lang="en-US" dirty="0" err="1"/>
              <a:t>pretvara</a:t>
            </a:r>
            <a:r>
              <a:rPr lang="en-US" dirty="0"/>
              <a:t> pdf u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kartica</a:t>
            </a:r>
            <a:r>
              <a:rPr lang="en-US" dirty="0"/>
              <a:t> (</a:t>
            </a:r>
            <a:r>
              <a:rPr lang="en-US" dirty="0" err="1"/>
              <a:t>eng.</a:t>
            </a:r>
            <a:r>
              <a:rPr lang="en-US" dirty="0"/>
              <a:t> Flash cards)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odabire</a:t>
            </a:r>
            <a:r>
              <a:rPr lang="en-US" dirty="0"/>
              <a:t>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kartice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pomoču</a:t>
            </a:r>
            <a:r>
              <a:rPr lang="en-US" dirty="0"/>
              <a:t>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stvara</a:t>
            </a:r>
            <a:r>
              <a:rPr lang="en-US" dirty="0"/>
              <a:t> set </a:t>
            </a:r>
            <a:r>
              <a:rPr lang="en-US" dirty="0" err="1"/>
              <a:t>kartica</a:t>
            </a:r>
            <a:r>
              <a:rPr lang="en-US" dirty="0"/>
              <a:t> za </a:t>
            </a:r>
            <a:r>
              <a:rPr lang="en-US" dirty="0" err="1"/>
              <a:t>učenje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84B2D-596F-06D3-C3C8-711B33E0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595-82B4-4F3E-ADDD-371CE9547817}" type="datetime1">
              <a:rPr smtClean="0"/>
              <a:t>1/24/2025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0D0F-24B2-BF1C-9F7D-0B4A8EE8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FFF7C4-A50A-8252-20E4-37FDD12A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95" y="3824168"/>
            <a:ext cx="4321082" cy="263333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1A83AB-1488-D072-39E8-51589C86D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895" y="3824168"/>
            <a:ext cx="4321082" cy="26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C5E4-88DA-2CF8-7E49-4FCB82FB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Slična</a:t>
            </a:r>
            <a:r>
              <a:rPr lang="en-US" dirty="0"/>
              <a:t> </a:t>
            </a:r>
            <a:r>
              <a:rPr lang="en-US" dirty="0" err="1"/>
              <a:t>riješenja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BD57-529E-9144-7975-0A171289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Quizlet Learn - </a:t>
            </a:r>
            <a:r>
              <a:rPr lang="en-US" err="1"/>
              <a:t>služi</a:t>
            </a:r>
            <a:r>
              <a:rPr lang="en-US" dirty="0"/>
              <a:t> za </a:t>
            </a:r>
            <a:r>
              <a:rPr lang="en-US" err="1"/>
              <a:t>stvaranje</a:t>
            </a:r>
            <a:r>
              <a:rPr lang="en-US" dirty="0"/>
              <a:t> </a:t>
            </a:r>
            <a:r>
              <a:rPr lang="en-US" err="1"/>
              <a:t>svojih</a:t>
            </a:r>
            <a:r>
              <a:rPr lang="en-US" dirty="0"/>
              <a:t> </a:t>
            </a:r>
            <a:r>
              <a:rPr lang="en-US" err="1"/>
              <a:t>kartica</a:t>
            </a:r>
            <a:r>
              <a:rPr lang="en-US"/>
              <a:t> I </a:t>
            </a:r>
            <a:r>
              <a:rPr lang="en-US" err="1"/>
              <a:t>učenje</a:t>
            </a:r>
            <a:r>
              <a:rPr lang="en-US"/>
              <a:t> </a:t>
            </a:r>
            <a:r>
              <a:rPr lang="en-US" err="1"/>
              <a:t>iz</a:t>
            </a:r>
            <a:r>
              <a:rPr lang="en-US"/>
              <a:t> </a:t>
            </a:r>
            <a:r>
              <a:rPr lang="en-US" err="1"/>
              <a:t>njih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Brainscape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plačeni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servis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stvaranje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kartica</a:t>
            </a:r>
          </a:p>
          <a:p>
            <a:endParaRPr lang="en-US" dirty="0"/>
          </a:p>
          <a:p>
            <a:r>
              <a:rPr lang="en-US" err="1"/>
              <a:t>Naše</a:t>
            </a:r>
            <a:r>
              <a:rPr lang="en-US" dirty="0"/>
              <a:t> </a:t>
            </a:r>
            <a:r>
              <a:rPr lang="en-US" err="1"/>
              <a:t>prednosti</a:t>
            </a:r>
            <a:r>
              <a:rPr lang="en-US"/>
              <a:t>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Osmišljeno</a:t>
            </a:r>
            <a:r>
              <a:rPr lang="en-US" dirty="0"/>
              <a:t> za rad u </a:t>
            </a:r>
            <a:r>
              <a:rPr lang="en-US" err="1"/>
              <a:t>školskom</a:t>
            </a:r>
            <a:r>
              <a:rPr lang="en-US"/>
              <a:t> okružen</a:t>
            </a:r>
            <a:r>
              <a:rPr lang="hr-HR"/>
              <a:t>j</a:t>
            </a:r>
            <a:r>
              <a:rPr lang="en-US"/>
              <a:t>u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Materijale</a:t>
            </a:r>
            <a:r>
              <a:rPr lang="en-US" dirty="0"/>
              <a:t> </a:t>
            </a:r>
            <a:r>
              <a:rPr lang="en-US" dirty="0" err="1"/>
              <a:t>moguče</a:t>
            </a:r>
            <a:r>
              <a:rPr lang="en-US" dirty="0"/>
              <a:t> </a:t>
            </a:r>
            <a:r>
              <a:rPr lang="en-US" dirty="0" err="1"/>
              <a:t>podnositi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podnositi</a:t>
            </a:r>
            <a:r>
              <a:rPr lang="en-US" dirty="0"/>
              <a:t> </a:t>
            </a:r>
            <a:r>
              <a:rPr lang="en-US" dirty="0" err="1"/>
              <a:t>edukatori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Besplatno</a:t>
            </a:r>
            <a:r>
              <a:rPr lang="en-US" dirty="0"/>
              <a:t> za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upogoniti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korisiti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FC8E-6BDB-4F21-624E-4A42A7CD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E783-2398-43DE-99F0-274698884B04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5AC8-3635-2ECA-5D66-109CE649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ABBD-6C3E-6BF4-79F4-165438BB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4C2F-8906-6005-506C-445E1384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Pregled</a:t>
            </a:r>
            <a:r>
              <a:rPr lang="en-US"/>
              <a:t> funkcionalnih zahtjeva</a:t>
            </a:r>
            <a:endParaRPr lang="en-US" err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970868D-96F2-0A3F-980C-705015017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078477"/>
              </p:ext>
            </p:extLst>
          </p:nvPr>
        </p:nvGraphicFramePr>
        <p:xfrm>
          <a:off x="609599" y="1444486"/>
          <a:ext cx="10666962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654">
                  <a:extLst>
                    <a:ext uri="{9D8B030D-6E8A-4147-A177-3AD203B41FA5}">
                      <a16:colId xmlns:a16="http://schemas.microsoft.com/office/drawing/2014/main" val="4160463206"/>
                    </a:ext>
                  </a:extLst>
                </a:gridCol>
                <a:gridCol w="3555654">
                  <a:extLst>
                    <a:ext uri="{9D8B030D-6E8A-4147-A177-3AD203B41FA5}">
                      <a16:colId xmlns:a16="http://schemas.microsoft.com/office/drawing/2014/main" val="3409487061"/>
                    </a:ext>
                  </a:extLst>
                </a:gridCol>
                <a:gridCol w="3555654">
                  <a:extLst>
                    <a:ext uri="{9D8B030D-6E8A-4147-A177-3AD203B41FA5}">
                      <a16:colId xmlns:a16="http://schemas.microsoft.com/office/drawing/2014/main" val="4084971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– </a:t>
                      </a:r>
                      <a:r>
                        <a:rPr lang="en-US" dirty="0" err="1"/>
                        <a:t>zahtjeva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Prioritet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3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Sustav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omogućuje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korisnicima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registraciju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putem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e-mail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adrese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ili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OAuth2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autentifikacije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Sustav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omogućuje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studentima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dodavanje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vlastitih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materijala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(PDF) u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osobni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profil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Visok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Sustav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omogućuje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Studentima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generiranje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personaliziranih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“flashcards”-a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iz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odabranih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materijala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putem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AI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asistenta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Visok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0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Edukatori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mogu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objavljivati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dodatne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obrazovne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resurse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dostupne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Neue Haas Grotesk Text Pro"/>
                        </a:rPr>
                        <a:t>studentima</a:t>
                      </a: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0691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282F6-E4D1-6E6D-5942-493AB88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EBAA-C548-4064-910F-BAAC0FF643AA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7D42-3B94-F28A-6D30-4FD42BF3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DE99F-322C-58D7-D3CB-F314C0A8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4C2F-8906-6005-506C-445E1384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Pregled nefunkcionalni </a:t>
            </a:r>
            <a:r>
              <a:rPr lang="en-US" dirty="0" err="1"/>
              <a:t>zahtjevi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970868D-96F2-0A3F-980C-705015017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109417"/>
              </p:ext>
            </p:extLst>
          </p:nvPr>
        </p:nvGraphicFramePr>
        <p:xfrm>
          <a:off x="609599" y="1444486"/>
          <a:ext cx="1066696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654">
                  <a:extLst>
                    <a:ext uri="{9D8B030D-6E8A-4147-A177-3AD203B41FA5}">
                      <a16:colId xmlns:a16="http://schemas.microsoft.com/office/drawing/2014/main" val="4160463206"/>
                    </a:ext>
                  </a:extLst>
                </a:gridCol>
                <a:gridCol w="3555654">
                  <a:extLst>
                    <a:ext uri="{9D8B030D-6E8A-4147-A177-3AD203B41FA5}">
                      <a16:colId xmlns:a16="http://schemas.microsoft.com/office/drawing/2014/main" val="3409487061"/>
                    </a:ext>
                  </a:extLst>
                </a:gridCol>
                <a:gridCol w="3555654">
                  <a:extLst>
                    <a:ext uri="{9D8B030D-6E8A-4147-A177-3AD203B41FA5}">
                      <a16:colId xmlns:a16="http://schemas.microsoft.com/office/drawing/2014/main" val="4084971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– </a:t>
                      </a:r>
                      <a:r>
                        <a:rPr lang="en-US" dirty="0" err="1"/>
                        <a:t>zahtjeva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Prioritet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3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Sustav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treba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omogućiti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rad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više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korisnika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u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stvarnom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vremenu</a:t>
                      </a:r>
                      <a:endParaRPr lang="en-US" sz="1800" b="0" i="0" u="none" strike="noStrike" noProof="0" dirty="0" err="1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NF-3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Izvršavanje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dijela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programa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koji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pristupa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bazi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podataka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ne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smije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trajati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dulje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od 10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sekundi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Visok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NF-4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Sustav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treba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biti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implementiran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kao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web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aplikacija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te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je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pristup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pomoću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HTTPS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protokola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Visok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0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NF-6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Sustav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treba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podržavati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nadogradnje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bez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narušavanja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postojećih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eue Haas Grotesk Text Pro"/>
                        </a:rPr>
                        <a:t>funkcionalnosti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0691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NF-9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Neispravno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korištenje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korisničkog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sučelja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ne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smije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narušiti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funkcionalnost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rad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sustava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Visok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9961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282F6-E4D1-6E6D-5942-493AB88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EBAA-C548-4064-910F-BAAC0FF643AA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7D42-3B94-F28A-6D30-4FD42BF3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DE99F-322C-58D7-D3CB-F314C0A8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CA1B-9415-F928-7456-ACE3EFDF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</a:t>
            </a:r>
            <a:r>
              <a:rPr lang="en-US" err="1"/>
              <a:t>dijagram</a:t>
            </a:r>
            <a:r>
              <a:rPr lang="en-US"/>
              <a:t> </a:t>
            </a:r>
            <a:r>
              <a:rPr lang="en-US" err="1"/>
              <a:t>obrasca</a:t>
            </a:r>
            <a:r>
              <a:rPr lang="en-US"/>
              <a:t> </a:t>
            </a:r>
            <a:r>
              <a:rPr lang="en-US" err="1"/>
              <a:t>upotrebe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C13C-5B1D-CBFA-90D1-4C210C46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C506-9EFC-469D-BD3A-5E41EA793F34}" type="datetime1">
              <a:rPr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CACD-3EAE-D1BD-E257-39A140E7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EE23-ECB3-19DF-5C09-5B2C42A3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252FBE-EA92-4775-852A-7CFD9473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088" y="1518419"/>
            <a:ext cx="8340007" cy="48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7324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655</Words>
  <Application>Microsoft Office PowerPoint</Application>
  <PresentationFormat>Widescreen</PresentationFormat>
  <Paragraphs>177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Franklin Gothic</vt:lpstr>
      <vt:lpstr>Libre Franklin</vt:lpstr>
      <vt:lpstr>Neue Haas Grotesk Text Pro</vt:lpstr>
      <vt:lpstr>VanillaVTI</vt:lpstr>
      <vt:lpstr>DuckI</vt:lpstr>
      <vt:lpstr>Sadržaj</vt:lpstr>
      <vt:lpstr>Sadržaj</vt:lpstr>
      <vt:lpstr>Članovi grupe</vt:lpstr>
      <vt:lpstr>O projektu</vt:lpstr>
      <vt:lpstr>Slična riješenja</vt:lpstr>
      <vt:lpstr>Pregled funkcionalnih zahtjeva</vt:lpstr>
      <vt:lpstr>Pregled nefunkcionalni zahtjevi</vt:lpstr>
      <vt:lpstr>UML dijagram obrasca upotrebe</vt:lpstr>
      <vt:lpstr>Arhitektura sustava</vt:lpstr>
      <vt:lpstr>Ispitivanje</vt:lpstr>
      <vt:lpstr>Korišteni alati i tehnologije</vt:lpstr>
      <vt:lpstr>Jira i Confluence</vt:lpstr>
      <vt:lpstr>Organizacija rada</vt:lpstr>
      <vt:lpstr>Tablica utrošenih sati</vt:lpstr>
      <vt:lpstr>Demonstracija aplikacije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DuckI</dc:title>
  <dc:creator/>
  <cp:lastModifiedBy>Mislav</cp:lastModifiedBy>
  <cp:revision>719</cp:revision>
  <dcterms:created xsi:type="dcterms:W3CDTF">2025-01-24T15:18:43Z</dcterms:created>
  <dcterms:modified xsi:type="dcterms:W3CDTF">2025-01-24T18:43:23Z</dcterms:modified>
</cp:coreProperties>
</file>