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0" r:id="rId3"/>
    <p:sldId id="287" r:id="rId4"/>
    <p:sldId id="301" r:id="rId5"/>
    <p:sldId id="293" r:id="rId6"/>
    <p:sldId id="294" r:id="rId7"/>
    <p:sldId id="302" r:id="rId8"/>
    <p:sldId id="291" r:id="rId9"/>
    <p:sldId id="296" r:id="rId10"/>
    <p:sldId id="303" r:id="rId11"/>
    <p:sldId id="304" r:id="rId12"/>
    <p:sldId id="295" r:id="rId13"/>
    <p:sldId id="297" r:id="rId14"/>
    <p:sldId id="292" r:id="rId15"/>
    <p:sldId id="305" r:id="rId16"/>
    <p:sldId id="298" r:id="rId17"/>
    <p:sldId id="299" r:id="rId18"/>
    <p:sldId id="300" r:id="rId19"/>
    <p:sldId id="286" r:id="rId20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25"/>
    <a:srgbClr val="C2120F"/>
    <a:srgbClr val="78E76A"/>
    <a:srgbClr val="2F7DC1"/>
    <a:srgbClr val="63B4D7"/>
    <a:srgbClr val="A5F766"/>
    <a:srgbClr val="F17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間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1" autoAdjust="0"/>
    <p:restoredTop sz="85486" autoAdjust="0"/>
  </p:normalViewPr>
  <p:slideViewPr>
    <p:cSldViewPr snapToGrid="0" snapToObjects="1">
      <p:cViewPr varScale="1">
        <p:scale>
          <a:sx n="95" d="100"/>
          <a:sy n="95" d="100"/>
        </p:scale>
        <p:origin x="-1736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Qui tắc Mehrabian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Nội dung câu chuyện</c:v>
                </c:pt>
                <c:pt idx="1">
                  <c:v>Ngoại hình</c:v>
                </c:pt>
                <c:pt idx="2">
                  <c:v>Thính giác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7.0</c:v>
                </c:pt>
                <c:pt idx="1">
                  <c:v>55.0</c:v>
                </c:pt>
                <c:pt idx="2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2707130956984"/>
          <c:y val="0.197804266836207"/>
          <c:w val="0.377292869043016"/>
          <c:h val="0.751351768886142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ja-JP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Qui tắc Mehrabian</a:t>
            </a:r>
          </a:p>
        </c:rich>
      </c:tx>
      <c:layout/>
      <c:overlay val="0"/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ja-JP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0DFB9-263E-694B-A017-877658001049}" type="datetimeFigureOut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1CD0-72FE-C347-89A1-7517421526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4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83F39-897C-AB43-B52B-EFD56894060D}" type="datetimeFigureOut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36EE6-DF47-6F40-A4FF-CD6CA31839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3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mr-IN" dirty="0" smtClean="0"/>
              <a:t>… </a:t>
            </a:r>
            <a:endParaRPr lang="en-US" dirty="0" smtClean="0"/>
          </a:p>
          <a:p>
            <a:r>
              <a:rPr lang="en-US" dirty="0" err="1" smtClean="0"/>
              <a:t>Thính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: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,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điệu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36EE6-DF47-6F40-A4FF-CD6CA31839E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3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BCBF-48DB-A544-8D73-E4DE7B85E346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583948" y="6490047"/>
            <a:ext cx="2311400" cy="365125"/>
          </a:xfr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A-OTF 新ゴ Pro B"/>
                <a:ea typeface="A-OTF 新ゴ Pro B"/>
                <a:cs typeface="A-OTF 新ゴ Pro B"/>
              </a:defRPr>
            </a:lvl1pPr>
          </a:lstStyle>
          <a:p>
            <a:fld id="{B2DD8C59-9EA0-9A43-82FB-5D1B4A1F698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356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BFE-1578-824D-A00D-BD87142B1E81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2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20B-917B-004A-BDF6-F20A4E29563B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C2F1-5B8A-E345-A07B-77E6909DEFC7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3A6D-0D02-054D-9D1F-80797E591E20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46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955F-34B5-E242-9F16-9D804E82CAE7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0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7F82-E401-2946-9371-178E1B72DDF4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DE27-60A6-A647-9B7B-E79051BBF94F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D992-AB8D-C146-987B-6D686354923D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8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2E5C-A7A3-CE4E-8CB2-71DA892F3C15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1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BEBB-8C76-3B4D-87C9-6F826C1D452B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0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A644-6087-8349-87C1-A170A8222FBE}" type="datetime1">
              <a:rPr kumimoji="1" lang="ja-JP" altLang="en-US" smtClean="0"/>
              <a:t>10/20/16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8C59-9EA0-9A43-82FB-5D1B4A1F6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slide" Target="slide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9.jpg"/><Relationship Id="rId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slide" Target="slide17.xml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chart" Target="../charts/chart1.xml"/><Relationship Id="rId6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083"/>
            <a:ext cx="9921680" cy="35618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2197" y="1146867"/>
            <a:ext cx="7001498" cy="1255291"/>
          </a:xfrm>
          <a:prstGeom prst="rect">
            <a:avLst/>
          </a:prstGeom>
        </p:spPr>
      </p:pic>
      <p:sp>
        <p:nvSpPr>
          <p:cNvPr id="10" name="タイトル 1"/>
          <p:cNvSpPr txBox="1">
            <a:spLocks/>
          </p:cNvSpPr>
          <p:nvPr/>
        </p:nvSpPr>
        <p:spPr>
          <a:xfrm>
            <a:off x="1473929" y="2593078"/>
            <a:ext cx="6729360" cy="12692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>
                <a:latin typeface="A-OTF 新ゴ Pro B"/>
                <a:ea typeface="A-OTF 新ゴ Pro B"/>
                <a:cs typeface="A-OTF 新ゴ Pro B"/>
              </a:rPr>
              <a:t>How to work in Japanese </a:t>
            </a:r>
            <a:r>
              <a:rPr lang="en-US" altLang="ja-JP" u="sng" dirty="0" err="1">
                <a:latin typeface="A-OTF 新ゴ Pro B"/>
                <a:ea typeface="A-OTF 新ゴ Pro B"/>
                <a:cs typeface="A-OTF 新ゴ Pro B"/>
              </a:rPr>
              <a:t>iT</a:t>
            </a:r>
            <a:r>
              <a:rPr lang="en-US" altLang="ja-JP" u="sng" dirty="0">
                <a:latin typeface="A-OTF 新ゴ Pro B"/>
                <a:ea typeface="A-OTF 新ゴ Pro B"/>
                <a:cs typeface="A-OTF 新ゴ Pro B"/>
              </a:rPr>
              <a:t> </a:t>
            </a:r>
            <a:r>
              <a:rPr lang="en-US" altLang="ja-JP" u="sng" dirty="0" smtClean="0">
                <a:latin typeface="A-OTF 新ゴ Pro B"/>
                <a:ea typeface="A-OTF 新ゴ Pro B"/>
                <a:cs typeface="A-OTF 新ゴ Pro B"/>
              </a:rPr>
              <a:t>industry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46760" y="401863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+mn-ea"/>
                <a:cs typeface="A-OTF 新ゴ Pro R"/>
              </a:rPr>
              <a:t>Toan</a:t>
            </a:r>
            <a:r>
              <a:rPr kumimoji="1" lang="en-US" altLang="ja-JP" sz="1400" dirty="0" smtClean="0">
                <a:latin typeface="+mn-ea"/>
                <a:cs typeface="A-OTF 新ゴ Pro R"/>
              </a:rPr>
              <a:t> Pham</a:t>
            </a:r>
            <a:endParaRPr kumimoji="1" lang="ja-JP" altLang="en-US" sz="1400" dirty="0">
              <a:latin typeface="+mn-ea"/>
              <a:cs typeface="A-OTF 新ゴ Pro R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49570" y="367765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+mn-ea"/>
                <a:cs typeface="A-OTF 新ゴ Pro R"/>
              </a:rPr>
              <a:t>（</a:t>
            </a:r>
            <a:r>
              <a:rPr kumimoji="1" lang="en-US" altLang="ja-JP" dirty="0" smtClean="0">
                <a:latin typeface="+mn-ea"/>
                <a:cs typeface="A-OTF 新ゴ Pro R"/>
              </a:rPr>
              <a:t>2016</a:t>
            </a:r>
            <a:r>
              <a:rPr kumimoji="1" lang="ja-JP" altLang="en-US" dirty="0" smtClean="0">
                <a:latin typeface="+mn-ea"/>
                <a:cs typeface="A-OTF 新ゴ Pro R"/>
              </a:rPr>
              <a:t>年</a:t>
            </a:r>
            <a:r>
              <a:rPr lang="en-US" altLang="ja-JP" dirty="0">
                <a:latin typeface="+mn-ea"/>
                <a:cs typeface="A-OTF 新ゴ Pro R"/>
              </a:rPr>
              <a:t>9</a:t>
            </a:r>
            <a:r>
              <a:rPr kumimoji="1" lang="ja-JP" altLang="en-US" dirty="0" smtClean="0">
                <a:latin typeface="+mn-ea"/>
                <a:cs typeface="A-OTF 新ゴ Pro R"/>
              </a:rPr>
              <a:t>月）</a:t>
            </a:r>
            <a:endParaRPr kumimoji="1" lang="ja-JP" altLang="en-US" dirty="0">
              <a:latin typeface="+mn-ea"/>
              <a:cs typeface="A-OTF 新ゴ Pro R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973" y="5691507"/>
            <a:ext cx="1242787" cy="7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Business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Manner(3)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490969"/>
            <a:ext cx="9090057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4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Tạo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ra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ấn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tượng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ban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tốt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mang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thiện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cảm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ngồi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cũng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như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đứng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thẳng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lưng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tạo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thế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ổn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định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ngồi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tạo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dáng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nhẹ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nhàng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thành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ghế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tránh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thế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lom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khom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Không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đút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túi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quần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Không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nhai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kẹo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giờ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Dùng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hai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một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đáo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đồ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vật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hỏi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mang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chân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tình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Thẳng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lưng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thế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đàng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hoàng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nhìn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mắt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nói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trước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rồi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cúi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Diện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mạo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bề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ngoàI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Sạch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sẽ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Thuận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tiện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công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Khiêm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nhường</a:t>
            </a:r>
            <a:endParaRPr lang="ja-JP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28048232"/>
              </p:ext>
            </p:extLst>
          </p:nvPr>
        </p:nvGraphicFramePr>
        <p:xfrm>
          <a:off x="6471193" y="524543"/>
          <a:ext cx="3351696" cy="269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680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Business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Manner(4)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515391"/>
            <a:ext cx="9315268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5.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Cách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tiến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hành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công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lvl="1" algn="l"/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chỉ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thị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chắc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chắn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từng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mục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nắm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rõ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công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được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được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gọi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trả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ja-JP" altLang="en-US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「ハイ」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(“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Hai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”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nghĩa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“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Vâng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”) to,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rõ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hiện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nhiệt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tình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những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điểm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chính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lý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giải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chính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nội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dung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chỉ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thị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Nhắc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nội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dung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điểm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vấn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chưa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rõ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thì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hỏi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quá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trình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thực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hiện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nếu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thấy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khúc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mắc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thì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đổi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chỉ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thị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gian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hoàn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thành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48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Business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Manner(5)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515391"/>
            <a:ext cx="9315268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6.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phong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đổi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tắc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Hãy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chủ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bản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thân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cùng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cấp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thì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cấp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đổi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xong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lượt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mình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đổi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lúc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đứng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không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qua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bàn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vừa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không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được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cất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Vừa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tự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thiệu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vừa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bằng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hai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ngang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ngực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quay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chiều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đối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dễ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đọc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bằng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hai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Nhắc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: “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xin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lỗi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như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vậy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tôi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gọi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(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chị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)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bằng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xx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được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không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65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Business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Manner(6)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515391"/>
            <a:ext cx="9315268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6.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phong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đổi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trao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đổi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đồng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thời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bản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thân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bằng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phải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đối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bằng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rồi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sau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đó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về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phải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bằng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hai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tay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sau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đâu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Đặt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hộp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đựng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nếu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buổi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hợp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thì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bàn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gian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họp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đồng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từ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nhiều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thì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bàn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theo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thứ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tự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ngồi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  <a:endParaRPr lang="ja-JP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</p:spTree>
    <p:extLst>
      <p:ext uri="{BB962C8B-B14F-4D97-AF65-F5344CB8AC3E}">
        <p14:creationId xmlns:p14="http://schemas.microsoft.com/office/powerpoint/2010/main" val="16620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HO-REN-SO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Báo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Cáo-Liên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Lạc-Hỏi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ý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kiến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507621" y="515391"/>
            <a:ext cx="6248779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x-none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Nguyên tắc cơ bản khi báo cáo (hokoku)</a:t>
            </a:r>
          </a:p>
          <a:p>
            <a:pPr marL="742950" lvl="1" indent="-285750" algn="l">
              <a:buFont typeface="Arial"/>
              <a:buChar char="•"/>
            </a:pPr>
            <a:r>
              <a:rPr lang="x-none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</a:t>
            </a: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ần tiến hành nhanh và kịp thời.</a:t>
            </a:r>
          </a:p>
          <a:p>
            <a:pPr marL="742950" lvl="1" indent="-28575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Báo cáo cho người ra chỉ thị.</a:t>
            </a:r>
          </a:p>
          <a:p>
            <a:pPr marL="742950" lvl="1" indent="-28575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Tình hình càng xấu càng phải báo cáo ngay.</a:t>
            </a:r>
          </a:p>
          <a:p>
            <a:pPr marL="742950" lvl="1" indent="-28575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Đối công việc nhiều thời gian, cần báo cáo định kỳ.</a:t>
            </a:r>
          </a:p>
          <a:p>
            <a:pPr marL="742950" lvl="1" indent="-28575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Dù là việc nhỏ cũng không nên tự quyết mà cần phải báo cáo ngay</a:t>
            </a:r>
            <a:r>
              <a:rPr lang="vi-VN" altLang="ja-JP" sz="14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vi-VN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Cách báo cáo</a:t>
            </a:r>
          </a:p>
          <a:p>
            <a:pPr marL="742950" lvl="1" indent="-28575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Quan sát tình hình của cấp trên và xin phép trước “tôi muốn báo cáo về vấn đề này, bây giờ có được không ?”.</a:t>
            </a:r>
          </a:p>
          <a:p>
            <a:pPr marL="742950" lvl="1" indent="-28575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Nêu ra kết luận trước, sau đó thuyết minh về quá trình, tình hình, nguyên nhân v.v.</a:t>
            </a:r>
          </a:p>
          <a:p>
            <a:pPr marL="742950" lvl="1" indent="-28575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Báo cáo miệng tiến hành trước.</a:t>
            </a:r>
            <a:endParaRPr lang="x-none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893645"/>
            <a:ext cx="2961261" cy="31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HO-REN-SO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Báo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Cáo-Liên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Lạc-Hỏi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ý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kiến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507621" y="515391"/>
            <a:ext cx="6248779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3. </a:t>
            </a:r>
            <a:r>
              <a:rPr lang="x-none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Nguyên </a:t>
            </a:r>
            <a:r>
              <a:rPr lang="x-none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tắc cơ bản khi </a:t>
            </a:r>
            <a:r>
              <a:rPr lang="x-none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liên lạc (renraku)</a:t>
            </a:r>
          </a:p>
          <a:p>
            <a:pPr marL="742950" lvl="1" indent="-285750" algn="l">
              <a:buFont typeface="Arial"/>
              <a:buChar char="•"/>
            </a:pPr>
            <a:r>
              <a:rPr lang="x-none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Những liên lạc cần thiết, cần đưa đến đầy đủ những người liên quan.</a:t>
            </a:r>
          </a:p>
          <a:p>
            <a:pPr marL="742950" lvl="1" indent="-285750" algn="l">
              <a:buFont typeface="Arial"/>
              <a:buChar char="•"/>
            </a:pPr>
            <a:r>
              <a:rPr lang="x-none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 liên lạc kịp thời, tránh lần lữa, để lâu.</a:t>
            </a:r>
          </a:p>
          <a:p>
            <a:pPr marL="742950" lvl="1" indent="-285750" algn="l">
              <a:buFont typeface="Arial"/>
              <a:buChar char="•"/>
            </a:pPr>
            <a:r>
              <a:rPr lang="x-none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 truyền đạt nội dung liên lạc một cách chính xác.</a:t>
            </a:r>
          </a:p>
          <a:p>
            <a:pPr marL="742950" lvl="1" indent="-285750" algn="l">
              <a:buFont typeface="Arial"/>
              <a:buChar char="•"/>
            </a:pPr>
            <a:r>
              <a:rPr lang="x-none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 quá lịch đặt ra cần liên lạc ngay.</a:t>
            </a:r>
          </a:p>
          <a:p>
            <a:pPr algn="l"/>
            <a:r>
              <a:rPr lang="x-none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4. Nguyên </a:t>
            </a:r>
            <a:r>
              <a:rPr lang="x-none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tắc cơ bản khi </a:t>
            </a:r>
            <a:r>
              <a:rPr lang="x-none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hỏi ý kiến (sodan)</a:t>
            </a:r>
          </a:p>
          <a:p>
            <a:pPr marL="742950" lvl="1" indent="-285750" algn="l">
              <a:buFont typeface="Arial"/>
              <a:buChar char="•"/>
            </a:pPr>
            <a:r>
              <a:rPr lang="x-none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 hỏi ý kiến của cấp trên hoặc tiền bối đi trước là cơ hội để giải quyết vấn đề tốt hơn.</a:t>
            </a:r>
          </a:p>
          <a:p>
            <a:pPr marL="742950" lvl="1" indent="-285750" algn="l">
              <a:buFont typeface="Arial"/>
              <a:buChar char="•"/>
            </a:pPr>
            <a:r>
              <a:rPr lang="x-none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Hỏi ý kiến không chỉ để nhận được lời khuyên mà còn giúp cho việc giao lưu công việc sôi nổi và gắn bó hơn</a:t>
            </a:r>
            <a:endParaRPr lang="ja-JP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86" y="625290"/>
            <a:ext cx="2959981" cy="1951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86" y="3439631"/>
            <a:ext cx="2854010" cy="23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8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785-C4C9-F045-90A2-E81672639DFE}" type="slidenum">
              <a:rPr lang="en-US" altLang="ja-JP" smtClean="0"/>
              <a:t>16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19567"/>
            <a:ext cx="635001" cy="396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15" y="576064"/>
            <a:ext cx="4036410" cy="40364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83337" y="4612474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altLang="ja-JP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  <a:endParaRPr lang="x-none" altLang="ja-JP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76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Kết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quả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ĐT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về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sự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cân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đối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giữa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công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việc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và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sinh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hoạt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657221" y="5969640"/>
            <a:ext cx="6248779" cy="618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Ngày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23/01/2004 </a:t>
            </a: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Bộ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lao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động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phúc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lợi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xã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1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hội</a:t>
            </a:r>
            <a:r>
              <a:rPr lang="en-US" altLang="ja-JP" sz="1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endParaRPr lang="ja-JP" altLang="en-US" sz="1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515391"/>
            <a:ext cx="9315268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14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62113"/>
              </p:ext>
            </p:extLst>
          </p:nvPr>
        </p:nvGraphicFramePr>
        <p:xfrm>
          <a:off x="355221" y="603501"/>
          <a:ext cx="9362439" cy="557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53"/>
                <a:gridCol w="326018"/>
                <a:gridCol w="1040271"/>
                <a:gridCol w="1040271"/>
                <a:gridCol w="1040271"/>
                <a:gridCol w="1040271"/>
                <a:gridCol w="1040271"/>
                <a:gridCol w="1040271"/>
                <a:gridCol w="1040271"/>
                <a:gridCol w="1040271"/>
              </a:tblGrid>
              <a:tr h="397801"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 smtClean="0"/>
                        <a:t>Tổng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err="1" smtClean="0"/>
                        <a:t>cộng</a:t>
                      </a:r>
                      <a:endParaRPr kumimoji="1" lang="ja-JP" altLang="en-US" sz="20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 smtClean="0"/>
                        <a:t>Thứ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err="1" smtClean="0"/>
                        <a:t>tự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err="1" smtClean="0"/>
                        <a:t>ưu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err="1" smtClean="0"/>
                        <a:t>tiên</a:t>
                      </a:r>
                      <a:endParaRPr kumimoji="1" lang="ja-JP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464017">
                <a:tc grid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Ưu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tiên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công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việc</a:t>
                      </a:r>
                      <a:endParaRPr kumimoji="1" lang="ja-JP" altLang="en-US" sz="1400" dirty="0" smtClean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Nếu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chọn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thì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ưu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tiên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công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việc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Không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biết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chọn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cái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nào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Nếu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chọn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thì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ưu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tiên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sinh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hoạt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Ưu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tiên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sinh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hoạt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Không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trả</a:t>
                      </a:r>
                      <a:r>
                        <a:rPr kumimoji="1" lang="en-US" altLang="ja-JP" sz="1400" dirty="0" smtClean="0"/>
                        <a:t> </a:t>
                      </a:r>
                      <a:r>
                        <a:rPr kumimoji="1" lang="en-US" altLang="ja-JP" sz="1400" dirty="0" err="1" smtClean="0"/>
                        <a:t>lời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43019">
                <a:tc rowSpan="2"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 err="1" smtClean="0"/>
                        <a:t>Tổng</a:t>
                      </a:r>
                      <a:r>
                        <a:rPr kumimoji="1" lang="en-US" altLang="ja-JP" sz="2000" dirty="0" smtClean="0"/>
                        <a:t> </a:t>
                      </a:r>
                      <a:r>
                        <a:rPr kumimoji="1" lang="en-US" altLang="ja-JP" sz="2000" dirty="0" err="1" smtClean="0"/>
                        <a:t>cộng</a:t>
                      </a:r>
                      <a:endParaRPr kumimoji="1" lang="ja-JP" altLang="en-US" sz="2000" dirty="0" smtClean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2461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225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587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456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784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378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31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25130">
                <a:tc gridSpan="3" v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9.1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23.9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18.5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31.9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15.4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1.3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29351">
                <a:tc rowSpan="14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 smtClean="0"/>
                        <a:t>Tuổi</a:t>
                      </a:r>
                      <a:endParaRPr kumimoji="1" lang="ja-JP" altLang="en-US" sz="20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10 </a:t>
                      </a:r>
                      <a:r>
                        <a:rPr kumimoji="1" lang="en-US" altLang="ja-JP" sz="1600" dirty="0" err="1" smtClean="0"/>
                        <a:t>mấy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tuổi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27.3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36.4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18.2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18.2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44219">
                <a:tc v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20 </a:t>
                      </a:r>
                      <a:r>
                        <a:rPr kumimoji="1" lang="en-US" altLang="ja-JP" sz="1600" dirty="0" err="1" smtClean="0"/>
                        <a:t>mấy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tuổi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483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83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174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5.4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17.2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21.9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18.6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0.8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30 </a:t>
                      </a:r>
                      <a:r>
                        <a:rPr kumimoji="1" lang="en-US" altLang="ja-JP" sz="1600" dirty="0" err="1" smtClean="0"/>
                        <a:t>mấy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tuổi</a:t>
                      </a:r>
                      <a:endParaRPr kumimoji="1" lang="ja-JP" altLang="en-US" sz="1600" dirty="0" smtClean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655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247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5.8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18.3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37.7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19.4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0.8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79196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40 </a:t>
                      </a:r>
                      <a:r>
                        <a:rPr kumimoji="1" lang="en-US" altLang="ja-JP" sz="1600" dirty="0" err="1" smtClean="0"/>
                        <a:t>mấy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tuổi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556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131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177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83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49096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9.7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23.6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18.5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31.8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14.9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1.4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80051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50 </a:t>
                      </a:r>
                      <a:r>
                        <a:rPr kumimoji="1" lang="en-US" altLang="ja-JP" sz="1600" dirty="0" err="1" smtClean="0"/>
                        <a:t>mấy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tuổi</a:t>
                      </a:r>
                      <a:endParaRPr kumimoji="1" lang="ja-JP" altLang="en-US" sz="1600" dirty="0" smtClean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66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143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37740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16.5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35.7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13.2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25.2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1.5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80906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60 </a:t>
                      </a:r>
                      <a:r>
                        <a:rPr kumimoji="1" lang="en-US" altLang="ja-JP" sz="1600" dirty="0" err="1" smtClean="0"/>
                        <a:t>mấy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tuổi</a:t>
                      </a:r>
                      <a:endParaRPr kumimoji="1" lang="ja-JP" altLang="en-US" sz="1600" dirty="0" smtClean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63016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15.3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51.4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11.1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15.3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5.6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1.4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63016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Không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trả</a:t>
                      </a:r>
                      <a:r>
                        <a:rPr kumimoji="1" lang="en-US" altLang="ja-JP" sz="1600" dirty="0" smtClean="0"/>
                        <a:t> </a:t>
                      </a:r>
                      <a:r>
                        <a:rPr kumimoji="1" lang="en-US" altLang="ja-JP" sz="1600" dirty="0" err="1" smtClean="0"/>
                        <a:t>lời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283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64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63016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24.7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22.6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25.4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14.1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2.5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5030844" y="2967272"/>
            <a:ext cx="427377" cy="25154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7002650" y="3614453"/>
            <a:ext cx="427377" cy="22883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Left Arrow 11">
            <a:hlinkClick r:id="rId5" action="ppaction://hlinksldjump"/>
            <a:hlinkHover r:id="" action="ppaction://noaction" highlightClick="1"/>
          </p:cNvPr>
          <p:cNvSpPr/>
          <p:nvPr/>
        </p:nvSpPr>
        <p:spPr>
          <a:xfrm>
            <a:off x="191014" y="5819600"/>
            <a:ext cx="647172" cy="68381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7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sk-SK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Cách </a:t>
            </a:r>
            <a:r>
              <a:rPr lang="sk-SK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chào của người </a:t>
            </a:r>
            <a:r>
              <a:rPr lang="sk-SK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Nhật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515391"/>
            <a:ext cx="9315268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sz="14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1" y="622856"/>
            <a:ext cx="9521180" cy="4276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8221" y="4078472"/>
            <a:ext cx="89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altLang="ja-JP" dirty="0"/>
              <a:t>gật đầu</a:t>
            </a:r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83573" y="4078472"/>
            <a:ext cx="163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ja-JP" dirty="0"/>
              <a:t>chào trân trọng</a:t>
            </a:r>
            <a:endParaRPr kumimoji="1" lang="ja-JP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9321" y="4078472"/>
            <a:ext cx="63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ja-JP" dirty="0" smtClean="0"/>
              <a:t>chào</a:t>
            </a:r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28082" y="4899191"/>
            <a:ext cx="1231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</a:t>
            </a:r>
            <a:r>
              <a:rPr lang="hr-HR" altLang="ja-JP" dirty="0" smtClean="0"/>
              <a:t>ello.</a:t>
            </a:r>
          </a:p>
          <a:p>
            <a:r>
              <a:rPr kumimoji="1" lang="en-US" altLang="ja-JP" dirty="0" smtClean="0"/>
              <a:t>H</a:t>
            </a:r>
            <a:r>
              <a:rPr kumimoji="1" lang="hr-HR" altLang="ja-JP" dirty="0" smtClean="0"/>
              <a:t>i.</a:t>
            </a:r>
          </a:p>
          <a:p>
            <a:r>
              <a:rPr lang="hr-HR" altLang="ja-JP" dirty="0" smtClean="0"/>
              <a:t>Excuse me.</a:t>
            </a:r>
            <a:endParaRPr kumimoji="1" lang="ja-JP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75089" y="4899191"/>
            <a:ext cx="146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ja-JP" dirty="0" smtClean="0"/>
              <a:t>Sorry.</a:t>
            </a:r>
            <a:endParaRPr lang="hr-HR" altLang="ja-JP" dirty="0" smtClean="0"/>
          </a:p>
          <a:p>
            <a:r>
              <a:rPr kumimoji="1" lang="x-none" altLang="ja-JP" dirty="0" smtClean="0"/>
              <a:t>See you later.</a:t>
            </a:r>
            <a:endParaRPr kumimoji="1" lang="ja-JP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15356" y="4899191"/>
            <a:ext cx="153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ja-JP" dirty="0" smtClean="0"/>
              <a:t>I’m sorry.</a:t>
            </a:r>
          </a:p>
          <a:p>
            <a:r>
              <a:rPr lang="x-none" altLang="ja-JP" dirty="0" smtClean="0"/>
              <a:t>See you again.</a:t>
            </a:r>
          </a:p>
          <a:p>
            <a:r>
              <a:rPr lang="hr-HR" altLang="ja-JP" dirty="0" smtClean="0"/>
              <a:t>Welcome.</a:t>
            </a:r>
          </a:p>
        </p:txBody>
      </p:sp>
      <p:sp>
        <p:nvSpPr>
          <p:cNvPr id="6" name="Left Arrow 5">
            <a:hlinkClick r:id="rId6" action="ppaction://hlinksldjump"/>
            <a:hlinkHover r:id="" action="ppaction://noaction" highlightClick="1"/>
          </p:cNvPr>
          <p:cNvSpPr/>
          <p:nvPr/>
        </p:nvSpPr>
        <p:spPr>
          <a:xfrm>
            <a:off x="184035" y="5641479"/>
            <a:ext cx="647172" cy="68381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67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785-C4C9-F045-90A2-E81672639DFE}" type="slidenum">
              <a:rPr lang="en-US" altLang="ja-JP" smtClean="0"/>
              <a:t>19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19567"/>
            <a:ext cx="635001" cy="396876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89613" y="1128754"/>
            <a:ext cx="582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▐"/>
              <a:defRPr kumimoji="1" sz="22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Font typeface="Arial" charset="0"/>
              <a:buChar char="–"/>
              <a:defRPr kumimoji="1" sz="16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4400" b="1" dirty="0">
                <a:solidFill>
                  <a:srgbClr val="0000FF"/>
                </a:solidFill>
              </a:rPr>
              <a:t>ありがとうございました。</a:t>
            </a:r>
          </a:p>
        </p:txBody>
      </p:sp>
      <p:pic>
        <p:nvPicPr>
          <p:cNvPr id="11" name="Picture 10" descr="image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890754"/>
            <a:ext cx="2230120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0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Agenda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22" name="サブタイトル 5"/>
          <p:cNvSpPr>
            <a:spLocks noGrp="1"/>
          </p:cNvSpPr>
          <p:nvPr>
            <p:ph type="subTitle" idx="1"/>
          </p:nvPr>
        </p:nvSpPr>
        <p:spPr>
          <a:xfrm>
            <a:off x="600870" y="657794"/>
            <a:ext cx="9289669" cy="585885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endParaRPr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  <a:p>
            <a:pPr algn="l">
              <a:lnSpc>
                <a:spcPct val="80000"/>
              </a:lnSpc>
            </a:pPr>
            <a:endParaRPr lang="en-US" altLang="ja-JP" sz="2800" dirty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  <a:p>
            <a:pPr algn="l">
              <a:lnSpc>
                <a:spcPct val="80000"/>
              </a:lnSpc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-OTF 新ゴ Pro R"/>
                <a:ea typeface="A-OTF 新ゴ Pro R"/>
                <a:cs typeface="A-OTF 新ゴ Pro R"/>
              </a:rPr>
              <a:t>Japanese Company Culture</a:t>
            </a:r>
            <a:endParaRPr lang="ja-JP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  <a:p>
            <a:pPr algn="l">
              <a:lnSpc>
                <a:spcPct val="80000"/>
              </a:lnSpc>
            </a:pPr>
            <a:endParaRPr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  <a:p>
            <a:pPr algn="l">
              <a:lnSpc>
                <a:spcPct val="80000"/>
              </a:lnSpc>
            </a:pPr>
            <a:r>
              <a:rPr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-OTF 新ゴ Pro R"/>
                <a:ea typeface="A-OTF 新ゴ Pro R"/>
                <a:cs typeface="A-OTF 新ゴ Pro R"/>
              </a:rPr>
              <a:t>Business Manner</a:t>
            </a:r>
            <a:endParaRPr lang="ja-JP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  <a:p>
            <a:pPr algn="l">
              <a:lnSpc>
                <a:spcPct val="80000"/>
              </a:lnSpc>
            </a:pPr>
            <a:endParaRPr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  <a:p>
            <a:pPr algn="l">
              <a:lnSpc>
                <a:spcPct val="80000"/>
              </a:lnSpc>
            </a:pPr>
            <a:r>
              <a:rPr lang="x-none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-OTF 新ゴ Pro R"/>
                <a:ea typeface="A-OTF 新ゴ Pro R"/>
                <a:cs typeface="A-OTF 新ゴ Pro R"/>
              </a:rPr>
              <a:t>Ho-Ren-So</a:t>
            </a:r>
          </a:p>
          <a:p>
            <a:pPr algn="l">
              <a:lnSpc>
                <a:spcPct val="80000"/>
              </a:lnSpc>
            </a:pPr>
            <a:endParaRPr lang="x-none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  <a:p>
            <a:pPr algn="l">
              <a:lnSpc>
                <a:spcPct val="80000"/>
              </a:lnSpc>
            </a:pP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A-OTF 新ゴ Pro R"/>
              <a:ea typeface="A-OTF 新ゴ Pro R"/>
              <a:cs typeface="A-OTF 新ゴ Pro R"/>
            </a:endParaRPr>
          </a:p>
        </p:txBody>
      </p:sp>
    </p:spTree>
    <p:extLst>
      <p:ext uri="{BB962C8B-B14F-4D97-AF65-F5344CB8AC3E}">
        <p14:creationId xmlns:p14="http://schemas.microsoft.com/office/powerpoint/2010/main" val="58102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Japanese Company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Culture(1)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7007883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hr-H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Đúng </a:t>
            </a:r>
            <a:r>
              <a:rPr lang="hr-HR" altLang="en-US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giờ</a:t>
            </a: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hr-H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 các cuộc hẹn, người Nhật thường đến sớm vài phút vì không muốn để người khác phải chờ mình. </a:t>
            </a: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hr-H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 đến sớm hay đến đúng giờ thể hiện sự tôn trọng đối với đối tác hay bạn bè.</a:t>
            </a:r>
            <a:endParaRPr lang="hr-HR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Tôn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kính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coi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trọng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địa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vị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cao</a:t>
            </a:r>
            <a:endParaRPr lang="pt-BR" altLang="en-US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Truyền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thống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hỏi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Nhật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là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cuối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trước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khác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đối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với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lớn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tuổi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đại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vị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cao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họ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thường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cuối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thấp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hơn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thể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hiện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tôn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kính</a:t>
            </a:r>
            <a:r>
              <a:rPr lang="fr-F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 </a:t>
            </a:r>
            <a:endParaRPr lang="fr-FR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cúi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khác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không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phải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do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mình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nhỏ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bé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thấp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kém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mà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đó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thái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khiêm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nhường</a:t>
            </a:r>
            <a:r>
              <a:rPr lang="pt-BR" altLang="en-US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</p:txBody>
      </p:sp>
      <p:pic>
        <p:nvPicPr>
          <p:cNvPr id="4" name="Picture 3" descr="on-tim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05" y="498887"/>
            <a:ext cx="2532244" cy="2182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03" y="3445565"/>
            <a:ext cx="2544149" cy="18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Japanese Company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Culture(2)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0" y="490713"/>
            <a:ext cx="6869945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en-US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pt-BR" altLang="en-US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nghiêm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túc</a:t>
            </a:r>
            <a:r>
              <a:rPr lang="pt-BR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endParaRPr lang="pt-BR" altLang="en-US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ro-RO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 Nhật rất coi trọng công việc. Họ nổi tiếng là những người làm việc rất hăng say và thường rời văn phòng về nhà rất muộn. </a:t>
            </a:r>
            <a:endParaRPr lang="ro-RO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Ý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thức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được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quan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trọng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hoạt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động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tập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thể</a:t>
            </a:r>
            <a:endParaRPr lang="en-US" altLang="en-US" sz="2600" dirty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it-IT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Luôn</a:t>
            </a:r>
            <a:r>
              <a:rPr lang="it-IT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là “CHÚNG TÔI” </a:t>
            </a:r>
            <a:r>
              <a:rPr lang="it-IT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thay</a:t>
            </a:r>
            <a:r>
              <a:rPr lang="it-IT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it-IT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vì</a:t>
            </a:r>
            <a:r>
              <a:rPr lang="it-IT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“TÔI”</a:t>
            </a: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Tinh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thần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đồng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yếu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tố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tiên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quyết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đối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với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thành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công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một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tập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thể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Nếu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quá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chú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trọng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đến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vai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trò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cá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nhân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một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doanh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nghiệp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sẽ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thất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bại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vì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mọi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chỉ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quan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tâm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đến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thành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quả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riêng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en-US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mình</a:t>
            </a:r>
            <a:r>
              <a:rPr lang="pt-B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  <a:endParaRPr lang="en-US" altLang="en-US" sz="2000" dirty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endParaRPr lang="pt-BR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pt-BR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60" y="490713"/>
            <a:ext cx="2315388" cy="2193831"/>
          </a:xfrm>
          <a:prstGeom prst="rect">
            <a:avLst/>
          </a:prstGeom>
        </p:spPr>
      </p:pic>
      <p:sp>
        <p:nvSpPr>
          <p:cNvPr id="3" name="Right Arrow 2">
            <a:hlinkClick r:id="rId6" action="ppaction://hlinksldjump"/>
            <a:hlinkHover r:id="" action="ppaction://noaction" highlightClick="1"/>
          </p:cNvPr>
          <p:cNvSpPr/>
          <p:nvPr/>
        </p:nvSpPr>
        <p:spPr>
          <a:xfrm>
            <a:off x="7023687" y="2440324"/>
            <a:ext cx="402956" cy="4884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37" y="3144442"/>
            <a:ext cx="2327368" cy="18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9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Japanese Company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Culture(3)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0" y="490713"/>
            <a:ext cx="7387467" cy="6025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altLang="en-US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Tôn</a:t>
            </a:r>
            <a:r>
              <a:rPr lang="en-US" altLang="en-US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trọng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danh</a:t>
            </a:r>
            <a:r>
              <a:rPr lang="en-US" altLang="en-US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en-US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thiếp</a:t>
            </a:r>
            <a:endParaRPr lang="en-US" altLang="en-US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hr-H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 một ai đó đưa danh thiếp của họ cho bạn cũng giống như họ đang giới thiệu bản thân họ với bạn vì vậy </a:t>
            </a:r>
            <a:r>
              <a:rPr lang="hr-HR" altLang="en-US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hãy </a:t>
            </a:r>
            <a:r>
              <a:rPr lang="hr-HR" altLang="en-US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nhận danh thiếp bằng hai tay và mỉm cười với họ điều đó thể hiện rằng bạn tôn trọng</a:t>
            </a:r>
            <a:r>
              <a:rPr lang="hr-HR" altLang="en-US" sz="14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  <a:endParaRPr lang="hr-HR" altLang="en-US" sz="14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Thấm</a:t>
            </a:r>
            <a:r>
              <a:rPr lang="pt-BR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nhuần</a:t>
            </a:r>
            <a:r>
              <a:rPr lang="pt-BR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động</a:t>
            </a:r>
            <a:r>
              <a:rPr lang="pt-BR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lực</a:t>
            </a:r>
            <a:r>
              <a:rPr lang="pt-BR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qua</a:t>
            </a:r>
            <a:r>
              <a:rPr lang="pt-BR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pt-BR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khẩu</a:t>
            </a:r>
            <a:r>
              <a:rPr lang="pt-BR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hiệu</a:t>
            </a:r>
            <a:endParaRPr lang="pt-BR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Thường</a:t>
            </a:r>
            <a:r>
              <a:rPr lang="pt-BR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bắt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ngày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bằng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một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cuộc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họp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vào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buổi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sáng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 </a:t>
            </a:r>
            <a:r>
              <a:rPr lang="pt-BR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Nhân</a:t>
            </a:r>
            <a:r>
              <a:rPr lang="pt-BR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viên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sẽ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xếp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hàng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hô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to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khẩu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hiệu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công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ty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như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một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cách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truyền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hứng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lực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trung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thành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 </a:t>
            </a:r>
            <a:endParaRPr lang="pt-BR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pt-BR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đó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cũng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một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hình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thức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tươi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mới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mục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tiêu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công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ty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tâm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trí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từng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nhân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viên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87" y="490713"/>
            <a:ext cx="2152661" cy="21526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87" y="3550347"/>
            <a:ext cx="2152661" cy="17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Japanese Company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Culture(4)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519451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it-IT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it-IT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it-IT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hết</a:t>
            </a:r>
            <a:r>
              <a:rPr lang="it-IT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it-IT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sức</a:t>
            </a:r>
            <a:r>
              <a:rPr lang="it-IT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it-IT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chơi</a:t>
            </a:r>
            <a:r>
              <a:rPr lang="it-IT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it-IT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hết</a:t>
            </a:r>
            <a:r>
              <a:rPr lang="it-IT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it-IT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mình</a:t>
            </a:r>
            <a:endParaRPr lang="it-IT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Sau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một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ngày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cật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lực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nhân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viên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Bản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không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ngại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tìm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cách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giải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tỏa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stress.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Họ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thường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đến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quầy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bar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trút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bầu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tâm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 </a:t>
            </a:r>
            <a:endParaRPr lang="it-IT" altLang="ja-JP" sz="2000" dirty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Tinh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thần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Kaizen</a:t>
            </a: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fr-FR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fr-FR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nghĩa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là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tốt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hơn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tức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là “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thay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đổi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tốt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hơn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”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hoặc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“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cải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tiến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liên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tục</a:t>
            </a:r>
            <a:r>
              <a:rPr lang="fr-FR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”.</a:t>
            </a: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Kaizen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được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áp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dụng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vào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nơi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làm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nghĩa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tiến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liên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tục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liên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quan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tới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tất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mọi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–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ban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lãnh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đạo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cũng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như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mọi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nhân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pt-B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viên</a:t>
            </a:r>
            <a:r>
              <a:rPr lang="pt-B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”</a:t>
            </a:r>
            <a:r>
              <a:rPr lang="pt-BR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  <a:endParaRPr lang="ja-JP" altLang="en-US" sz="2000" dirty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80" y="643413"/>
            <a:ext cx="2615511" cy="21406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81" y="3484685"/>
            <a:ext cx="2605408" cy="22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Japanese Company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Culture(5)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Coi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trọng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hình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thức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Chú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ý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đến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hình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thức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bên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ngoài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là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phép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lịch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thể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hiện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việc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giữ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gìn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phẩm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chất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con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nhất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là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môi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trường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kinh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fr-FR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doanh</a:t>
            </a:r>
            <a:r>
              <a:rPr lang="fr-FR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  <a:endParaRPr lang="ja-JP" altLang="en-US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99" y="613179"/>
            <a:ext cx="2708289" cy="18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8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Business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Manner(1)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515391"/>
            <a:ext cx="7076327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thiết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phong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kinh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doanh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tiếp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xúc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đối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kỹ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năng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vế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phong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kinh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doanh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bạn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giúp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mối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quan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hệ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bạn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đối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tốt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hơn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nó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đem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an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tâm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tin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tưởng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đôi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Về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phương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thức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hành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của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Nhật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Bản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Chủ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đề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nói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chuyện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với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Nhật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57300" lvl="2" indent="-34290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tiết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tin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tức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gia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đình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mr-I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…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57300" lvl="2" indent="-34290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Sức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khoẻ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du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lịch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sở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thích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mr-I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…</a:t>
            </a:r>
          </a:p>
          <a:p>
            <a:pPr marL="800100" lvl="1" indent="-342900" algn="l">
              <a:buFont typeface="Arial"/>
              <a:buChar char="•"/>
            </a:pPr>
            <a:r>
              <a:rPr lang="mr-I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Chủ đề luôn luôn nên trách</a:t>
            </a:r>
          </a:p>
          <a:p>
            <a:pPr marL="1257300" lvl="2" indent="-342900" algn="l">
              <a:buFont typeface="Arial"/>
              <a:buChar char="•"/>
            </a:pPr>
            <a:r>
              <a:rPr lang="mr-I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Những tin đồn về người khác</a:t>
            </a:r>
          </a:p>
          <a:p>
            <a:pPr marL="1257300" lvl="2" indent="-342900" algn="l">
              <a:buFont typeface="Arial"/>
              <a:buChar char="•"/>
            </a:pPr>
            <a:r>
              <a:rPr lang="mr-I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Tôn giáo, chính trị, chủng tộc, ...</a:t>
            </a:r>
          </a:p>
          <a:p>
            <a:pPr marL="800100" lvl="1" indent="-342900" algn="l">
              <a:buFont typeface="Arial"/>
              <a:buChar char="•"/>
            </a:pPr>
            <a:r>
              <a:rPr lang="mr-I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Những điểm cần lưu ý khi nói chuyện với người Nhật</a:t>
            </a:r>
          </a:p>
          <a:p>
            <a:pPr marL="1257300" lvl="2" indent="-342900" algn="l">
              <a:buFont typeface="Arial"/>
              <a:buChar char="•"/>
            </a:pPr>
            <a:r>
              <a:rPr lang="vi-VN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Mình và người, mỹ đức khiêm tốn và khiêm nhường.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57" y="2835479"/>
            <a:ext cx="2975633" cy="18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7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5221" y="0"/>
            <a:ext cx="9467668" cy="470872"/>
          </a:xfrm>
        </p:spPr>
        <p:txBody>
          <a:bodyPr>
            <a:noAutofit/>
          </a:bodyPr>
          <a:lstStyle/>
          <a:p>
            <a:pPr algn="l"/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Business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Manner(2)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490713"/>
            <a:ext cx="99060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6645"/>
            <a:ext cx="9906000" cy="355625"/>
          </a:xfrm>
          <a:prstGeom prst="rect">
            <a:avLst/>
          </a:prstGeom>
        </p:spPr>
      </p:pic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D8C59-9EA0-9A43-82FB-5D1B4A1F698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660" y="55853"/>
            <a:ext cx="635001" cy="396876"/>
          </a:xfrm>
          <a:prstGeom prst="rect">
            <a:avLst/>
          </a:prstGeom>
        </p:spPr>
      </p:pic>
      <p:sp>
        <p:nvSpPr>
          <p:cNvPr id="19" name="サブタイトル 2"/>
          <p:cNvSpPr txBox="1">
            <a:spLocks/>
          </p:cNvSpPr>
          <p:nvPr/>
        </p:nvSpPr>
        <p:spPr>
          <a:xfrm>
            <a:off x="355221" y="490713"/>
            <a:ext cx="6248779" cy="5890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Arial"/>
              <a:buChar char="•"/>
            </a:pPr>
            <a:endParaRPr lang="ja-JP" altLang="en-US" sz="18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</p:txBody>
      </p:sp>
      <p:sp>
        <p:nvSpPr>
          <p:cNvPr id="21" name="サブタイトル 2"/>
          <p:cNvSpPr txBox="1">
            <a:spLocks/>
          </p:cNvSpPr>
          <p:nvPr/>
        </p:nvSpPr>
        <p:spPr>
          <a:xfrm>
            <a:off x="507621" y="515391"/>
            <a:ext cx="6248779" cy="6001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3.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Để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ấn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tượng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ban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r>
              <a:rPr lang="en-US" altLang="ja-JP" sz="26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tốt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Phong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cách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bề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ngoài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quyết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định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ấn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tượng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ban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Ấn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tượng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ban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được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quyết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định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trong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gian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ngắn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nhưng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có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sức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ảnh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hưởng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lâu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dài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algn="l"/>
            <a:r>
              <a:rPr lang="en-US" altLang="ja-JP" sz="18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4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Tạo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ra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ấn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tượng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ban </a:t>
            </a:r>
            <a:r>
              <a:rPr lang="en-US" altLang="ja-JP" sz="26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đầu</a:t>
            </a:r>
            <a:r>
              <a:rPr lang="en-US" altLang="ja-JP" sz="26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6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tốt</a:t>
            </a:r>
            <a:endParaRPr lang="en-US" altLang="ja-JP" sz="26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hỏi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đáo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sáng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mọi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lúc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trước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duy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trì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đều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nhìn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niềm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nở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nhanh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nhẹn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nói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tròn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câu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Nhìn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mắt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chào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trước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Những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đIểm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cần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lưu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ý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về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độ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biểu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cảm</a:t>
            </a:r>
            <a:endParaRPr lang="en-US" altLang="ja-JP" sz="2000" dirty="0" smtClean="0">
              <a:solidFill>
                <a:srgbClr val="404040"/>
              </a:solidFill>
              <a:latin typeface="A-OTF 新ゴ Pro R"/>
              <a:ea typeface="A-OTF 新ゴ Pro R"/>
              <a:cs typeface="A-OTF 新ゴ Pro R"/>
            </a:endParaRP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Khuôn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mặt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là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vì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người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khác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  <a:p>
            <a:pPr marL="1200150" lvl="2" indent="-285750" algn="l">
              <a:buFont typeface="Arial"/>
              <a:buChar char="•"/>
            </a:pP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Khuôn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mặt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tươi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cười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mang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đến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sự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thiện</a:t>
            </a:r>
            <a:r>
              <a:rPr lang="en-US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cảm</a:t>
            </a:r>
            <a:r>
              <a:rPr lang="en-US" altLang="ja-JP" sz="2000" dirty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,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yên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tâm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và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 tin </a:t>
            </a:r>
            <a:r>
              <a:rPr lang="en-US" altLang="ja-JP" sz="2000" dirty="0" err="1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tưởng</a:t>
            </a:r>
            <a:r>
              <a:rPr lang="en-US" altLang="ja-JP" sz="2000" dirty="0" smtClean="0">
                <a:solidFill>
                  <a:srgbClr val="404040"/>
                </a:solidFill>
                <a:latin typeface="A-OTF 新ゴ Pro R"/>
                <a:ea typeface="A-OTF 新ゴ Pro R"/>
                <a:cs typeface="A-OTF 新ゴ Pro R"/>
              </a:rPr>
              <a:t>.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66437874"/>
              </p:ext>
            </p:extLst>
          </p:nvPr>
        </p:nvGraphicFramePr>
        <p:xfrm>
          <a:off x="6471193" y="524543"/>
          <a:ext cx="3351696" cy="269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Right Arrow 3">
            <a:hlinkClick r:id="rId6" action="ppaction://hlinksldjump"/>
            <a:hlinkHover r:id="" action="ppaction://noaction" highlightClick="1"/>
          </p:cNvPr>
          <p:cNvSpPr/>
          <p:nvPr/>
        </p:nvSpPr>
        <p:spPr>
          <a:xfrm>
            <a:off x="8496582" y="5392229"/>
            <a:ext cx="1221079" cy="9890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chào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hỏi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42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55637</TotalTime>
  <Words>1869</Words>
  <Application>Microsoft Macintosh PowerPoint</Application>
  <PresentationFormat>A4 Paper (210x297 mm)</PresentationFormat>
  <Paragraphs>309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ホワイト</vt:lpstr>
      <vt:lpstr>PowerPoint Presentation</vt:lpstr>
      <vt:lpstr>Agenda</vt:lpstr>
      <vt:lpstr>Japanese Company Culture(1)</vt:lpstr>
      <vt:lpstr>Japanese Company Culture(2)</vt:lpstr>
      <vt:lpstr>Japanese Company Culture(3)</vt:lpstr>
      <vt:lpstr>Japanese Company Culture(4)</vt:lpstr>
      <vt:lpstr>Japanese Company Culture(5)</vt:lpstr>
      <vt:lpstr>Business Manner(1)</vt:lpstr>
      <vt:lpstr>Business Manner(2)</vt:lpstr>
      <vt:lpstr>Business Manner(3)</vt:lpstr>
      <vt:lpstr>Business Manner(4)</vt:lpstr>
      <vt:lpstr>Business Manner(5)</vt:lpstr>
      <vt:lpstr>Business Manner(6)</vt:lpstr>
      <vt:lpstr>HO-REN-SO・Báo Cáo-Liên Lạc-Hỏi ý kiến(1)</vt:lpstr>
      <vt:lpstr>HO-REN-SO・Báo Cáo-Liên Lạc-Hỏi ý kiến(2)</vt:lpstr>
      <vt:lpstr>PowerPoint Presentation</vt:lpstr>
      <vt:lpstr>Kết quả ĐT về sự cân đối giữa công việc và sinh hoạt</vt:lpstr>
      <vt:lpstr>Cách chào của người Nhật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ラボ型開発契約について</dc:title>
  <dc:creator>shogo</dc:creator>
  <cp:lastModifiedBy>ToanPham</cp:lastModifiedBy>
  <cp:revision>582</cp:revision>
  <cp:lastPrinted>2016-10-19T09:38:35Z</cp:lastPrinted>
  <dcterms:created xsi:type="dcterms:W3CDTF">2013-02-20T01:40:46Z</dcterms:created>
  <dcterms:modified xsi:type="dcterms:W3CDTF">2016-10-20T11:02:40Z</dcterms:modified>
</cp:coreProperties>
</file>