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2" r:id="rId4"/>
    <p:sldId id="266" r:id="rId5"/>
    <p:sldId id="268" r:id="rId6"/>
    <p:sldId id="270" r:id="rId7"/>
    <p:sldId id="267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-4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DA5C553-AA70-5824-4C45-F9FC6304A5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2BE45D-C886-32B7-0B08-F967638A6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B880-09AE-4111-8075-0ADC395E9CD1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457137-9869-0D38-7559-960464EA15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C05AEE-1036-71ED-D903-8E1337FE56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0F40F-F008-4E95-A77C-D7BF055F2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945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D3C8-5932-448F-8099-AE4BC4E58247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C9E27-1757-4F6B-AB58-8FF7D393C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362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5F7AD-09D8-6649-E54B-0E8A4706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8F2BE2-AF34-32F0-AD74-F6543F45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5FC50B-2576-C6BA-509B-20EB6FC7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D83A-01C5-4371-AC94-AC2600377E6D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0A824B-221F-5397-BDD0-026952C8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AFD8A4-4312-908B-57C0-E8CDAD0C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56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D95AF-F988-477C-B2F6-289F2555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478C58-6B4A-57B3-0305-30657F2FB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ADD585-2F88-99E6-A28B-68D7E469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B310-8AA8-45F2-9614-6D590151C25C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A6AE23-145A-A8C4-2D84-485ECF1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386F9E-EE23-FE0C-61AE-BE948A70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0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D53D57-F737-95BB-FDB1-618C28ABA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AECFDF-CF84-1103-165D-4A319E24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230005-02C0-4BDF-950A-2D7844A1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1895-8C08-402E-8288-0C5DA5366FFA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2D07A2-64DC-4087-8887-EC81B2B8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1073DE-ACEF-9DD2-3DCE-28A2ADE3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95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D80DE-823E-D247-7F4A-2224AC57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B27A40-8E02-2496-9F03-D01CBE42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347B8E-C64C-FE5D-013C-7F3999BC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0801-FC99-4177-8D0E-C53D062034C7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B3A297-43E0-8010-68A7-8CE56E3E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A1BB67-74C0-394D-8457-41B089B2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76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AA1E8-DDE9-A29B-57F8-0A39CA0A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9FF4BA-068C-E9E3-1682-57E99DE0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0C0516-DE5B-0D84-80E2-5235E486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A838-95AB-4E44-98E6-EE1D6562A03E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AB22B1-ED49-B621-2806-8F0362FD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C3F543-2386-0BCF-3887-2307C176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66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00679-061E-41BF-D9AD-796635C9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8F023-2664-174F-702B-2F1D0FBF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D4EA3-7737-BC37-C1FD-3A8032DE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0531DF-078D-7E6D-06D6-E7D0F089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0F-C663-4C4A-A3D2-4507B0E8B8CD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E496BF-72DB-2B40-2484-08453EB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8BA42A-28E2-7540-0141-F6AB730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28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B47BA-107B-4D0D-F3F8-9FF6EAB1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02A0CD-64D3-953F-93B4-D805C0DA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640006-9E78-6164-2B52-56917FD3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AB09FB-A9AD-5215-6A53-38A0C415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8222D2-434D-F25F-0A61-65430A714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DBAA8C-202F-F92B-9A55-5D697C43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75-A51A-49E3-A41F-D28A98C6D8AD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53FCC83-251F-A067-016E-95E70EC7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01C95B-21AD-0F38-0023-35B8E0E5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204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8D6B24-9B67-27F6-5629-083A147C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E12D42-87C1-3983-AA87-91A7E80D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2B2-115A-4602-ACF7-356379875E4A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1E1646-45C8-EFC3-7305-2878E5AE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DAAB07-8081-15A5-DF26-709DF706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46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04CD40-240F-99AF-FFA6-79395349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62-C28C-4F34-A6BC-1932DE557D8C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DA31FF-A204-1C6A-6668-186731C8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530F36-DD88-039C-2CFD-709DCF8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90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F66E8-0A11-425A-5BE5-E98E2FED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40E302-51DE-188E-1911-859C17D8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4B60C5-44EF-E616-9323-DEAEC34F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94A3C4-AD58-093D-C8ED-54DF2E06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ECC5-96AF-43A8-BD4D-5CA133A0D1CE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CF99AE-E97A-783B-0871-B0DB65A2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790B04-A569-535B-A2A6-134FA1E4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306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18F20-34AC-FEC4-49A3-488AFA54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2C40229-D412-1636-5B84-075233BA9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0FA243-5D26-02CC-1637-A1208273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5752A7-A687-2E0A-AD47-89B8378D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93A8-8157-41E4-8E36-92B9ECDD7993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4508BD-96D1-EAC4-EF2D-F2E13BB3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17B2DB-B301-092D-86EA-8DF15097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85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79DD8A-E831-DADA-2EDD-B46BE3D7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32C8E7-4005-4BA4-FFD0-B168142A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85C502-600F-33AC-C995-0B689D9C0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7582-79D9-41D9-8136-9CBDC94B038D}" type="datetime1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E16941-E5A8-F8E7-5AEF-47C1E5124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FD7B36-506C-A1BF-586C-832649A0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5F82-24D5-4EB3-AAAB-013FC79BF1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49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773" y="1955493"/>
            <a:ext cx="10487219" cy="1375635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5300" b="1" dirty="0" smtClean="0">
                <a:solidFill>
                  <a:srgbClr val="FF5050"/>
                </a:solidFill>
              </a:rPr>
              <a:t>Ingenious approach for attendance using</a:t>
            </a:r>
            <a:br>
              <a:rPr lang="en-IN" sz="5300" b="1" dirty="0" smtClean="0">
                <a:solidFill>
                  <a:srgbClr val="FF5050"/>
                </a:solidFill>
              </a:rPr>
            </a:br>
            <a:r>
              <a:rPr lang="en-IN" sz="5300" b="1" dirty="0" smtClean="0">
                <a:solidFill>
                  <a:srgbClr val="FF5050"/>
                </a:solidFill>
              </a:rPr>
              <a:t>LBPH algorithm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 smtClean="0"/>
              <a:t>                                            </a:t>
            </a:r>
            <a:r>
              <a:rPr lang="en-IN" sz="4000" b="1" dirty="0" smtClean="0">
                <a:solidFill>
                  <a:srgbClr val="00B0F0"/>
                </a:solidFill>
              </a:rPr>
              <a:t>-</a:t>
            </a:r>
            <a:r>
              <a:rPr lang="en-IN" sz="20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Guide :  G . Neelima</a:t>
            </a:r>
            <a:r>
              <a:rPr lang="en-IN" sz="18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/>
            </a:r>
            <a:br>
              <a:rPr lang="en-IN" sz="18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</a:br>
            <a:r>
              <a:rPr lang="en-IN" sz="18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                                                                                                  Asst . prof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82731C-96D6-7BB3-80EF-9232ABC94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38" y="3170272"/>
            <a:ext cx="6401383" cy="2950611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lvl="1" algn="l"/>
            <a:r>
              <a:rPr lang="en-IN" dirty="0"/>
              <a:t>	</a:t>
            </a:r>
            <a:r>
              <a:rPr lang="en-IN" sz="2800" dirty="0" smtClean="0">
                <a:latin typeface="Bahnschrift Light" panose="020B0502040204020203" pitchFamily="34" charset="0"/>
              </a:rPr>
              <a:t>Team members : </a:t>
            </a:r>
            <a:endParaRPr lang="en-IN" sz="2800" dirty="0">
              <a:latin typeface="Bahnschrift Light" panose="020B0502040204020203" pitchFamily="34" charset="0"/>
            </a:endParaRPr>
          </a:p>
          <a:p>
            <a:pPr lvl="2" algn="l"/>
            <a:r>
              <a:rPr lang="en-IN" sz="2800" dirty="0" smtClean="0">
                <a:latin typeface="Bahnschrift Light" panose="020B0502040204020203" pitchFamily="34" charset="0"/>
              </a:rPr>
              <a:t>A . Shashivadan    (21245A0502)</a:t>
            </a:r>
            <a:endParaRPr lang="en-IN" sz="2800" dirty="0">
              <a:latin typeface="Bahnschrift Light" panose="020B0502040204020203" pitchFamily="34" charset="0"/>
            </a:endParaRPr>
          </a:p>
          <a:p>
            <a:pPr lvl="2" algn="l"/>
            <a:r>
              <a:rPr lang="en-IN" sz="2800" dirty="0" smtClean="0">
                <a:latin typeface="Bahnschrift Light" panose="020B0502040204020203" pitchFamily="34" charset="0"/>
              </a:rPr>
              <a:t>A . Shivakumar     (21245A0503)</a:t>
            </a:r>
            <a:endParaRPr lang="en-IN" sz="2800" dirty="0">
              <a:latin typeface="Bahnschrift Light" panose="020B0502040204020203" pitchFamily="34" charset="0"/>
            </a:endParaRPr>
          </a:p>
          <a:p>
            <a:pPr lvl="2" algn="l"/>
            <a:r>
              <a:rPr lang="en-IN" sz="2800" dirty="0" smtClean="0">
                <a:latin typeface="Bahnschrift Light" panose="020B0502040204020203" pitchFamily="34" charset="0"/>
              </a:rPr>
              <a:t>B . Sudheer           (21245A0504)</a:t>
            </a:r>
            <a:endParaRPr lang="en-IN" sz="2800" dirty="0">
              <a:latin typeface="Bahnschrift Light" panose="020B0502040204020203" pitchFamily="34" charset="0"/>
            </a:endParaRPr>
          </a:p>
          <a:p>
            <a:pPr lvl="2" algn="l"/>
            <a:r>
              <a:rPr lang="en-IN" sz="2800" dirty="0" smtClean="0">
                <a:latin typeface="Bahnschrift Light" panose="020B0502040204020203" pitchFamily="34" charset="0"/>
              </a:rPr>
              <a:t>D . Abhinay            (21245A0506)</a:t>
            </a:r>
            <a:endParaRPr lang="en-IN" sz="2800" dirty="0">
              <a:latin typeface="Bahnschrift Light" panose="020B0502040204020203" pitchFamily="34" charset="0"/>
            </a:endParaRPr>
          </a:p>
          <a:p>
            <a:pPr marL="342891" indent="-342891" algn="l">
              <a:buFontTx/>
              <a:buChar char="-"/>
            </a:pPr>
            <a:endParaRPr lang="en-IN" dirty="0"/>
          </a:p>
          <a:p>
            <a:endParaRPr lang="en-IN" dirty="0"/>
          </a:p>
          <a:p>
            <a:pPr marL="342891" indent="-342891">
              <a:buFontTx/>
              <a:buChar char="-"/>
            </a:pPr>
            <a:endParaRPr lang="en-IN" dirty="0"/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highlight>
                  <a:srgbClr val="FF00FF"/>
                </a:highlight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06-04-2023</a:t>
            </a:r>
          </a:p>
        </p:txBody>
      </p:sp>
    </p:spTree>
    <p:extLst>
      <p:ext uri="{BB962C8B-B14F-4D97-AF65-F5344CB8AC3E}">
        <p14:creationId xmlns:p14="http://schemas.microsoft.com/office/powerpoint/2010/main" xmlns="" val="368528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1" y="1395663"/>
            <a:ext cx="11969623" cy="517658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Existing :</a:t>
            </a: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Proposed :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06-04-2023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19177" y="1684610"/>
            <a:ext cx="9559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 manual  attendance  system  is  prone  to  error, time-consuming ,and  can  be easily manipulated, leading  to  inaccurate  attendance  records 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 existing  project  focuses  on  face  detection  through  three  different  CNN’s.  They  are  AlexNet, GoogleNet, SqueezeNet. Which takes  input  as  RGB  image  and  the CNN’s  are  trained  on  the  data.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7" y="4247837"/>
            <a:ext cx="88841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system proposes facial recognition using  local binary pattern histogram(LBPH).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images are captured then converted to greyscale and this dataset is trained.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Student management system is also provided for admin to manage the student details.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LBPH algorithm is applied on dataset and this method increases the accuracy.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47477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19" y="1135781"/>
            <a:ext cx="11721830" cy="552766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Architecture diagram: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06-04-2023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pic>
        <p:nvPicPr>
          <p:cNvPr id="6" name="Picture 5" descr="Architecture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06" y="1703672"/>
            <a:ext cx="6496187" cy="5154328"/>
          </a:xfrm>
          <a:prstGeom prst="rect">
            <a:avLst/>
          </a:prstGeom>
        </p:spPr>
      </p:pic>
      <p:pic>
        <p:nvPicPr>
          <p:cNvPr id="8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72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1" y="1296955"/>
            <a:ext cx="11969623" cy="527529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Student management module:</a:t>
            </a:r>
            <a:r>
              <a:rPr lang="en-IN" sz="3100" b="1" dirty="0" smtClean="0"/>
              <a:t/>
            </a:r>
            <a:br>
              <a:rPr lang="en-IN" sz="3100" b="1" dirty="0" smtClean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06-04-2023</a:t>
            </a:r>
            <a:endParaRPr lang="en-IN" dirty="0"/>
          </a:p>
        </p:txBody>
      </p:sp>
      <p:pic>
        <p:nvPicPr>
          <p:cNvPr id="11" name="Picture 10" descr="WhatsApp Image 2023-04-03 at 2.03.5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45" y="1380930"/>
            <a:ext cx="6794551" cy="54770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121" y="2056686"/>
            <a:ext cx="49551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module the details provided by the student will be entered into the database and detials are saved.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Admin has full control on management system.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Admin can update the detials and also can delete the records of specific student. 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13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963"/>
            <a:ext cx="11969623" cy="49767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Scanning and dataset generation module:</a:t>
            </a:r>
            <a:r>
              <a:rPr lang="en-IN" sz="3100" b="1" dirty="0" smtClean="0"/>
              <a:t/>
            </a:r>
            <a:br>
              <a:rPr lang="en-IN" sz="3100" b="1" dirty="0" smtClean="0"/>
            </a:br>
            <a:r>
              <a:rPr lang="en-IN" sz="3100" b="1" dirty="0" smtClean="0"/>
              <a:t/>
            </a:r>
            <a:br>
              <a:rPr lang="en-IN" sz="3100" b="1" dirty="0" smtClean="0"/>
            </a:br>
            <a:r>
              <a:rPr lang="en-IN" sz="3100" b="1" dirty="0" smtClean="0"/>
              <a:t/>
            </a:r>
            <a:br>
              <a:rPr lang="en-IN" sz="3100" b="1" dirty="0" smtClean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06-04-2023</a:t>
            </a:r>
            <a:endParaRPr lang="en-IN" dirty="0"/>
          </a:p>
        </p:txBody>
      </p:sp>
      <p:pic>
        <p:nvPicPr>
          <p:cNvPr id="9" name="Picture 8" descr="module2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288" y="1754449"/>
            <a:ext cx="7273712" cy="4833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165" y="1858168"/>
            <a:ext cx="4573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module the camera is invoked and student images are captured using camera.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dataset is generated by capturing images and they are stored in database using MySql.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generated dataset is trained by algorithm.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33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4657"/>
            <a:ext cx="11969623" cy="56933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Detect face and provide attendance: </a:t>
            </a: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06-04-2023</a:t>
            </a:r>
            <a:endParaRPr lang="en-IN" dirty="0"/>
          </a:p>
        </p:txBody>
      </p:sp>
      <p:pic>
        <p:nvPicPr>
          <p:cNvPr id="9" name="Picture 8" descr="det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302" y="1618881"/>
            <a:ext cx="7161594" cy="50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133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1" y="1595535"/>
            <a:ext cx="11969623" cy="4976715"/>
          </a:xfrm>
        </p:spPr>
        <p:txBody>
          <a:bodyPr anchor="t">
            <a:normAutofit/>
          </a:bodyPr>
          <a:lstStyle/>
          <a:p>
            <a:pPr algn="l"/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06-04-2023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5A7B78A7-5F3F-94B5-2742-203F76A3A60E}"/>
              </a:ext>
            </a:extLst>
          </p:cNvPr>
          <p:cNvSpPr txBox="1">
            <a:spLocks/>
          </p:cNvSpPr>
          <p:nvPr/>
        </p:nvSpPr>
        <p:spPr>
          <a:xfrm>
            <a:off x="219271" y="1747935"/>
            <a:ext cx="11969623" cy="4976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900" b="1" dirty="0" smtClean="0">
                <a:latin typeface="Times New Roman" pitchFamily="18" charset="0"/>
                <a:cs typeface="Times New Roman" pitchFamily="18" charset="0"/>
              </a:rPr>
              <a:t>Algorithms:</a:t>
            </a:r>
          </a:p>
          <a:p>
            <a:pPr algn="l"/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398" y="2348565"/>
            <a:ext cx="105075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proposed system we are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b="1" smtClean="0">
                <a:latin typeface="Times New Roman" pitchFamily="18" charset="0"/>
                <a:cs typeface="Times New Roman" pitchFamily="18" charset="0"/>
              </a:rPr>
              <a:t>aar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cascade frontal face algorithm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smtClean="0">
                <a:latin typeface="Times New Roman" pitchFamily="18" charset="0"/>
                <a:cs typeface="Times New Roman" pitchFamily="18" charset="0"/>
              </a:rPr>
              <a:t>ocal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binary pattern histogram (LBPH).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haar cascade frontal face algorithm is used to detect faces based upon its features.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RGB images are converted to greyscale for efficient processing.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Now the algorithm locates the exact features of faces.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 algorithm return 4 values of the detected face and based on that the data set is generated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013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1" y="1318661"/>
            <a:ext cx="11969623" cy="5253589"/>
          </a:xfrm>
        </p:spPr>
        <p:txBody>
          <a:bodyPr anchor="t">
            <a:normAutofit/>
          </a:bodyPr>
          <a:lstStyle/>
          <a:p>
            <a:pPr algn="l"/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286074" y="102215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266E43-00C8-4BC2-ED6D-C00D2AD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9875" y="6327476"/>
            <a:ext cx="2743200" cy="365125"/>
          </a:xfrm>
        </p:spPr>
        <p:txBody>
          <a:bodyPr/>
          <a:lstStyle/>
          <a:p>
            <a:r>
              <a:rPr lang="en-IN" dirty="0" smtClean="0"/>
              <a:t>06-04-2023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5A7B78A7-5F3F-94B5-2742-203F76A3A60E}"/>
              </a:ext>
            </a:extLst>
          </p:cNvPr>
          <p:cNvSpPr txBox="1">
            <a:spLocks/>
          </p:cNvSpPr>
          <p:nvPr/>
        </p:nvSpPr>
        <p:spPr>
          <a:xfrm>
            <a:off x="222377" y="1516929"/>
            <a:ext cx="11969623" cy="4976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900" b="1" dirty="0" smtClean="0">
                <a:latin typeface="Times New Roman" pitchFamily="18" charset="0"/>
                <a:cs typeface="Times New Roman" pitchFamily="18" charset="0"/>
              </a:rPr>
              <a:t>Algorithms:</a:t>
            </a:r>
          </a:p>
          <a:p>
            <a:pPr algn="l"/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8660" y="1960549"/>
            <a:ext cx="105075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Local binary pattern histogram (LBPH) is used for face recognition.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greyscale images are represented as matrix. In the matrix the threshold values are converted to binary values.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By concatenating binary values in clockwise direction it forms a new binary value.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new binary value is further converted to decimal value and placed in the matrix as central value.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images are generated the histogram is formed based on the images.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find the image that matches input image we just need to compare two histograms.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0" name="Picture 9" descr="downloa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87" y="4450012"/>
            <a:ext cx="7598652" cy="21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013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7CC9-79CE-FF81-8AD0-340DFC6B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336" y="1320913"/>
            <a:ext cx="10487219" cy="497725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THANK YOU  &amp; </a:t>
            </a:r>
            <a:r>
              <a:rPr lang="en-IN" sz="4000" b="1" dirty="0" smtClean="0">
                <a:latin typeface="Arial Rounded MT Bold" panose="020F0704030504030204" pitchFamily="34" charset="0"/>
              </a:rPr>
              <a:t>QUERY</a:t>
            </a:r>
            <a:r>
              <a:rPr lang="en-IN" sz="4000" b="1" dirty="0">
                <a:latin typeface="Arial Rounded MT Bold" panose="020F0704030504030204" pitchFamily="34" charset="0"/>
              </a:rPr>
              <a:t/>
            </a:r>
            <a:br>
              <a:rPr lang="en-IN" sz="4000" b="1" dirty="0">
                <a:latin typeface="Arial Rounded MT Bold" panose="020F0704030504030204" pitchFamily="34" charset="0"/>
              </a:rPr>
            </a:br>
            <a:r>
              <a:rPr lang="en-IN" sz="4000" b="1" dirty="0">
                <a:latin typeface="Arial Rounded MT Bold" panose="020F0704030504030204" pitchFamily="34" charset="0"/>
              </a:rPr>
              <a:t/>
            </a:r>
            <a:br>
              <a:rPr lang="en-IN" sz="4000" b="1" dirty="0">
                <a:latin typeface="Arial Rounded MT Bold" panose="020F0704030504030204" pitchFamily="34" charset="0"/>
              </a:rPr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b="1" dirty="0"/>
          </a:p>
        </p:txBody>
      </p:sp>
      <p:pic>
        <p:nvPicPr>
          <p:cNvPr id="4" name="Picture 2" descr="C:\Users\admin\Desktop\download.png">
            <a:extLst>
              <a:ext uri="{FF2B5EF4-FFF2-40B4-BE49-F238E27FC236}">
                <a16:creationId xmlns:a16="http://schemas.microsoft.com/office/drawing/2014/main" xmlns="" id="{B3F3373F-8F1C-504C-8164-5E4F20A6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1" y="3"/>
            <a:ext cx="1219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9BF72-C168-995F-B48B-1CA2111C267F}"/>
              </a:ext>
            </a:extLst>
          </p:cNvPr>
          <p:cNvSpPr txBox="1"/>
          <p:nvPr/>
        </p:nvSpPr>
        <p:spPr>
          <a:xfrm>
            <a:off x="1325336" y="18299"/>
            <a:ext cx="10750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GOKARAJU RANGARAJU INSTITUTE OF ENGINEERING AND TECHNOLOGY</a:t>
            </a:r>
            <a:endParaRPr lang="en-IN" altLang="en-US" sz="22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Department</a:t>
            </a:r>
            <a:r>
              <a:rPr lang="en-US" sz="2200" dirty="0">
                <a:latin typeface="Arial Rounded MT Bold" panose="020F0704030504030204" pitchFamily="34" charset="0"/>
              </a:rPr>
              <a:t> </a:t>
            </a: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of Computer Science and Engineering</a:t>
            </a:r>
          </a:p>
          <a:p>
            <a:pPr algn="ctr">
              <a:defRPr/>
            </a:pPr>
            <a:r>
              <a:rPr lang="en-US" altLang="en-US" sz="2200" dirty="0">
                <a:latin typeface="Arial Rounded MT Bold" panose="020F0704030504030204" pitchFamily="34" charset="0"/>
                <a:cs typeface="Times New Roman" pitchFamily="18" charset="0"/>
              </a:rPr>
              <a:t>MINI Project Review-2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DE6936AB-C8FD-7D42-6FD3-9BBF9E69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06-04-2023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405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567</TotalTime>
  <Words>474</Words>
  <Application>Microsoft Office PowerPoint</Application>
  <PresentationFormat>Custom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Ingenious approach for attendance using LBPH algorithm                                             -Guide :  G . Neelima                                                                                                   Asst . prof</vt:lpstr>
      <vt:lpstr>Existing :      Proposed :        </vt:lpstr>
      <vt:lpstr>Slide 3</vt:lpstr>
      <vt:lpstr>Student management module:         </vt:lpstr>
      <vt:lpstr>Scanning and dataset generation module:            </vt:lpstr>
      <vt:lpstr>Detect face and provide attendance:          </vt:lpstr>
      <vt:lpstr>    </vt:lpstr>
      <vt:lpstr>    </vt:lpstr>
      <vt:lpstr>THANK YOU  &amp; QUERY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propose project</dc:title>
  <dc:creator>susmita valli</dc:creator>
  <cp:lastModifiedBy>91807</cp:lastModifiedBy>
  <cp:revision>62</cp:revision>
  <dcterms:created xsi:type="dcterms:W3CDTF">2023-01-31T07:15:13Z</dcterms:created>
  <dcterms:modified xsi:type="dcterms:W3CDTF">2023-04-06T07:30:29Z</dcterms:modified>
</cp:coreProperties>
</file>