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FADCAF-D544-4311-AFE4-8F16C156123F}">
  <a:tblStyle styleId="{FAFADCAF-D544-4311-AFE4-8F16C15612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3cc27f4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3cc27f4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68d9efee2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68d9efee2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ad8c01f70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ad8c01f70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68d9efee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68d9efee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ad8c01f70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ad8c01f70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3cc27f42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3cc27f42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3cc27f42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3cc27f4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ad8c01f7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ad8c01f7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68d9efee2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68d9efee2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4ee061f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4ee061f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4ee061f2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4ee061f2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ad8c01f70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ad8c01f70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123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4ee061f2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4ee061f2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123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4ee061f2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4ee061f2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123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ad8c01f7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ad8c01f7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Gummyyy/SIRE504-Term_Projec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45825" y="1858600"/>
            <a:ext cx="6531600" cy="13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00">
                <a:solidFill>
                  <a:srgbClr val="0B5394"/>
                </a:solidFill>
              </a:rPr>
              <a:t>FastReport</a:t>
            </a:r>
            <a:endParaRPr b="1" sz="6200">
              <a:solidFill>
                <a:srgbClr val="0B5394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5571" l="0" r="2733" t="0"/>
          <a:stretch/>
        </p:blipFill>
        <p:spPr>
          <a:xfrm>
            <a:off x="-44475" y="-13925"/>
            <a:ext cx="3570199" cy="232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6855100" y="3189700"/>
            <a:ext cx="2783700" cy="2731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21480" l="7331" r="6013" t="21542"/>
          <a:stretch/>
        </p:blipFill>
        <p:spPr>
          <a:xfrm>
            <a:off x="6666875" y="2314025"/>
            <a:ext cx="960500" cy="6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917675" y="216425"/>
            <a:ext cx="6189600" cy="5727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AutoNum type="arabicPeriod"/>
            </a:pPr>
            <a:r>
              <a:rPr b="1" lang="en" sz="2400">
                <a:solidFill>
                  <a:srgbClr val="0B5394"/>
                </a:solidFill>
              </a:rPr>
              <a:t>Basecalled Summary table</a:t>
            </a:r>
            <a:endParaRPr b="1" sz="4000">
              <a:solidFill>
                <a:srgbClr val="0B5394"/>
              </a:solidFill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8584650" y="0"/>
            <a:ext cx="51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69138"/>
                </a:solidFill>
              </a:rPr>
              <a:t>10</a:t>
            </a:r>
            <a:endParaRPr b="1" sz="2000">
              <a:solidFill>
                <a:srgbClr val="E69138"/>
              </a:solidFill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14408" l="0" r="8113" t="15715"/>
          <a:stretch/>
        </p:blipFill>
        <p:spPr>
          <a:xfrm>
            <a:off x="482163" y="3378925"/>
            <a:ext cx="8179675" cy="139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1121550" y="897675"/>
            <a:ext cx="6900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Input:</a:t>
            </a:r>
            <a:r>
              <a:rPr lang="en"/>
              <a:t> DataFrame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r>
              <a:rPr lang="en"/>
              <a:t> Graph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Process:</a:t>
            </a:r>
            <a:endParaRPr b="1"/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filter pass read &amp; barcode</a:t>
            </a:r>
            <a:endParaRPr/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calculate data in table</a:t>
            </a:r>
            <a:endParaRPr/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assign data into row and column in the table</a:t>
            </a:r>
            <a:endParaRPr/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apply all table to graph object </a:t>
            </a:r>
            <a:endParaRPr>
              <a:solidFill>
                <a:schemeClr val="dk1"/>
              </a:solidFill>
            </a:endParaRPr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buttons </a:t>
            </a:r>
            <a:endParaRPr>
              <a:solidFill>
                <a:schemeClr val="dk1"/>
              </a:solidFill>
            </a:endParaRPr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add buttons to graph object and return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/>
        </p:nvSpPr>
        <p:spPr>
          <a:xfrm>
            <a:off x="905500" y="447225"/>
            <a:ext cx="4800000" cy="554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2</a:t>
            </a:r>
            <a:r>
              <a:rPr b="1" lang="en" sz="2400">
                <a:solidFill>
                  <a:srgbClr val="0B5394"/>
                </a:solidFill>
              </a:rPr>
              <a:t>. Number of reads per barcode</a:t>
            </a:r>
            <a:endParaRPr b="1" sz="2400">
              <a:solidFill>
                <a:srgbClr val="0B5394"/>
              </a:solidFill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-544600" y="3114300"/>
            <a:ext cx="2783700" cy="2731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8626650" y="0"/>
            <a:ext cx="47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69138"/>
                </a:solidFill>
              </a:rPr>
              <a:t>11</a:t>
            </a:r>
            <a:endParaRPr b="1" sz="2000">
              <a:solidFill>
                <a:srgbClr val="E69138"/>
              </a:solidFill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b="0" l="0" r="0" t="5838"/>
          <a:stretch/>
        </p:blipFill>
        <p:spPr>
          <a:xfrm>
            <a:off x="2877200" y="2833450"/>
            <a:ext cx="6077300" cy="21654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411975" y="1001325"/>
            <a:ext cx="5007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Input:</a:t>
            </a:r>
            <a:r>
              <a:rPr lang="en"/>
              <a:t> DataFrame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r>
              <a:rPr lang="en"/>
              <a:t> Graph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1.filter pass read &amp; barcode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2.create each filtered graph and add to trace list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3.add graph name to name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4.apply all list to graph object and return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916900" y="218450"/>
            <a:ext cx="4131600" cy="5727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3. </a:t>
            </a:r>
            <a:r>
              <a:rPr b="1" lang="en" sz="2400">
                <a:solidFill>
                  <a:srgbClr val="0B5394"/>
                </a:solidFill>
              </a:rPr>
              <a:t>Basecalled reads length</a:t>
            </a:r>
            <a:endParaRPr b="1" sz="2400">
              <a:solidFill>
                <a:srgbClr val="0B5394"/>
              </a:solidFill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-630275" y="3128025"/>
            <a:ext cx="2783700" cy="2731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8590550" y="0"/>
            <a:ext cx="51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69138"/>
                </a:solidFill>
              </a:rPr>
              <a:t>12</a:t>
            </a:r>
            <a:endParaRPr b="1" sz="2000">
              <a:solidFill>
                <a:srgbClr val="E69138"/>
              </a:solidFill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050" y="2817574"/>
            <a:ext cx="5874426" cy="23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296300" y="860175"/>
            <a:ext cx="5007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Input:</a:t>
            </a:r>
            <a:r>
              <a:rPr lang="en"/>
              <a:t> DataFrame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r>
              <a:rPr lang="en"/>
              <a:t> Graph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1.filter pass read &amp; barcode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2.create each filtered graph and add to trace list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3.</a:t>
            </a:r>
            <a:r>
              <a:rPr lang="en">
                <a:solidFill>
                  <a:schemeClr val="dk1"/>
                </a:solidFill>
              </a:rPr>
              <a:t>calculate percentile and keep as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4.add graph name to name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5.apply all list to graph object and return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925475" y="244875"/>
            <a:ext cx="5316000" cy="5727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4</a:t>
            </a:r>
            <a:r>
              <a:rPr b="1" lang="en" sz="2400">
                <a:solidFill>
                  <a:srgbClr val="0B5394"/>
                </a:solidFill>
              </a:rPr>
              <a:t>. Basecalled reads PHRED quality </a:t>
            </a:r>
            <a:endParaRPr b="1" sz="2400">
              <a:solidFill>
                <a:srgbClr val="0B5394"/>
              </a:solidFill>
            </a:endParaRPr>
          </a:p>
        </p:txBody>
      </p:sp>
      <p:sp>
        <p:nvSpPr>
          <p:cNvPr id="155" name="Google Shape;155;p25"/>
          <p:cNvSpPr/>
          <p:nvPr/>
        </p:nvSpPr>
        <p:spPr>
          <a:xfrm>
            <a:off x="-484100" y="2958675"/>
            <a:ext cx="2783700" cy="2731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8563475" y="0"/>
            <a:ext cx="53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69138"/>
                </a:solidFill>
              </a:rPr>
              <a:t>13</a:t>
            </a:r>
            <a:endParaRPr b="1" sz="2000">
              <a:solidFill>
                <a:srgbClr val="E69138"/>
              </a:solidFill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948" y="2958675"/>
            <a:ext cx="5732050" cy="22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/>
        </p:nvSpPr>
        <p:spPr>
          <a:xfrm>
            <a:off x="670050" y="896900"/>
            <a:ext cx="5007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Input:</a:t>
            </a:r>
            <a:r>
              <a:rPr lang="en"/>
              <a:t> DataFrame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r>
              <a:rPr lang="en"/>
              <a:t> Graph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1.filter pass read &amp; barcode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2.create each filtered graph and add to trace list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3.</a:t>
            </a:r>
            <a:r>
              <a:rPr lang="en">
                <a:solidFill>
                  <a:schemeClr val="dk1"/>
                </a:solidFill>
              </a:rPr>
              <a:t>calculate percentile and keep as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4.add graph name to name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5.apply all list to graph object and return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729075" y="235325"/>
            <a:ext cx="7574400" cy="5727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5. </a:t>
            </a:r>
            <a:r>
              <a:rPr b="1" lang="en" sz="2400">
                <a:solidFill>
                  <a:srgbClr val="0B5394"/>
                </a:solidFill>
              </a:rPr>
              <a:t>Basecalled reads length vs PHRED quality score</a:t>
            </a:r>
            <a:endParaRPr b="1" sz="2400">
              <a:solidFill>
                <a:srgbClr val="0B5394"/>
              </a:solidFill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-769350" y="3088350"/>
            <a:ext cx="2783700" cy="2731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8554450" y="0"/>
            <a:ext cx="54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69138"/>
                </a:solidFill>
              </a:rPr>
              <a:t>14</a:t>
            </a:r>
            <a:endParaRPr b="1" sz="2000">
              <a:solidFill>
                <a:srgbClr val="E69138"/>
              </a:solidFill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599" y="3088350"/>
            <a:ext cx="5425377" cy="20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/>
        </p:nvSpPr>
        <p:spPr>
          <a:xfrm>
            <a:off x="1039250" y="864625"/>
            <a:ext cx="5007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Input:</a:t>
            </a:r>
            <a:r>
              <a:rPr lang="en"/>
              <a:t> DataFrame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r>
              <a:rPr lang="en"/>
              <a:t> Graph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1.filter pass read &amp; barcode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2.create each filtered graph and add to trace list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3.add graph name to name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4.apply all list to graph object and return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9075" y="235325"/>
            <a:ext cx="7574400" cy="5727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5. HTML Writer</a:t>
            </a:r>
            <a:endParaRPr b="1" sz="2400">
              <a:solidFill>
                <a:srgbClr val="0B5394"/>
              </a:solidFill>
            </a:endParaRPr>
          </a:p>
        </p:txBody>
      </p:sp>
      <p:sp>
        <p:nvSpPr>
          <p:cNvPr id="173" name="Google Shape;173;p27"/>
          <p:cNvSpPr/>
          <p:nvPr/>
        </p:nvSpPr>
        <p:spPr>
          <a:xfrm>
            <a:off x="-769350" y="3088350"/>
            <a:ext cx="2783700" cy="2731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8554450" y="0"/>
            <a:ext cx="54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69138"/>
                </a:solidFill>
              </a:rPr>
              <a:t>15</a:t>
            </a:r>
            <a:endParaRPr b="1" sz="2000">
              <a:solidFill>
                <a:srgbClr val="E69138"/>
              </a:solidFill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1039250" y="864625"/>
            <a:ext cx="5007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Input: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Graph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r>
              <a:rPr lang="en"/>
              <a:t> HTML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1.Receive all graph object from plot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2.Open file stream to write HTML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3.Convert graph object to div output and add to 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4.Close file writer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Google Shape;62;p14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{FAFADCAF-D544-4311-AFE4-8F16C156123F}</a:tableStyleId>
              </a:tblPr>
              <a:tblGrid>
                <a:gridCol w="1882150"/>
                <a:gridCol w="1882150"/>
                <a:gridCol w="1882150"/>
                <a:gridCol w="1882150"/>
              </a:tblGrid>
              <a:tr h="44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CFE2F3"/>
                          </a:solidFill>
                        </a:rPr>
                        <a:t>Weeks</a:t>
                      </a:r>
                      <a:endParaRPr b="1" sz="1900">
                        <a:solidFill>
                          <a:srgbClr val="CFE2F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CFE2F3"/>
                          </a:solidFill>
                        </a:rPr>
                        <a:t>Task</a:t>
                      </a:r>
                      <a:endParaRPr b="1" sz="1900">
                        <a:solidFill>
                          <a:srgbClr val="CFE2F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hMerge="1"/>
              </a:tr>
              <a:tr h="44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73763"/>
                          </a:solidFill>
                        </a:rPr>
                        <a:t>Week 1</a:t>
                      </a:r>
                      <a:endParaRPr b="1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Discuss the overview of project and planning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</a:tr>
              <a:tr h="44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073763"/>
                          </a:solidFill>
                        </a:rPr>
                        <a:t>Week 2</a:t>
                      </a:r>
                      <a:endParaRPr b="1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Function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 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Review + Feedback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4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073763"/>
                          </a:solidFill>
                        </a:rPr>
                        <a:t>Week 3</a:t>
                      </a:r>
                      <a:endParaRPr b="1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 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 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Review + Feedback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073763"/>
                          </a:solidFill>
                        </a:rPr>
                        <a:t>Week 4</a:t>
                      </a:r>
                      <a:endParaRPr b="1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 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 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Review + Feedback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4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073763"/>
                          </a:solidFill>
                        </a:rPr>
                        <a:t>Week 5</a:t>
                      </a:r>
                      <a:endParaRPr b="1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Improvement Discussion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Review + Feedback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073763"/>
                          </a:solidFill>
                        </a:rPr>
                        <a:t>Week 6</a:t>
                      </a:r>
                      <a:endParaRPr b="1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Program testing and p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reparation of presentation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63" name="Google Shape;63;p14"/>
          <p:cNvSpPr txBox="1"/>
          <p:nvPr/>
        </p:nvSpPr>
        <p:spPr>
          <a:xfrm>
            <a:off x="2581550" y="402500"/>
            <a:ext cx="4270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B5394"/>
                </a:solidFill>
              </a:rPr>
              <a:t>Project timeline</a:t>
            </a:r>
            <a:endParaRPr b="1" sz="2900">
              <a:solidFill>
                <a:srgbClr val="0B5394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8694575" y="0"/>
            <a:ext cx="40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69138"/>
                </a:solidFill>
              </a:rPr>
              <a:t>2</a:t>
            </a:r>
            <a:endParaRPr b="1" sz="2000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-544600" y="3114300"/>
            <a:ext cx="2783700" cy="2731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2581550" y="554900"/>
            <a:ext cx="4270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B5394"/>
                </a:solidFill>
              </a:rPr>
              <a:t>Team collaboration</a:t>
            </a:r>
            <a:endParaRPr b="1" sz="2900">
              <a:solidFill>
                <a:srgbClr val="0B5394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8680775" y="0"/>
            <a:ext cx="42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69138"/>
                </a:solidFill>
              </a:rPr>
              <a:t>3</a:t>
            </a:r>
            <a:endParaRPr b="1" sz="2000">
              <a:solidFill>
                <a:srgbClr val="E69138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013550" y="1468650"/>
            <a:ext cx="711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Zoom meeting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Storyboarding agile </a:t>
            </a:r>
            <a:endParaRPr sz="21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050" y="3114312"/>
            <a:ext cx="1487350" cy="14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5262" y="3970450"/>
            <a:ext cx="3072038" cy="6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544600" y="3114300"/>
            <a:ext cx="2783700" cy="2731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2581550" y="326300"/>
            <a:ext cx="4270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B5394"/>
                </a:solidFill>
              </a:rPr>
              <a:t>Storyboarding Agile</a:t>
            </a:r>
            <a:endParaRPr b="1" sz="2900">
              <a:solidFill>
                <a:srgbClr val="0B5394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8680775" y="0"/>
            <a:ext cx="42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69138"/>
                </a:solidFill>
              </a:rPr>
              <a:t>4</a:t>
            </a:r>
            <a:endParaRPr b="1" sz="2000">
              <a:solidFill>
                <a:srgbClr val="E69138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838" y="1173050"/>
            <a:ext cx="7948325" cy="321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544600" y="3114300"/>
            <a:ext cx="2783700" cy="2731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2581550" y="326300"/>
            <a:ext cx="4270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B5394"/>
                </a:solidFill>
              </a:rPr>
              <a:t>Challenges</a:t>
            </a:r>
            <a:endParaRPr b="1" sz="2900">
              <a:solidFill>
                <a:srgbClr val="0B5394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8680775" y="0"/>
            <a:ext cx="42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69138"/>
                </a:solidFill>
              </a:rPr>
              <a:t>5</a:t>
            </a:r>
            <a:endParaRPr b="1" sz="2000">
              <a:solidFill>
                <a:srgbClr val="E69138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884325" y="1191125"/>
            <a:ext cx="74535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Stuck in some features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Code debugging</a:t>
            </a:r>
            <a:endParaRPr sz="1600">
              <a:solidFill>
                <a:schemeClr val="dk1"/>
              </a:solidFill>
            </a:endParaRPr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Solutions</a:t>
            </a:r>
            <a:endParaRPr sz="1600">
              <a:solidFill>
                <a:schemeClr val="dk1"/>
              </a:solidFill>
            </a:endParaRPr>
          </a:p>
          <a:p>
            <a:pPr indent="-273050" lvl="1" marL="10858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Study example code on the internet</a:t>
            </a:r>
            <a:endParaRPr sz="1600">
              <a:solidFill>
                <a:schemeClr val="dk1"/>
              </a:solidFill>
            </a:endParaRPr>
          </a:p>
          <a:p>
            <a:pPr indent="-273050" lvl="1" marL="10858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Sharing the problem with teammate to find a solution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Using GitHub</a:t>
            </a:r>
            <a:endParaRPr sz="1600">
              <a:solidFill>
                <a:schemeClr val="dk1"/>
              </a:solidFill>
            </a:endParaRPr>
          </a:p>
          <a:p>
            <a:pPr indent="17145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17145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718325" y="814175"/>
            <a:ext cx="7466400" cy="4926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C4587"/>
                </a:solidFill>
              </a:rPr>
              <a:t>Overview of Feature</a:t>
            </a:r>
            <a:endParaRPr b="1" sz="3800">
              <a:solidFill>
                <a:srgbClr val="1C4587"/>
              </a:solidFill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718325" y="1528375"/>
            <a:ext cx="7466400" cy="29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818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26"/>
              <a:buChar char="●"/>
            </a:pPr>
            <a:r>
              <a:rPr b="1" lang="en" sz="1725">
                <a:solidFill>
                  <a:srgbClr val="FF0000"/>
                </a:solidFill>
              </a:rPr>
              <a:t>Toggle Filtering Result based on Barcode and Pass Read</a:t>
            </a:r>
            <a:endParaRPr b="1" sz="1725">
              <a:solidFill>
                <a:srgbClr val="FF0000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700"/>
              <a:buChar char="●"/>
            </a:pPr>
            <a:r>
              <a:rPr b="1" lang="en" sz="1700">
                <a:solidFill>
                  <a:srgbClr val="A64D79"/>
                </a:solidFill>
              </a:rPr>
              <a:t>Basecalled summary table</a:t>
            </a:r>
            <a:endParaRPr b="1" sz="1700">
              <a:solidFill>
                <a:srgbClr val="A64D79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Number of reads per barcode</a:t>
            </a:r>
            <a:endParaRPr b="1"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700"/>
              <a:buChar char="●"/>
            </a:pPr>
            <a:r>
              <a:rPr b="1" lang="en" sz="1700">
                <a:solidFill>
                  <a:srgbClr val="A64D79"/>
                </a:solidFill>
              </a:rPr>
              <a:t>Basecalled reads length</a:t>
            </a:r>
            <a:endParaRPr b="1" sz="1700">
              <a:solidFill>
                <a:srgbClr val="A64D79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●"/>
            </a:pPr>
            <a:r>
              <a:rPr b="1" lang="en" sz="1700">
                <a:solidFill>
                  <a:srgbClr val="666666"/>
                </a:solidFill>
              </a:rPr>
              <a:t>Basecalled reads PHRED quality</a:t>
            </a:r>
            <a:endParaRPr b="1" sz="1700">
              <a:solidFill>
                <a:srgbClr val="666666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700"/>
              <a:buChar char="●"/>
            </a:pPr>
            <a:r>
              <a:rPr b="1" lang="en" sz="1700">
                <a:solidFill>
                  <a:srgbClr val="A64D79"/>
                </a:solidFill>
              </a:rPr>
              <a:t>Basecalled reads length vs PHRED quality score</a:t>
            </a:r>
            <a:endParaRPr b="1" sz="1700">
              <a:solidFill>
                <a:srgbClr val="A64D79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8694575" y="0"/>
            <a:ext cx="40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69138"/>
                </a:solidFill>
              </a:rPr>
              <a:t>6</a:t>
            </a:r>
            <a:endParaRPr b="1" sz="2000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838800" y="164475"/>
            <a:ext cx="7466400" cy="4926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C4587"/>
                </a:solidFill>
              </a:rPr>
              <a:t>Program</a:t>
            </a:r>
            <a:endParaRPr b="1" sz="3800">
              <a:solidFill>
                <a:srgbClr val="1C4587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8694575" y="0"/>
            <a:ext cx="40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69138"/>
                </a:solidFill>
              </a:rPr>
              <a:t>7</a:t>
            </a:r>
            <a:endParaRPr b="1" sz="2000">
              <a:solidFill>
                <a:srgbClr val="E69138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638050" y="683388"/>
            <a:ext cx="30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638050" y="2571750"/>
            <a:ext cx="34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753800" y="2972425"/>
            <a:ext cx="32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 install -r requirements.txt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753800" y="3691950"/>
            <a:ext cx="10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901300" y="4162325"/>
            <a:ext cx="39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./FastReport QuickHTML -f filename.fastq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721025" y="1567125"/>
            <a:ext cx="728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https://github.com/Gummyyy/SIRE504-Term_Project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Clone: git clone https://github.com/Gummyyy/SIRE504-Term_Project.git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838800" y="164475"/>
            <a:ext cx="7466400" cy="4926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C4587"/>
                </a:solidFill>
              </a:rPr>
              <a:t>Program’s information flow</a:t>
            </a:r>
            <a:endParaRPr b="1" sz="3800">
              <a:solidFill>
                <a:srgbClr val="1C4587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8694575" y="0"/>
            <a:ext cx="40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69138"/>
                </a:solidFill>
              </a:rPr>
              <a:t>8</a:t>
            </a:r>
            <a:endParaRPr b="1" sz="2000">
              <a:solidFill>
                <a:srgbClr val="E69138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825" y="717500"/>
            <a:ext cx="4432999" cy="43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917675" y="216425"/>
            <a:ext cx="6189600" cy="5727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0. FastQ to DataFrame</a:t>
            </a:r>
            <a:endParaRPr b="1" sz="4000">
              <a:solidFill>
                <a:srgbClr val="0B5394"/>
              </a:solidFill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8694575" y="0"/>
            <a:ext cx="40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69138"/>
                </a:solidFill>
              </a:rPr>
              <a:t>9</a:t>
            </a:r>
            <a:endParaRPr b="1" sz="2000">
              <a:solidFill>
                <a:srgbClr val="E69138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1121550" y="897675"/>
            <a:ext cx="6900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Input:</a:t>
            </a:r>
            <a:r>
              <a:rPr lang="en"/>
              <a:t> FastQ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r>
              <a:rPr lang="en"/>
              <a:t> DataFrame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Process:</a:t>
            </a:r>
            <a:endParaRPr b="1"/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Read fastq file by seq.io lib</a:t>
            </a:r>
            <a:endParaRPr/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 regex to extract each values from each row</a:t>
            </a:r>
            <a:endParaRPr/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Assign each variable to each list</a:t>
            </a:r>
            <a:endParaRPr/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Construct DataFrame from all list</a:t>
            </a:r>
            <a:endParaRPr>
              <a:solidFill>
                <a:schemeClr val="dk1"/>
              </a:solidFill>
            </a:endParaRPr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Return DataFrame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