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73" r:id="rId6"/>
    <p:sldId id="261" r:id="rId7"/>
    <p:sldId id="262" r:id="rId8"/>
    <p:sldId id="268" r:id="rId9"/>
    <p:sldId id="269" r:id="rId10"/>
    <p:sldId id="270" r:id="rId11"/>
    <p:sldId id="271" r:id="rId12"/>
    <p:sldId id="263" r:id="rId13"/>
    <p:sldId id="264" r:id="rId14"/>
    <p:sldId id="265" r:id="rId15"/>
    <p:sldId id="266" r:id="rId16"/>
    <p:sldId id="267" r:id="rId17"/>
    <p:sldId id="258"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p:scale>
          <a:sx n="100" d="100"/>
          <a:sy n="100" d="100"/>
        </p:scale>
        <p:origin x="87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BB970-2775-4ABA-B6B3-E6211881B8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DC9BAF6-E0BB-47FB-9D92-769A4853583B}">
      <dgm:prSet/>
      <dgm:spPr/>
      <dgm:t>
        <a:bodyPr/>
        <a:lstStyle/>
        <a:p>
          <a:r>
            <a:rPr lang="en-AU" dirty="0"/>
            <a:t>Experiment 1</a:t>
          </a:r>
        </a:p>
        <a:p>
          <a:endParaRPr lang="en-US" dirty="0"/>
        </a:p>
      </dgm:t>
    </dgm:pt>
    <dgm:pt modelId="{AAFE4EEC-639C-4F2B-90AF-B1BB6372AAA5}" type="parTrans" cxnId="{BC602E78-4997-410A-99A1-DD7F0DD1A865}">
      <dgm:prSet/>
      <dgm:spPr/>
      <dgm:t>
        <a:bodyPr/>
        <a:lstStyle/>
        <a:p>
          <a:endParaRPr lang="en-US"/>
        </a:p>
      </dgm:t>
    </dgm:pt>
    <dgm:pt modelId="{FB7C147E-34F9-45F8-92D4-EEB9CF2E91BB}" type="sibTrans" cxnId="{BC602E78-4997-410A-99A1-DD7F0DD1A865}">
      <dgm:prSet/>
      <dgm:spPr/>
      <dgm:t>
        <a:bodyPr/>
        <a:lstStyle/>
        <a:p>
          <a:endParaRPr lang="en-US"/>
        </a:p>
      </dgm:t>
    </dgm:pt>
    <dgm:pt modelId="{E1C596C1-EC15-408A-A3DE-56E1481C959C}">
      <dgm:prSet/>
      <dgm:spPr/>
      <dgm:t>
        <a:bodyPr/>
        <a:lstStyle/>
        <a:p>
          <a:r>
            <a:rPr lang="en-AU" dirty="0"/>
            <a:t>Experiment 2</a:t>
          </a:r>
        </a:p>
        <a:p>
          <a:endParaRPr lang="en-US" dirty="0"/>
        </a:p>
      </dgm:t>
    </dgm:pt>
    <dgm:pt modelId="{CAD19B12-1DA5-4676-82AD-60A43A3A39AE}" type="parTrans" cxnId="{21E50FE1-C028-4C6D-876F-4EADB40975FC}">
      <dgm:prSet/>
      <dgm:spPr/>
      <dgm:t>
        <a:bodyPr/>
        <a:lstStyle/>
        <a:p>
          <a:endParaRPr lang="en-US"/>
        </a:p>
      </dgm:t>
    </dgm:pt>
    <dgm:pt modelId="{A6EAD844-2EBE-4D08-A03C-6C03F7C49BB4}" type="sibTrans" cxnId="{21E50FE1-C028-4C6D-876F-4EADB40975FC}">
      <dgm:prSet/>
      <dgm:spPr/>
      <dgm:t>
        <a:bodyPr/>
        <a:lstStyle/>
        <a:p>
          <a:endParaRPr lang="en-US"/>
        </a:p>
      </dgm:t>
    </dgm:pt>
    <dgm:pt modelId="{D76C0069-3CF0-421D-B8F4-937996F82542}">
      <dgm:prSet/>
      <dgm:spPr/>
      <dgm:t>
        <a:bodyPr/>
        <a:lstStyle/>
        <a:p>
          <a:r>
            <a:rPr lang="en-AU" dirty="0"/>
            <a:t>Experiment 3</a:t>
          </a:r>
        </a:p>
        <a:p>
          <a:endParaRPr lang="en-US" dirty="0"/>
        </a:p>
      </dgm:t>
    </dgm:pt>
    <dgm:pt modelId="{B82D1DDB-4716-40E0-A55F-DD8D193F2317}" type="parTrans" cxnId="{90F1DB67-B93B-4A48-A772-45FFE7CCDF77}">
      <dgm:prSet/>
      <dgm:spPr/>
      <dgm:t>
        <a:bodyPr/>
        <a:lstStyle/>
        <a:p>
          <a:endParaRPr lang="en-US"/>
        </a:p>
      </dgm:t>
    </dgm:pt>
    <dgm:pt modelId="{E740B636-A13C-4D06-8BA4-0CC337B0256E}" type="sibTrans" cxnId="{90F1DB67-B93B-4A48-A772-45FFE7CCDF77}">
      <dgm:prSet/>
      <dgm:spPr/>
      <dgm:t>
        <a:bodyPr/>
        <a:lstStyle/>
        <a:p>
          <a:endParaRPr lang="en-US"/>
        </a:p>
      </dgm:t>
    </dgm:pt>
    <dgm:pt modelId="{3ED7453D-DAC7-4370-93BE-9E161FCF4B48}">
      <dgm:prSet/>
      <dgm:spPr/>
      <dgm:t>
        <a:bodyPr/>
        <a:lstStyle/>
        <a:p>
          <a:r>
            <a:rPr lang="en-AU" dirty="0"/>
            <a:t>Experiment 4</a:t>
          </a:r>
        </a:p>
        <a:p>
          <a:endParaRPr lang="en-US" dirty="0"/>
        </a:p>
      </dgm:t>
    </dgm:pt>
    <dgm:pt modelId="{EDCC4DEE-1623-4249-9691-D255AEDC69D0}" type="parTrans" cxnId="{EB4B4FD4-EE00-4D0C-B78C-ABE08B2B76BB}">
      <dgm:prSet/>
      <dgm:spPr/>
      <dgm:t>
        <a:bodyPr/>
        <a:lstStyle/>
        <a:p>
          <a:endParaRPr lang="en-US"/>
        </a:p>
      </dgm:t>
    </dgm:pt>
    <dgm:pt modelId="{BB31C0A3-9883-4EB1-83FC-E934AC0F2DFA}" type="sibTrans" cxnId="{EB4B4FD4-EE00-4D0C-B78C-ABE08B2B76BB}">
      <dgm:prSet/>
      <dgm:spPr/>
      <dgm:t>
        <a:bodyPr/>
        <a:lstStyle/>
        <a:p>
          <a:endParaRPr lang="en-US"/>
        </a:p>
      </dgm:t>
    </dgm:pt>
    <dgm:pt modelId="{E2541A68-2C2C-433D-AB04-DD6F13AC143B}">
      <dgm:prSet/>
      <dgm:spPr/>
      <dgm:t>
        <a:bodyPr/>
        <a:lstStyle/>
        <a:p>
          <a:r>
            <a:rPr lang="en-AU" dirty="0"/>
            <a:t>Experiment 5</a:t>
          </a:r>
        </a:p>
        <a:p>
          <a:endParaRPr lang="en-US" dirty="0"/>
        </a:p>
      </dgm:t>
    </dgm:pt>
    <dgm:pt modelId="{74E4DDE0-4BF1-4BA3-8045-92A1AA92A985}" type="parTrans" cxnId="{3E5AEF8C-03D9-4A76-A417-6E0B4FF7C597}">
      <dgm:prSet/>
      <dgm:spPr/>
      <dgm:t>
        <a:bodyPr/>
        <a:lstStyle/>
        <a:p>
          <a:endParaRPr lang="en-US"/>
        </a:p>
      </dgm:t>
    </dgm:pt>
    <dgm:pt modelId="{D1920438-6A75-4883-8688-FCF69ED7C346}" type="sibTrans" cxnId="{3E5AEF8C-03D9-4A76-A417-6E0B4FF7C597}">
      <dgm:prSet/>
      <dgm:spPr/>
      <dgm:t>
        <a:bodyPr/>
        <a:lstStyle/>
        <a:p>
          <a:endParaRPr lang="en-US"/>
        </a:p>
      </dgm:t>
    </dgm:pt>
    <dgm:pt modelId="{74EAA6AD-1CBA-41F1-B244-0AFCBB611866}" type="pres">
      <dgm:prSet presAssocID="{8FDBB970-2775-4ABA-B6B3-E6211881B80F}" presName="linear" presStyleCnt="0">
        <dgm:presLayoutVars>
          <dgm:animLvl val="lvl"/>
          <dgm:resizeHandles val="exact"/>
        </dgm:presLayoutVars>
      </dgm:prSet>
      <dgm:spPr/>
    </dgm:pt>
    <dgm:pt modelId="{81B89315-FBB7-4DEB-8AD1-A9F334FE706E}" type="pres">
      <dgm:prSet presAssocID="{BDC9BAF6-E0BB-47FB-9D92-769A4853583B}" presName="parentText" presStyleLbl="node1" presStyleIdx="0" presStyleCnt="5" custScaleX="42435">
        <dgm:presLayoutVars>
          <dgm:chMax val="0"/>
          <dgm:bulletEnabled val="1"/>
        </dgm:presLayoutVars>
      </dgm:prSet>
      <dgm:spPr/>
    </dgm:pt>
    <dgm:pt modelId="{2E8926FB-215B-44F3-BC3C-5BBE6AEB532B}" type="pres">
      <dgm:prSet presAssocID="{FB7C147E-34F9-45F8-92D4-EEB9CF2E91BB}" presName="spacer" presStyleCnt="0"/>
      <dgm:spPr/>
    </dgm:pt>
    <dgm:pt modelId="{7E3C1273-A3DB-4410-875B-537E8F9A6E0C}" type="pres">
      <dgm:prSet presAssocID="{E1C596C1-EC15-408A-A3DE-56E1481C959C}" presName="parentText" presStyleLbl="node1" presStyleIdx="1" presStyleCnt="5" custScaleX="42606">
        <dgm:presLayoutVars>
          <dgm:chMax val="0"/>
          <dgm:bulletEnabled val="1"/>
        </dgm:presLayoutVars>
      </dgm:prSet>
      <dgm:spPr/>
    </dgm:pt>
    <dgm:pt modelId="{AB7312D9-58B8-4DA5-B90B-6BFC07A2D418}" type="pres">
      <dgm:prSet presAssocID="{A6EAD844-2EBE-4D08-A03C-6C03F7C49BB4}" presName="spacer" presStyleCnt="0"/>
      <dgm:spPr/>
    </dgm:pt>
    <dgm:pt modelId="{DD5C493D-36D6-4FA7-AC64-5F9923F09AD6}" type="pres">
      <dgm:prSet presAssocID="{D76C0069-3CF0-421D-B8F4-937996F82542}" presName="parentText" presStyleLbl="node1" presStyleIdx="2" presStyleCnt="5" custScaleX="42949">
        <dgm:presLayoutVars>
          <dgm:chMax val="0"/>
          <dgm:bulletEnabled val="1"/>
        </dgm:presLayoutVars>
      </dgm:prSet>
      <dgm:spPr/>
    </dgm:pt>
    <dgm:pt modelId="{3BD9FDC6-F464-4D1A-8953-C709501A4AE9}" type="pres">
      <dgm:prSet presAssocID="{E740B636-A13C-4D06-8BA4-0CC337B0256E}" presName="spacer" presStyleCnt="0"/>
      <dgm:spPr/>
    </dgm:pt>
    <dgm:pt modelId="{FCDCACA3-12F1-4B5B-95D6-22CE4BDE1612}" type="pres">
      <dgm:prSet presAssocID="{3ED7453D-DAC7-4370-93BE-9E161FCF4B48}" presName="parentText" presStyleLbl="node1" presStyleIdx="3" presStyleCnt="5" custScaleX="43121">
        <dgm:presLayoutVars>
          <dgm:chMax val="0"/>
          <dgm:bulletEnabled val="1"/>
        </dgm:presLayoutVars>
      </dgm:prSet>
      <dgm:spPr/>
    </dgm:pt>
    <dgm:pt modelId="{720E6ED6-E741-4C2D-A5E5-E42D532D9C8F}" type="pres">
      <dgm:prSet presAssocID="{BB31C0A3-9883-4EB1-83FC-E934AC0F2DFA}" presName="spacer" presStyleCnt="0"/>
      <dgm:spPr/>
    </dgm:pt>
    <dgm:pt modelId="{D3325E20-9B8C-4670-B252-31E08D439C81}" type="pres">
      <dgm:prSet presAssocID="{E2541A68-2C2C-433D-AB04-DD6F13AC143B}" presName="parentText" presStyleLbl="node1" presStyleIdx="4" presStyleCnt="5" custScaleX="43464">
        <dgm:presLayoutVars>
          <dgm:chMax val="0"/>
          <dgm:bulletEnabled val="1"/>
        </dgm:presLayoutVars>
      </dgm:prSet>
      <dgm:spPr/>
    </dgm:pt>
  </dgm:ptLst>
  <dgm:cxnLst>
    <dgm:cxn modelId="{4EF8F340-B343-41C4-8198-749550A47168}" type="presOf" srcId="{8FDBB970-2775-4ABA-B6B3-E6211881B80F}" destId="{74EAA6AD-1CBA-41F1-B244-0AFCBB611866}" srcOrd="0" destOrd="0" presId="urn:microsoft.com/office/officeart/2005/8/layout/vList2"/>
    <dgm:cxn modelId="{82D9FA40-C01F-44F2-9FD4-7525284DA2B5}" type="presOf" srcId="{BDC9BAF6-E0BB-47FB-9D92-769A4853583B}" destId="{81B89315-FBB7-4DEB-8AD1-A9F334FE706E}" srcOrd="0" destOrd="0" presId="urn:microsoft.com/office/officeart/2005/8/layout/vList2"/>
    <dgm:cxn modelId="{90F1DB67-B93B-4A48-A772-45FFE7CCDF77}" srcId="{8FDBB970-2775-4ABA-B6B3-E6211881B80F}" destId="{D76C0069-3CF0-421D-B8F4-937996F82542}" srcOrd="2" destOrd="0" parTransId="{B82D1DDB-4716-40E0-A55F-DD8D193F2317}" sibTransId="{E740B636-A13C-4D06-8BA4-0CC337B0256E}"/>
    <dgm:cxn modelId="{542D444A-3CC8-4D5B-8770-E74A204DBC0E}" type="presOf" srcId="{D76C0069-3CF0-421D-B8F4-937996F82542}" destId="{DD5C493D-36D6-4FA7-AC64-5F9923F09AD6}" srcOrd="0" destOrd="0" presId="urn:microsoft.com/office/officeart/2005/8/layout/vList2"/>
    <dgm:cxn modelId="{BC602E78-4997-410A-99A1-DD7F0DD1A865}" srcId="{8FDBB970-2775-4ABA-B6B3-E6211881B80F}" destId="{BDC9BAF6-E0BB-47FB-9D92-769A4853583B}" srcOrd="0" destOrd="0" parTransId="{AAFE4EEC-639C-4F2B-90AF-B1BB6372AAA5}" sibTransId="{FB7C147E-34F9-45F8-92D4-EEB9CF2E91BB}"/>
    <dgm:cxn modelId="{067E667C-C9E8-4E37-BFD9-E4E1AB362620}" type="presOf" srcId="{3ED7453D-DAC7-4370-93BE-9E161FCF4B48}" destId="{FCDCACA3-12F1-4B5B-95D6-22CE4BDE1612}" srcOrd="0" destOrd="0" presId="urn:microsoft.com/office/officeart/2005/8/layout/vList2"/>
    <dgm:cxn modelId="{116A7581-5037-4BE4-A304-56292C0BC179}" type="presOf" srcId="{E1C596C1-EC15-408A-A3DE-56E1481C959C}" destId="{7E3C1273-A3DB-4410-875B-537E8F9A6E0C}" srcOrd="0" destOrd="0" presId="urn:microsoft.com/office/officeart/2005/8/layout/vList2"/>
    <dgm:cxn modelId="{3E5AEF8C-03D9-4A76-A417-6E0B4FF7C597}" srcId="{8FDBB970-2775-4ABA-B6B3-E6211881B80F}" destId="{E2541A68-2C2C-433D-AB04-DD6F13AC143B}" srcOrd="4" destOrd="0" parTransId="{74E4DDE0-4BF1-4BA3-8045-92A1AA92A985}" sibTransId="{D1920438-6A75-4883-8688-FCF69ED7C346}"/>
    <dgm:cxn modelId="{832569C4-1AD3-4261-9E90-62DB6FF10EED}" type="presOf" srcId="{E2541A68-2C2C-433D-AB04-DD6F13AC143B}" destId="{D3325E20-9B8C-4670-B252-31E08D439C81}" srcOrd="0" destOrd="0" presId="urn:microsoft.com/office/officeart/2005/8/layout/vList2"/>
    <dgm:cxn modelId="{EB4B4FD4-EE00-4D0C-B78C-ABE08B2B76BB}" srcId="{8FDBB970-2775-4ABA-B6B3-E6211881B80F}" destId="{3ED7453D-DAC7-4370-93BE-9E161FCF4B48}" srcOrd="3" destOrd="0" parTransId="{EDCC4DEE-1623-4249-9691-D255AEDC69D0}" sibTransId="{BB31C0A3-9883-4EB1-83FC-E934AC0F2DFA}"/>
    <dgm:cxn modelId="{21E50FE1-C028-4C6D-876F-4EADB40975FC}" srcId="{8FDBB970-2775-4ABA-B6B3-E6211881B80F}" destId="{E1C596C1-EC15-408A-A3DE-56E1481C959C}" srcOrd="1" destOrd="0" parTransId="{CAD19B12-1DA5-4676-82AD-60A43A3A39AE}" sibTransId="{A6EAD844-2EBE-4D08-A03C-6C03F7C49BB4}"/>
    <dgm:cxn modelId="{C06D3AAD-0C07-4297-BF39-B1FCF37AD376}" type="presParOf" srcId="{74EAA6AD-1CBA-41F1-B244-0AFCBB611866}" destId="{81B89315-FBB7-4DEB-8AD1-A9F334FE706E}" srcOrd="0" destOrd="0" presId="urn:microsoft.com/office/officeart/2005/8/layout/vList2"/>
    <dgm:cxn modelId="{5EA83D8E-60C1-48D8-8A33-79AC4A890E6F}" type="presParOf" srcId="{74EAA6AD-1CBA-41F1-B244-0AFCBB611866}" destId="{2E8926FB-215B-44F3-BC3C-5BBE6AEB532B}" srcOrd="1" destOrd="0" presId="urn:microsoft.com/office/officeart/2005/8/layout/vList2"/>
    <dgm:cxn modelId="{6FF2B1F3-6C4B-42C7-A946-3588A33B8F7B}" type="presParOf" srcId="{74EAA6AD-1CBA-41F1-B244-0AFCBB611866}" destId="{7E3C1273-A3DB-4410-875B-537E8F9A6E0C}" srcOrd="2" destOrd="0" presId="urn:microsoft.com/office/officeart/2005/8/layout/vList2"/>
    <dgm:cxn modelId="{185A424B-AEDD-4047-A0DD-850AC9AA0711}" type="presParOf" srcId="{74EAA6AD-1CBA-41F1-B244-0AFCBB611866}" destId="{AB7312D9-58B8-4DA5-B90B-6BFC07A2D418}" srcOrd="3" destOrd="0" presId="urn:microsoft.com/office/officeart/2005/8/layout/vList2"/>
    <dgm:cxn modelId="{085D44B0-D7A0-48AE-8E78-004481FD39F9}" type="presParOf" srcId="{74EAA6AD-1CBA-41F1-B244-0AFCBB611866}" destId="{DD5C493D-36D6-4FA7-AC64-5F9923F09AD6}" srcOrd="4" destOrd="0" presId="urn:microsoft.com/office/officeart/2005/8/layout/vList2"/>
    <dgm:cxn modelId="{2D61B6EE-42CA-4C11-8C40-B9A3A352570B}" type="presParOf" srcId="{74EAA6AD-1CBA-41F1-B244-0AFCBB611866}" destId="{3BD9FDC6-F464-4D1A-8953-C709501A4AE9}" srcOrd="5" destOrd="0" presId="urn:microsoft.com/office/officeart/2005/8/layout/vList2"/>
    <dgm:cxn modelId="{94C6D546-FE45-4A53-A758-66F07D391B74}" type="presParOf" srcId="{74EAA6AD-1CBA-41F1-B244-0AFCBB611866}" destId="{FCDCACA3-12F1-4B5B-95D6-22CE4BDE1612}" srcOrd="6" destOrd="0" presId="urn:microsoft.com/office/officeart/2005/8/layout/vList2"/>
    <dgm:cxn modelId="{76515D21-2ED0-4C57-AD63-D8C4AC6899A4}" type="presParOf" srcId="{74EAA6AD-1CBA-41F1-B244-0AFCBB611866}" destId="{720E6ED6-E741-4C2D-A5E5-E42D532D9C8F}" srcOrd="7" destOrd="0" presId="urn:microsoft.com/office/officeart/2005/8/layout/vList2"/>
    <dgm:cxn modelId="{67E59168-5C2B-40D5-96D6-090026BCCFF0}" type="presParOf" srcId="{74EAA6AD-1CBA-41F1-B244-0AFCBB611866}" destId="{D3325E20-9B8C-4670-B252-31E08D439C8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89315-FBB7-4DEB-8AD1-A9F334FE706E}">
      <dsp:nvSpPr>
        <dsp:cNvPr id="0" name=""/>
        <dsp:cNvSpPr/>
      </dsp:nvSpPr>
      <dsp:spPr>
        <a:xfrm>
          <a:off x="2816102" y="65925"/>
          <a:ext cx="4151874" cy="775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dirty="0"/>
            <a:t>Experiment 1</a:t>
          </a:r>
        </a:p>
        <a:p>
          <a:pPr marL="0" lvl="0" indent="0" algn="l" defTabSz="755650">
            <a:lnSpc>
              <a:spcPct val="90000"/>
            </a:lnSpc>
            <a:spcBef>
              <a:spcPct val="0"/>
            </a:spcBef>
            <a:spcAft>
              <a:spcPct val="35000"/>
            </a:spcAft>
            <a:buNone/>
          </a:pPr>
          <a:endParaRPr lang="en-US" sz="1700" kern="1200" dirty="0"/>
        </a:p>
      </dsp:txBody>
      <dsp:txXfrm>
        <a:off x="2853969" y="103792"/>
        <a:ext cx="4076140" cy="699976"/>
      </dsp:txXfrm>
    </dsp:sp>
    <dsp:sp modelId="{7E3C1273-A3DB-4410-875B-537E8F9A6E0C}">
      <dsp:nvSpPr>
        <dsp:cNvPr id="0" name=""/>
        <dsp:cNvSpPr/>
      </dsp:nvSpPr>
      <dsp:spPr>
        <a:xfrm>
          <a:off x="2807737" y="890595"/>
          <a:ext cx="4168605" cy="775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dirty="0"/>
            <a:t>Experiment 2</a:t>
          </a:r>
        </a:p>
        <a:p>
          <a:pPr marL="0" lvl="0" indent="0" algn="l" defTabSz="755650">
            <a:lnSpc>
              <a:spcPct val="90000"/>
            </a:lnSpc>
            <a:spcBef>
              <a:spcPct val="0"/>
            </a:spcBef>
            <a:spcAft>
              <a:spcPct val="35000"/>
            </a:spcAft>
            <a:buNone/>
          </a:pPr>
          <a:endParaRPr lang="en-US" sz="1700" kern="1200" dirty="0"/>
        </a:p>
      </dsp:txBody>
      <dsp:txXfrm>
        <a:off x="2845604" y="928462"/>
        <a:ext cx="4092871" cy="699976"/>
      </dsp:txXfrm>
    </dsp:sp>
    <dsp:sp modelId="{DD5C493D-36D6-4FA7-AC64-5F9923F09AD6}">
      <dsp:nvSpPr>
        <dsp:cNvPr id="0" name=""/>
        <dsp:cNvSpPr/>
      </dsp:nvSpPr>
      <dsp:spPr>
        <a:xfrm>
          <a:off x="2790957" y="1715265"/>
          <a:ext cx="4202164" cy="775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dirty="0"/>
            <a:t>Experiment 3</a:t>
          </a:r>
        </a:p>
        <a:p>
          <a:pPr marL="0" lvl="0" indent="0" algn="l" defTabSz="755650">
            <a:lnSpc>
              <a:spcPct val="90000"/>
            </a:lnSpc>
            <a:spcBef>
              <a:spcPct val="0"/>
            </a:spcBef>
            <a:spcAft>
              <a:spcPct val="35000"/>
            </a:spcAft>
            <a:buNone/>
          </a:pPr>
          <a:endParaRPr lang="en-US" sz="1700" kern="1200" dirty="0"/>
        </a:p>
      </dsp:txBody>
      <dsp:txXfrm>
        <a:off x="2828824" y="1753132"/>
        <a:ext cx="4126430" cy="699976"/>
      </dsp:txXfrm>
    </dsp:sp>
    <dsp:sp modelId="{FCDCACA3-12F1-4B5B-95D6-22CE4BDE1612}">
      <dsp:nvSpPr>
        <dsp:cNvPr id="0" name=""/>
        <dsp:cNvSpPr/>
      </dsp:nvSpPr>
      <dsp:spPr>
        <a:xfrm>
          <a:off x="2782543" y="2539935"/>
          <a:ext cx="4218993" cy="775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dirty="0"/>
            <a:t>Experiment 4</a:t>
          </a:r>
        </a:p>
        <a:p>
          <a:pPr marL="0" lvl="0" indent="0" algn="l" defTabSz="755650">
            <a:lnSpc>
              <a:spcPct val="90000"/>
            </a:lnSpc>
            <a:spcBef>
              <a:spcPct val="0"/>
            </a:spcBef>
            <a:spcAft>
              <a:spcPct val="35000"/>
            </a:spcAft>
            <a:buNone/>
          </a:pPr>
          <a:endParaRPr lang="en-US" sz="1700" kern="1200" dirty="0"/>
        </a:p>
      </dsp:txBody>
      <dsp:txXfrm>
        <a:off x="2820410" y="2577802"/>
        <a:ext cx="4143259" cy="699976"/>
      </dsp:txXfrm>
    </dsp:sp>
    <dsp:sp modelId="{D3325E20-9B8C-4670-B252-31E08D439C81}">
      <dsp:nvSpPr>
        <dsp:cNvPr id="0" name=""/>
        <dsp:cNvSpPr/>
      </dsp:nvSpPr>
      <dsp:spPr>
        <a:xfrm>
          <a:off x="2765763" y="3364605"/>
          <a:ext cx="4252552" cy="775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dirty="0"/>
            <a:t>Experiment 5</a:t>
          </a:r>
        </a:p>
        <a:p>
          <a:pPr marL="0" lvl="0" indent="0" algn="l" defTabSz="755650">
            <a:lnSpc>
              <a:spcPct val="90000"/>
            </a:lnSpc>
            <a:spcBef>
              <a:spcPct val="0"/>
            </a:spcBef>
            <a:spcAft>
              <a:spcPct val="35000"/>
            </a:spcAft>
            <a:buNone/>
          </a:pPr>
          <a:endParaRPr lang="en-US" sz="1700" kern="1200" dirty="0"/>
        </a:p>
      </dsp:txBody>
      <dsp:txXfrm>
        <a:off x="2803630" y="3402472"/>
        <a:ext cx="4176818" cy="6999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697FAD-07C5-4A2A-A1BB-01B602607A63}" type="datetimeFigureOut">
              <a:rPr lang="en-AU" smtClean="0"/>
              <a:t>10/10/2021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49A1B90-0AB4-4201-A884-5B16E3E3F401}" type="slidenum">
              <a:rPr lang="en-AU" smtClean="0"/>
              <a:t>‹#›</a:t>
            </a:fld>
            <a:endParaRPr lang="en-AU"/>
          </a:p>
        </p:txBody>
      </p:sp>
    </p:spTree>
    <p:extLst>
      <p:ext uri="{BB962C8B-B14F-4D97-AF65-F5344CB8AC3E}">
        <p14:creationId xmlns:p14="http://schemas.microsoft.com/office/powerpoint/2010/main" val="101854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97FAD-07C5-4A2A-A1BB-01B602607A63}" type="datetimeFigureOut">
              <a:rPr lang="en-AU" smtClean="0"/>
              <a:t>10/10/2021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49A1B90-0AB4-4201-A884-5B16E3E3F401}" type="slidenum">
              <a:rPr lang="en-AU" smtClean="0"/>
              <a:t>‹#›</a:t>
            </a:fld>
            <a:endParaRPr lang="en-AU"/>
          </a:p>
        </p:txBody>
      </p:sp>
    </p:spTree>
    <p:extLst>
      <p:ext uri="{BB962C8B-B14F-4D97-AF65-F5344CB8AC3E}">
        <p14:creationId xmlns:p14="http://schemas.microsoft.com/office/powerpoint/2010/main" val="49506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3697FAD-07C5-4A2A-A1BB-01B602607A63}" type="datetimeFigureOut">
              <a:rPr lang="en-AU" smtClean="0"/>
              <a:t>10/10/2021</a:t>
            </a:fld>
            <a:endParaRPr lang="en-AU"/>
          </a:p>
        </p:txBody>
      </p:sp>
      <p:sp>
        <p:nvSpPr>
          <p:cNvPr id="5" name="Footer Placeholder 4"/>
          <p:cNvSpPr>
            <a:spLocks noGrp="1"/>
          </p:cNvSpPr>
          <p:nvPr>
            <p:ph type="ftr" sz="quarter" idx="11"/>
          </p:nvPr>
        </p:nvSpPr>
        <p:spPr>
          <a:xfrm>
            <a:off x="3776135" y="6422854"/>
            <a:ext cx="4279669" cy="365125"/>
          </a:xfrm>
        </p:spPr>
        <p:txBody>
          <a:bodyPr/>
          <a:lstStyle/>
          <a:p>
            <a:endParaRPr lang="en-AU"/>
          </a:p>
        </p:txBody>
      </p:sp>
      <p:sp>
        <p:nvSpPr>
          <p:cNvPr id="6" name="Slide Number Placeholder 5"/>
          <p:cNvSpPr>
            <a:spLocks noGrp="1"/>
          </p:cNvSpPr>
          <p:nvPr>
            <p:ph type="sldNum" sz="quarter" idx="12"/>
          </p:nvPr>
        </p:nvSpPr>
        <p:spPr>
          <a:xfrm>
            <a:off x="8073048" y="6422854"/>
            <a:ext cx="879759" cy="365125"/>
          </a:xfrm>
        </p:spPr>
        <p:txBody>
          <a:bodyPr/>
          <a:lstStyle/>
          <a:p>
            <a:fld id="{F49A1B90-0AB4-4201-A884-5B16E3E3F401}" type="slidenum">
              <a:rPr lang="en-AU" smtClean="0"/>
              <a:t>‹#›</a:t>
            </a:fld>
            <a:endParaRPr lang="en-AU"/>
          </a:p>
        </p:txBody>
      </p:sp>
    </p:spTree>
    <p:extLst>
      <p:ext uri="{BB962C8B-B14F-4D97-AF65-F5344CB8AC3E}">
        <p14:creationId xmlns:p14="http://schemas.microsoft.com/office/powerpoint/2010/main" val="388591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97FAD-07C5-4A2A-A1BB-01B602607A63}" type="datetimeFigureOut">
              <a:rPr lang="en-AU" smtClean="0"/>
              <a:t>10/10/2021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49A1B90-0AB4-4201-A884-5B16E3E3F401}" type="slidenum">
              <a:rPr lang="en-AU" smtClean="0"/>
              <a:t>‹#›</a:t>
            </a:fld>
            <a:endParaRPr lang="en-AU"/>
          </a:p>
        </p:txBody>
      </p:sp>
    </p:spTree>
    <p:extLst>
      <p:ext uri="{BB962C8B-B14F-4D97-AF65-F5344CB8AC3E}">
        <p14:creationId xmlns:p14="http://schemas.microsoft.com/office/powerpoint/2010/main" val="375287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3697FAD-07C5-4A2A-A1BB-01B602607A63}" type="datetimeFigureOut">
              <a:rPr lang="en-AU" smtClean="0"/>
              <a:t>10/10/2021</a:t>
            </a:fld>
            <a:endParaRPr lang="en-A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49A1B90-0AB4-4201-A884-5B16E3E3F401}" type="slidenum">
              <a:rPr lang="en-AU" smtClean="0"/>
              <a:t>‹#›</a:t>
            </a:fld>
            <a:endParaRPr lang="en-AU"/>
          </a:p>
        </p:txBody>
      </p:sp>
    </p:spTree>
    <p:extLst>
      <p:ext uri="{BB962C8B-B14F-4D97-AF65-F5344CB8AC3E}">
        <p14:creationId xmlns:p14="http://schemas.microsoft.com/office/powerpoint/2010/main" val="23773166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697FAD-07C5-4A2A-A1BB-01B602607A63}" type="datetimeFigureOut">
              <a:rPr lang="en-AU" smtClean="0"/>
              <a:t>10/10/2021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49A1B90-0AB4-4201-A884-5B16E3E3F401}" type="slidenum">
              <a:rPr lang="en-AU" smtClean="0"/>
              <a:t>‹#›</a:t>
            </a:fld>
            <a:endParaRPr lang="en-AU"/>
          </a:p>
        </p:txBody>
      </p:sp>
    </p:spTree>
    <p:extLst>
      <p:ext uri="{BB962C8B-B14F-4D97-AF65-F5344CB8AC3E}">
        <p14:creationId xmlns:p14="http://schemas.microsoft.com/office/powerpoint/2010/main" val="4053625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697FAD-07C5-4A2A-A1BB-01B602607A63}" type="datetimeFigureOut">
              <a:rPr lang="en-AU" smtClean="0"/>
              <a:t>10/10/2021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49A1B90-0AB4-4201-A884-5B16E3E3F401}" type="slidenum">
              <a:rPr lang="en-AU" smtClean="0"/>
              <a:t>‹#›</a:t>
            </a:fld>
            <a:endParaRPr lang="en-AU"/>
          </a:p>
        </p:txBody>
      </p:sp>
    </p:spTree>
    <p:extLst>
      <p:ext uri="{BB962C8B-B14F-4D97-AF65-F5344CB8AC3E}">
        <p14:creationId xmlns:p14="http://schemas.microsoft.com/office/powerpoint/2010/main" val="586455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697FAD-07C5-4A2A-A1BB-01B602607A63}" type="datetimeFigureOut">
              <a:rPr lang="en-AU" smtClean="0"/>
              <a:t>10/10/2021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49A1B90-0AB4-4201-A884-5B16E3E3F401}" type="slidenum">
              <a:rPr lang="en-AU" smtClean="0"/>
              <a:t>‹#›</a:t>
            </a:fld>
            <a:endParaRPr lang="en-AU"/>
          </a:p>
        </p:txBody>
      </p:sp>
    </p:spTree>
    <p:extLst>
      <p:ext uri="{BB962C8B-B14F-4D97-AF65-F5344CB8AC3E}">
        <p14:creationId xmlns:p14="http://schemas.microsoft.com/office/powerpoint/2010/main" val="138513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97FAD-07C5-4A2A-A1BB-01B602607A63}" type="datetimeFigureOut">
              <a:rPr lang="en-AU" smtClean="0"/>
              <a:t>10/10/2021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49A1B90-0AB4-4201-A884-5B16E3E3F401}" type="slidenum">
              <a:rPr lang="en-AU" smtClean="0"/>
              <a:t>‹#›</a:t>
            </a:fld>
            <a:endParaRPr lang="en-AU"/>
          </a:p>
        </p:txBody>
      </p:sp>
    </p:spTree>
    <p:extLst>
      <p:ext uri="{BB962C8B-B14F-4D97-AF65-F5344CB8AC3E}">
        <p14:creationId xmlns:p14="http://schemas.microsoft.com/office/powerpoint/2010/main" val="1817316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97FAD-07C5-4A2A-A1BB-01B602607A63}" type="datetimeFigureOut">
              <a:rPr lang="en-AU" smtClean="0"/>
              <a:t>10/10/2021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49A1B90-0AB4-4201-A884-5B16E3E3F401}" type="slidenum">
              <a:rPr lang="en-AU" smtClean="0"/>
              <a:t>‹#›</a:t>
            </a:fld>
            <a:endParaRPr lang="en-AU"/>
          </a:p>
        </p:txBody>
      </p:sp>
    </p:spTree>
    <p:extLst>
      <p:ext uri="{BB962C8B-B14F-4D97-AF65-F5344CB8AC3E}">
        <p14:creationId xmlns:p14="http://schemas.microsoft.com/office/powerpoint/2010/main" val="229482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97FAD-07C5-4A2A-A1BB-01B602607A63}" type="datetimeFigureOut">
              <a:rPr lang="en-AU" smtClean="0"/>
              <a:t>10/10/2021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49A1B90-0AB4-4201-A884-5B16E3E3F401}" type="slidenum">
              <a:rPr lang="en-AU" smtClean="0"/>
              <a:t>‹#›</a:t>
            </a:fld>
            <a:endParaRPr lang="en-AU"/>
          </a:p>
        </p:txBody>
      </p:sp>
    </p:spTree>
    <p:extLst>
      <p:ext uri="{BB962C8B-B14F-4D97-AF65-F5344CB8AC3E}">
        <p14:creationId xmlns:p14="http://schemas.microsoft.com/office/powerpoint/2010/main" val="375794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3697FAD-07C5-4A2A-A1BB-01B602607A63}" type="datetimeFigureOut">
              <a:rPr lang="en-AU" smtClean="0"/>
              <a:t>10/10/2021</a:t>
            </a:fld>
            <a:endParaRPr lang="en-AU"/>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AU"/>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49A1B90-0AB4-4201-A884-5B16E3E3F401}" type="slidenum">
              <a:rPr lang="en-AU" smtClean="0"/>
              <a:t>‹#›</a:t>
            </a:fld>
            <a:endParaRPr lang="en-AU"/>
          </a:p>
        </p:txBody>
      </p:sp>
    </p:spTree>
    <p:extLst>
      <p:ext uri="{BB962C8B-B14F-4D97-AF65-F5344CB8AC3E}">
        <p14:creationId xmlns:p14="http://schemas.microsoft.com/office/powerpoint/2010/main" val="14905565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Layout" Target="../diagrams/layout1.xml"/><Relationship Id="rId7" Type="http://schemas.openxmlformats.org/officeDocument/2006/relationships/image" Target="../media/image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24.jpeg"/><Relationship Id="rId5" Type="http://schemas.openxmlformats.org/officeDocument/2006/relationships/diagramColors" Target="../diagrams/colors1.xml"/><Relationship Id="rId10" Type="http://schemas.openxmlformats.org/officeDocument/2006/relationships/image" Target="../media/image23.jpeg"/><Relationship Id="rId4" Type="http://schemas.openxmlformats.org/officeDocument/2006/relationships/diagramQuickStyle" Target="../diagrams/quickStyle1.xml"/><Relationship Id="rId9"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7.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E488-F510-46A9-B148-B0C83BF282C8}"/>
              </a:ext>
            </a:extLst>
          </p:cNvPr>
          <p:cNvSpPr>
            <a:spLocks noGrp="1"/>
          </p:cNvSpPr>
          <p:nvPr>
            <p:ph type="ctrTitle"/>
          </p:nvPr>
        </p:nvSpPr>
        <p:spPr/>
        <p:txBody>
          <a:bodyPr/>
          <a:lstStyle/>
          <a:p>
            <a:r>
              <a:rPr lang="en-AU" dirty="0"/>
              <a:t>Photograph stitching for the creation of panoramas</a:t>
            </a:r>
          </a:p>
        </p:txBody>
      </p:sp>
      <p:sp>
        <p:nvSpPr>
          <p:cNvPr id="3" name="Subtitle 2">
            <a:extLst>
              <a:ext uri="{FF2B5EF4-FFF2-40B4-BE49-F238E27FC236}">
                <a16:creationId xmlns:a16="http://schemas.microsoft.com/office/drawing/2014/main" id="{E2E8DD73-1CA5-4957-BB1A-A2184CAE89CD}"/>
              </a:ext>
            </a:extLst>
          </p:cNvPr>
          <p:cNvSpPr>
            <a:spLocks noGrp="1"/>
          </p:cNvSpPr>
          <p:nvPr>
            <p:ph type="subTitle" idx="1"/>
          </p:nvPr>
        </p:nvSpPr>
        <p:spPr/>
        <p:txBody>
          <a:bodyPr/>
          <a:lstStyle/>
          <a:p>
            <a:r>
              <a:rPr lang="en-AU" dirty="0"/>
              <a:t>2812ICT</a:t>
            </a:r>
          </a:p>
          <a:p>
            <a:r>
              <a:rPr lang="en-AU" dirty="0"/>
              <a:t>Sebastian Perry</a:t>
            </a:r>
          </a:p>
          <a:p>
            <a:r>
              <a:rPr lang="en-AU" dirty="0"/>
              <a:t>S5132483</a:t>
            </a:r>
          </a:p>
        </p:txBody>
      </p:sp>
    </p:spTree>
    <p:extLst>
      <p:ext uri="{BB962C8B-B14F-4D97-AF65-F5344CB8AC3E}">
        <p14:creationId xmlns:p14="http://schemas.microsoft.com/office/powerpoint/2010/main" val="187913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lstStyle/>
          <a:p>
            <a:r>
              <a:rPr lang="en-AU" dirty="0"/>
              <a:t>6) </a:t>
            </a:r>
            <a:r>
              <a:rPr lang="en-US" dirty="0"/>
              <a:t>Image stitching</a:t>
            </a:r>
            <a:endParaRPr lang="en-AU" dirty="0"/>
          </a:p>
        </p:txBody>
      </p:sp>
      <p:pic>
        <p:nvPicPr>
          <p:cNvPr id="16" name="Picture 15">
            <a:extLst>
              <a:ext uri="{FF2B5EF4-FFF2-40B4-BE49-F238E27FC236}">
                <a16:creationId xmlns:a16="http://schemas.microsoft.com/office/drawing/2014/main" id="{227580FF-F2F2-4342-998F-A349F8B9B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394" y="4481542"/>
            <a:ext cx="8369129" cy="2092282"/>
          </a:xfrm>
          <a:prstGeom prst="rect">
            <a:avLst/>
          </a:prstGeom>
        </p:spPr>
      </p:pic>
      <p:pic>
        <p:nvPicPr>
          <p:cNvPr id="5" name="Content Placeholder 4" descr="A picture containing outdoor, building&#10;&#10;Description automatically generated">
            <a:extLst>
              <a:ext uri="{FF2B5EF4-FFF2-40B4-BE49-F238E27FC236}">
                <a16:creationId xmlns:a16="http://schemas.microsoft.com/office/drawing/2014/main" id="{8153BA40-350E-465B-8661-EBECE45148B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62" t="508" r="730" b="780"/>
          <a:stretch/>
        </p:blipFill>
        <p:spPr>
          <a:xfrm>
            <a:off x="2875302" y="1876425"/>
            <a:ext cx="6441396" cy="2420542"/>
          </a:xfrm>
        </p:spPr>
      </p:pic>
      <p:sp>
        <p:nvSpPr>
          <p:cNvPr id="8" name="Rectangle: Rounded Corners 7">
            <a:extLst>
              <a:ext uri="{FF2B5EF4-FFF2-40B4-BE49-F238E27FC236}">
                <a16:creationId xmlns:a16="http://schemas.microsoft.com/office/drawing/2014/main" id="{CBAE5EE6-06D5-4421-AB19-862D513BCA45}"/>
              </a:ext>
            </a:extLst>
          </p:cNvPr>
          <p:cNvSpPr/>
          <p:nvPr/>
        </p:nvSpPr>
        <p:spPr>
          <a:xfrm>
            <a:off x="2875302" y="1924912"/>
            <a:ext cx="459667" cy="366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12</a:t>
            </a:r>
          </a:p>
        </p:txBody>
      </p:sp>
      <p:sp>
        <p:nvSpPr>
          <p:cNvPr id="9" name="Rectangle: Rounded Corners 8">
            <a:extLst>
              <a:ext uri="{FF2B5EF4-FFF2-40B4-BE49-F238E27FC236}">
                <a16:creationId xmlns:a16="http://schemas.microsoft.com/office/drawing/2014/main" id="{B4068B53-B55F-4148-BD9F-56B4FB33E9D7}"/>
              </a:ext>
            </a:extLst>
          </p:cNvPr>
          <p:cNvSpPr/>
          <p:nvPr/>
        </p:nvSpPr>
        <p:spPr>
          <a:xfrm>
            <a:off x="2011032" y="4569254"/>
            <a:ext cx="613167" cy="366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123</a:t>
            </a:r>
          </a:p>
        </p:txBody>
      </p:sp>
      <p:sp>
        <p:nvSpPr>
          <p:cNvPr id="14" name="Rectangle: Rounded Corners 13">
            <a:extLst>
              <a:ext uri="{FF2B5EF4-FFF2-40B4-BE49-F238E27FC236}">
                <a16:creationId xmlns:a16="http://schemas.microsoft.com/office/drawing/2014/main" id="{482C34F9-C214-42DA-92E9-D6BF47A85580}"/>
              </a:ext>
            </a:extLst>
          </p:cNvPr>
          <p:cNvSpPr/>
          <p:nvPr/>
        </p:nvSpPr>
        <p:spPr>
          <a:xfrm>
            <a:off x="6643302" y="468751"/>
            <a:ext cx="3772609" cy="1139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Here the left hand image is stitched to the translated right image</a:t>
            </a:r>
          </a:p>
        </p:txBody>
      </p:sp>
    </p:spTree>
    <p:extLst>
      <p:ext uri="{BB962C8B-B14F-4D97-AF65-F5344CB8AC3E}">
        <p14:creationId xmlns:p14="http://schemas.microsoft.com/office/powerpoint/2010/main" val="313959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lstStyle/>
          <a:p>
            <a:r>
              <a:rPr lang="en-AU" dirty="0"/>
              <a:t>7) </a:t>
            </a:r>
            <a:r>
              <a:rPr lang="en-US" dirty="0"/>
              <a:t>Black border removal</a:t>
            </a:r>
            <a:endParaRPr lang="en-AU" dirty="0"/>
          </a:p>
        </p:txBody>
      </p:sp>
      <p:pic>
        <p:nvPicPr>
          <p:cNvPr id="4" name="Picture 3" descr="A picture containing outdoor, building&#10;&#10;Description automatically generated">
            <a:extLst>
              <a:ext uri="{FF2B5EF4-FFF2-40B4-BE49-F238E27FC236}">
                <a16:creationId xmlns:a16="http://schemas.microsoft.com/office/drawing/2014/main" id="{6B7DBC18-060E-4359-A821-75919FC48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418" y="2112046"/>
            <a:ext cx="5347542" cy="2005329"/>
          </a:xfrm>
          <a:prstGeom prst="rect">
            <a:avLst/>
          </a:prstGeom>
        </p:spPr>
      </p:pic>
      <p:pic>
        <p:nvPicPr>
          <p:cNvPr id="5" name="Picture 4" descr="A picture containing ground, outdoor, building&#10;&#10;Description automatically generated">
            <a:extLst>
              <a:ext uri="{FF2B5EF4-FFF2-40B4-BE49-F238E27FC236}">
                <a16:creationId xmlns:a16="http://schemas.microsoft.com/office/drawing/2014/main" id="{D9E11553-2802-4BC8-AD9C-CC8E27536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100" y="4642058"/>
            <a:ext cx="4988162" cy="1738440"/>
          </a:xfrm>
          <a:prstGeom prst="rect">
            <a:avLst/>
          </a:prstGeom>
        </p:spPr>
      </p:pic>
      <p:sp>
        <p:nvSpPr>
          <p:cNvPr id="6" name="Rectangle: Rounded Corners 5">
            <a:extLst>
              <a:ext uri="{FF2B5EF4-FFF2-40B4-BE49-F238E27FC236}">
                <a16:creationId xmlns:a16="http://schemas.microsoft.com/office/drawing/2014/main" id="{A05511D2-4AFE-4D47-8488-905B03F16895}"/>
              </a:ext>
            </a:extLst>
          </p:cNvPr>
          <p:cNvSpPr/>
          <p:nvPr/>
        </p:nvSpPr>
        <p:spPr>
          <a:xfrm>
            <a:off x="5571140" y="2179460"/>
            <a:ext cx="523819" cy="299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12</a:t>
            </a:r>
          </a:p>
        </p:txBody>
      </p:sp>
      <p:sp>
        <p:nvSpPr>
          <p:cNvPr id="7" name="Rectangle: Rounded Corners 6">
            <a:extLst>
              <a:ext uri="{FF2B5EF4-FFF2-40B4-BE49-F238E27FC236}">
                <a16:creationId xmlns:a16="http://schemas.microsoft.com/office/drawing/2014/main" id="{B67C6E1E-728C-43AB-BD9D-585E0F1875DD}"/>
              </a:ext>
            </a:extLst>
          </p:cNvPr>
          <p:cNvSpPr/>
          <p:nvPr/>
        </p:nvSpPr>
        <p:spPr>
          <a:xfrm>
            <a:off x="6094959" y="4717987"/>
            <a:ext cx="590172" cy="299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123</a:t>
            </a:r>
          </a:p>
        </p:txBody>
      </p:sp>
      <p:pic>
        <p:nvPicPr>
          <p:cNvPr id="9" name="Picture 8" descr="A picture containing building&#10;&#10;Description automatically generated">
            <a:extLst>
              <a:ext uri="{FF2B5EF4-FFF2-40B4-BE49-F238E27FC236}">
                <a16:creationId xmlns:a16="http://schemas.microsoft.com/office/drawing/2014/main" id="{F7B92DFA-9A63-48E5-A635-E955C90858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5" y="4842835"/>
            <a:ext cx="5347542" cy="1336886"/>
          </a:xfrm>
          <a:prstGeom prst="rect">
            <a:avLst/>
          </a:prstGeom>
        </p:spPr>
      </p:pic>
      <p:sp>
        <p:nvSpPr>
          <p:cNvPr id="10" name="Rectangle: Rounded Corners 9">
            <a:extLst>
              <a:ext uri="{FF2B5EF4-FFF2-40B4-BE49-F238E27FC236}">
                <a16:creationId xmlns:a16="http://schemas.microsoft.com/office/drawing/2014/main" id="{F19DB3DC-2232-48BD-9F4B-6B6B72033445}"/>
              </a:ext>
            </a:extLst>
          </p:cNvPr>
          <p:cNvSpPr/>
          <p:nvPr/>
        </p:nvSpPr>
        <p:spPr>
          <a:xfrm>
            <a:off x="116689" y="4860463"/>
            <a:ext cx="590172" cy="299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123</a:t>
            </a:r>
          </a:p>
        </p:txBody>
      </p:sp>
      <p:pic>
        <p:nvPicPr>
          <p:cNvPr id="12" name="Picture 11" descr="A picture containing outdoor, building&#10;&#10;Description automatically generated">
            <a:extLst>
              <a:ext uri="{FF2B5EF4-FFF2-40B4-BE49-F238E27FC236}">
                <a16:creationId xmlns:a16="http://schemas.microsoft.com/office/drawing/2014/main" id="{A7FC2275-3E67-43D3-8964-C6140EAE18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775" y="2253929"/>
            <a:ext cx="4635840" cy="1738440"/>
          </a:xfrm>
          <a:prstGeom prst="rect">
            <a:avLst/>
          </a:prstGeom>
        </p:spPr>
      </p:pic>
      <p:sp>
        <p:nvSpPr>
          <p:cNvPr id="13" name="Rectangle: Rounded Corners 12">
            <a:extLst>
              <a:ext uri="{FF2B5EF4-FFF2-40B4-BE49-F238E27FC236}">
                <a16:creationId xmlns:a16="http://schemas.microsoft.com/office/drawing/2014/main" id="{C64B6653-5305-4DAB-B27D-2B86B516D089}"/>
              </a:ext>
            </a:extLst>
          </p:cNvPr>
          <p:cNvSpPr/>
          <p:nvPr/>
        </p:nvSpPr>
        <p:spPr>
          <a:xfrm>
            <a:off x="5073050" y="2942064"/>
            <a:ext cx="441932" cy="345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-&gt;</a:t>
            </a:r>
          </a:p>
        </p:txBody>
      </p:sp>
      <p:sp>
        <p:nvSpPr>
          <p:cNvPr id="14" name="Rectangle: Rounded Corners 13">
            <a:extLst>
              <a:ext uri="{FF2B5EF4-FFF2-40B4-BE49-F238E27FC236}">
                <a16:creationId xmlns:a16="http://schemas.microsoft.com/office/drawing/2014/main" id="{E2D35C9C-0FF6-43BD-837E-922EFA585A2F}"/>
              </a:ext>
            </a:extLst>
          </p:cNvPr>
          <p:cNvSpPr/>
          <p:nvPr/>
        </p:nvSpPr>
        <p:spPr>
          <a:xfrm>
            <a:off x="5481322" y="5338632"/>
            <a:ext cx="441932" cy="345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-&gt;</a:t>
            </a:r>
          </a:p>
        </p:txBody>
      </p:sp>
      <p:sp>
        <p:nvSpPr>
          <p:cNvPr id="16" name="Rectangle: Rounded Corners 15">
            <a:extLst>
              <a:ext uri="{FF2B5EF4-FFF2-40B4-BE49-F238E27FC236}">
                <a16:creationId xmlns:a16="http://schemas.microsoft.com/office/drawing/2014/main" id="{B744F510-86E7-4891-9F80-BC014336DD9E}"/>
              </a:ext>
            </a:extLst>
          </p:cNvPr>
          <p:cNvSpPr/>
          <p:nvPr/>
        </p:nvSpPr>
        <p:spPr>
          <a:xfrm>
            <a:off x="516229" y="2329266"/>
            <a:ext cx="523819" cy="299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12</a:t>
            </a:r>
          </a:p>
        </p:txBody>
      </p:sp>
    </p:spTree>
    <p:extLst>
      <p:ext uri="{BB962C8B-B14F-4D97-AF65-F5344CB8AC3E}">
        <p14:creationId xmlns:p14="http://schemas.microsoft.com/office/powerpoint/2010/main" val="201683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lstStyle/>
          <a:p>
            <a:r>
              <a:rPr lang="en-AU" dirty="0"/>
              <a:t>Experiments</a:t>
            </a:r>
          </a:p>
        </p:txBody>
      </p:sp>
      <p:graphicFrame>
        <p:nvGraphicFramePr>
          <p:cNvPr id="10" name="Content Placeholder 2">
            <a:extLst>
              <a:ext uri="{FF2B5EF4-FFF2-40B4-BE49-F238E27FC236}">
                <a16:creationId xmlns:a16="http://schemas.microsoft.com/office/drawing/2014/main" id="{3BDF9675-6602-4594-8399-023610B1C66E}"/>
              </a:ext>
            </a:extLst>
          </p:cNvPr>
          <p:cNvGraphicFramePr>
            <a:graphicFrameLocks noGrp="1"/>
          </p:cNvGraphicFramePr>
          <p:nvPr>
            <p:ph idx="1"/>
            <p:extLst>
              <p:ext uri="{D42A27DB-BD31-4B8C-83A1-F6EECF244321}">
                <p14:modId xmlns:p14="http://schemas.microsoft.com/office/powerpoint/2010/main" val="318125348"/>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B8FA2DE9-A196-4004-A3E6-8212A6B4DFA1}"/>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47625" y="2120461"/>
            <a:ext cx="1803768" cy="673870"/>
          </a:xfrm>
          <a:prstGeom prst="rect">
            <a:avLst/>
          </a:prstGeom>
          <a:noFill/>
          <a:ln>
            <a:noFill/>
          </a:ln>
        </p:spPr>
      </p:pic>
      <p:pic>
        <p:nvPicPr>
          <p:cNvPr id="5" name="Picture 4">
            <a:extLst>
              <a:ext uri="{FF2B5EF4-FFF2-40B4-BE49-F238E27FC236}">
                <a16:creationId xmlns:a16="http://schemas.microsoft.com/office/drawing/2014/main" id="{39F1753E-11CF-47FB-B59A-FC22C1071750}"/>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47625" y="3013075"/>
            <a:ext cx="1803768" cy="626449"/>
          </a:xfrm>
          <a:prstGeom prst="rect">
            <a:avLst/>
          </a:prstGeom>
          <a:noFill/>
          <a:ln>
            <a:noFill/>
          </a:ln>
        </p:spPr>
      </p:pic>
      <p:pic>
        <p:nvPicPr>
          <p:cNvPr id="6" name="Picture 5">
            <a:extLst>
              <a:ext uri="{FF2B5EF4-FFF2-40B4-BE49-F238E27FC236}">
                <a16:creationId xmlns:a16="http://schemas.microsoft.com/office/drawing/2014/main" id="{CB75DD1C-3030-4D8B-8055-8B4A5A4FDA79}"/>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81182" y="3795338"/>
            <a:ext cx="1538392" cy="630234"/>
          </a:xfrm>
          <a:prstGeom prst="rect">
            <a:avLst/>
          </a:prstGeom>
          <a:noFill/>
          <a:ln>
            <a:noFill/>
          </a:ln>
        </p:spPr>
      </p:pic>
      <p:pic>
        <p:nvPicPr>
          <p:cNvPr id="7" name="Picture 6">
            <a:extLst>
              <a:ext uri="{FF2B5EF4-FFF2-40B4-BE49-F238E27FC236}">
                <a16:creationId xmlns:a16="http://schemas.microsoft.com/office/drawing/2014/main" id="{670C7039-4560-47CD-B7B0-2A699C3F70CE}"/>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57252" y="4644316"/>
            <a:ext cx="2233706" cy="567304"/>
          </a:xfrm>
          <a:prstGeom prst="rect">
            <a:avLst/>
          </a:prstGeom>
          <a:noFill/>
          <a:ln>
            <a:noFill/>
          </a:ln>
        </p:spPr>
      </p:pic>
      <p:pic>
        <p:nvPicPr>
          <p:cNvPr id="8" name="Picture 7">
            <a:extLst>
              <a:ext uri="{FF2B5EF4-FFF2-40B4-BE49-F238E27FC236}">
                <a16:creationId xmlns:a16="http://schemas.microsoft.com/office/drawing/2014/main" id="{A5965A87-095D-4B38-9A07-4952CDF04BB1}"/>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30803" y="5457515"/>
            <a:ext cx="881726" cy="661173"/>
          </a:xfrm>
          <a:prstGeom prst="rect">
            <a:avLst/>
          </a:prstGeom>
          <a:noFill/>
          <a:ln>
            <a:noFill/>
          </a:ln>
        </p:spPr>
      </p:pic>
      <p:sp>
        <p:nvSpPr>
          <p:cNvPr id="9" name="Half Frame 8">
            <a:extLst>
              <a:ext uri="{FF2B5EF4-FFF2-40B4-BE49-F238E27FC236}">
                <a16:creationId xmlns:a16="http://schemas.microsoft.com/office/drawing/2014/main" id="{A97B3493-3C6A-4ED5-9B05-D19D98FD1DC3}"/>
              </a:ext>
            </a:extLst>
          </p:cNvPr>
          <p:cNvSpPr/>
          <p:nvPr/>
        </p:nvSpPr>
        <p:spPr>
          <a:xfrm rot="17684043" flipV="1">
            <a:off x="7556939" y="4761381"/>
            <a:ext cx="637563" cy="267468"/>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b="1">
              <a:ln w="22225">
                <a:solidFill>
                  <a:schemeClr val="accent2"/>
                </a:solidFill>
                <a:prstDash val="solid"/>
              </a:ln>
              <a:solidFill>
                <a:schemeClr val="accent2">
                  <a:lumMod val="40000"/>
                  <a:lumOff val="60000"/>
                </a:schemeClr>
              </a:solidFill>
            </a:endParaRPr>
          </a:p>
        </p:txBody>
      </p:sp>
      <p:sp>
        <p:nvSpPr>
          <p:cNvPr id="11" name="Cross 10">
            <a:extLst>
              <a:ext uri="{FF2B5EF4-FFF2-40B4-BE49-F238E27FC236}">
                <a16:creationId xmlns:a16="http://schemas.microsoft.com/office/drawing/2014/main" id="{435A0D82-4DBE-472D-AC61-96A0BA85C266}"/>
              </a:ext>
            </a:extLst>
          </p:cNvPr>
          <p:cNvSpPr/>
          <p:nvPr/>
        </p:nvSpPr>
        <p:spPr>
          <a:xfrm rot="2748259">
            <a:off x="7671711" y="5558738"/>
            <a:ext cx="408020" cy="397639"/>
          </a:xfrm>
          <a:prstGeom prst="plus">
            <a:avLst>
              <a:gd name="adj" fmla="val 3908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12" name="Half Frame 11">
            <a:extLst>
              <a:ext uri="{FF2B5EF4-FFF2-40B4-BE49-F238E27FC236}">
                <a16:creationId xmlns:a16="http://schemas.microsoft.com/office/drawing/2014/main" id="{0CC2271C-4490-4152-9884-C2D0B36D2C6D}"/>
              </a:ext>
            </a:extLst>
          </p:cNvPr>
          <p:cNvSpPr/>
          <p:nvPr/>
        </p:nvSpPr>
        <p:spPr>
          <a:xfrm rot="17684043" flipV="1">
            <a:off x="7527020" y="3939862"/>
            <a:ext cx="637563" cy="267468"/>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b="1">
              <a:ln w="22225">
                <a:solidFill>
                  <a:schemeClr val="accent2"/>
                </a:solidFill>
                <a:prstDash val="solid"/>
              </a:ln>
              <a:solidFill>
                <a:schemeClr val="accent2">
                  <a:lumMod val="40000"/>
                  <a:lumOff val="60000"/>
                </a:schemeClr>
              </a:solidFill>
            </a:endParaRPr>
          </a:p>
        </p:txBody>
      </p:sp>
      <p:sp>
        <p:nvSpPr>
          <p:cNvPr id="13" name="Half Frame 12">
            <a:extLst>
              <a:ext uri="{FF2B5EF4-FFF2-40B4-BE49-F238E27FC236}">
                <a16:creationId xmlns:a16="http://schemas.microsoft.com/office/drawing/2014/main" id="{C63EE0DC-CF0C-4907-B06C-DF68EC01C3BE}"/>
              </a:ext>
            </a:extLst>
          </p:cNvPr>
          <p:cNvSpPr/>
          <p:nvPr/>
        </p:nvSpPr>
        <p:spPr>
          <a:xfrm rot="17684043" flipV="1">
            <a:off x="7527019" y="3132836"/>
            <a:ext cx="637563" cy="267468"/>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b="1">
              <a:ln w="22225">
                <a:solidFill>
                  <a:schemeClr val="accent2"/>
                </a:solidFill>
                <a:prstDash val="solid"/>
              </a:ln>
              <a:solidFill>
                <a:schemeClr val="accent2">
                  <a:lumMod val="40000"/>
                  <a:lumOff val="60000"/>
                </a:schemeClr>
              </a:solidFill>
            </a:endParaRPr>
          </a:p>
        </p:txBody>
      </p:sp>
      <p:sp>
        <p:nvSpPr>
          <p:cNvPr id="14" name="Half Frame 13">
            <a:extLst>
              <a:ext uri="{FF2B5EF4-FFF2-40B4-BE49-F238E27FC236}">
                <a16:creationId xmlns:a16="http://schemas.microsoft.com/office/drawing/2014/main" id="{05CA77D5-BB92-4147-A74B-193FB004029B}"/>
              </a:ext>
            </a:extLst>
          </p:cNvPr>
          <p:cNvSpPr/>
          <p:nvPr/>
        </p:nvSpPr>
        <p:spPr>
          <a:xfrm rot="17684043" flipV="1">
            <a:off x="7527018" y="2345964"/>
            <a:ext cx="637563" cy="267468"/>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6681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lstStyle/>
          <a:p>
            <a:r>
              <a:rPr lang="en-AU" dirty="0"/>
              <a:t>Experiment 1</a:t>
            </a:r>
          </a:p>
        </p:txBody>
      </p:sp>
      <p:sp>
        <p:nvSpPr>
          <p:cNvPr id="3" name="Content Placeholder 2">
            <a:extLst>
              <a:ext uri="{FF2B5EF4-FFF2-40B4-BE49-F238E27FC236}">
                <a16:creationId xmlns:a16="http://schemas.microsoft.com/office/drawing/2014/main" id="{A871A2F6-1EDC-46E2-9820-9BBA20F25338}"/>
              </a:ext>
            </a:extLst>
          </p:cNvPr>
          <p:cNvSpPr>
            <a:spLocks noGrp="1"/>
          </p:cNvSpPr>
          <p:nvPr>
            <p:ph idx="1"/>
          </p:nvPr>
        </p:nvSpPr>
        <p:spPr>
          <a:xfrm>
            <a:off x="1202919" y="2011680"/>
            <a:ext cx="9784080" cy="4206240"/>
          </a:xfrm>
        </p:spPr>
        <p:txBody>
          <a:bodyPr/>
          <a:lstStyle/>
          <a:p>
            <a:pPr marL="0" indent="0">
              <a:buNone/>
            </a:pPr>
            <a:r>
              <a:rPr lang="en-AU" dirty="0"/>
              <a:t>Input:</a:t>
            </a:r>
          </a:p>
          <a:p>
            <a:pPr marL="0" indent="0">
              <a:buNone/>
            </a:pPr>
            <a:endParaRPr lang="en-AU" dirty="0"/>
          </a:p>
          <a:p>
            <a:pPr marL="0" indent="0">
              <a:buNone/>
            </a:pPr>
            <a:endParaRPr lang="en-AU" dirty="0"/>
          </a:p>
          <a:p>
            <a:pPr marL="0" indent="0">
              <a:buNone/>
            </a:pPr>
            <a:endParaRPr lang="en-AU" dirty="0"/>
          </a:p>
          <a:p>
            <a:pPr marL="0" indent="0">
              <a:buNone/>
            </a:pPr>
            <a:r>
              <a:rPr lang="en-AU" dirty="0"/>
              <a:t>Output:</a:t>
            </a:r>
          </a:p>
          <a:p>
            <a:endParaRPr lang="en-AU" dirty="0"/>
          </a:p>
        </p:txBody>
      </p:sp>
      <p:sp>
        <p:nvSpPr>
          <p:cNvPr id="4" name="Half Frame 3">
            <a:extLst>
              <a:ext uri="{FF2B5EF4-FFF2-40B4-BE49-F238E27FC236}">
                <a16:creationId xmlns:a16="http://schemas.microsoft.com/office/drawing/2014/main" id="{0A28B012-AD45-4BE9-BBDB-218EA6308924}"/>
              </a:ext>
            </a:extLst>
          </p:cNvPr>
          <p:cNvSpPr/>
          <p:nvPr/>
        </p:nvSpPr>
        <p:spPr>
          <a:xfrm rot="17684043" flipV="1">
            <a:off x="4657984" y="726890"/>
            <a:ext cx="637563" cy="267468"/>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b="1">
              <a:ln w="22225">
                <a:solidFill>
                  <a:schemeClr val="accent2"/>
                </a:solidFill>
                <a:prstDash val="solid"/>
              </a:ln>
              <a:solidFill>
                <a:schemeClr val="accent2">
                  <a:lumMod val="40000"/>
                  <a:lumOff val="60000"/>
                </a:schemeClr>
              </a:solidFill>
            </a:endParaRPr>
          </a:p>
        </p:txBody>
      </p:sp>
      <p:pic>
        <p:nvPicPr>
          <p:cNvPr id="5" name="Picture 4">
            <a:extLst>
              <a:ext uri="{FF2B5EF4-FFF2-40B4-BE49-F238E27FC236}">
                <a16:creationId xmlns:a16="http://schemas.microsoft.com/office/drawing/2014/main" id="{380C182B-7FA2-46E3-A90F-92817E49878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3558" y="2381030"/>
            <a:ext cx="1827031" cy="1370688"/>
          </a:xfrm>
          <a:prstGeom prst="rect">
            <a:avLst/>
          </a:prstGeom>
          <a:noFill/>
          <a:ln>
            <a:noFill/>
          </a:ln>
        </p:spPr>
      </p:pic>
      <p:pic>
        <p:nvPicPr>
          <p:cNvPr id="6" name="Picture 5">
            <a:extLst>
              <a:ext uri="{FF2B5EF4-FFF2-40B4-BE49-F238E27FC236}">
                <a16:creationId xmlns:a16="http://schemas.microsoft.com/office/drawing/2014/main" id="{E42CE260-7E1D-4032-B5AC-7CE5F654835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0589" y="2381029"/>
            <a:ext cx="1827030" cy="1370687"/>
          </a:xfrm>
          <a:prstGeom prst="rect">
            <a:avLst/>
          </a:prstGeom>
          <a:noFill/>
          <a:ln>
            <a:noFill/>
          </a:ln>
        </p:spPr>
      </p:pic>
      <p:pic>
        <p:nvPicPr>
          <p:cNvPr id="7" name="Picture 6">
            <a:extLst>
              <a:ext uri="{FF2B5EF4-FFF2-40B4-BE49-F238E27FC236}">
                <a16:creationId xmlns:a16="http://schemas.microsoft.com/office/drawing/2014/main" id="{970253A5-E2A6-4B9A-8AB0-6CBE2A0F463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3558" y="4302256"/>
            <a:ext cx="3654061" cy="1365121"/>
          </a:xfrm>
          <a:prstGeom prst="rect">
            <a:avLst/>
          </a:prstGeom>
          <a:noFill/>
          <a:ln>
            <a:noFill/>
          </a:ln>
        </p:spPr>
      </p:pic>
      <p:sp>
        <p:nvSpPr>
          <p:cNvPr id="8" name="Rectangle: Rounded Corners 7">
            <a:extLst>
              <a:ext uri="{FF2B5EF4-FFF2-40B4-BE49-F238E27FC236}">
                <a16:creationId xmlns:a16="http://schemas.microsoft.com/office/drawing/2014/main" id="{7D1567C3-FDB9-48F5-80FC-18612ACFFA68}"/>
              </a:ext>
            </a:extLst>
          </p:cNvPr>
          <p:cNvSpPr/>
          <p:nvPr/>
        </p:nvSpPr>
        <p:spPr>
          <a:xfrm>
            <a:off x="7877520" y="2539510"/>
            <a:ext cx="3478852" cy="3487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Description:</a:t>
            </a:r>
          </a:p>
          <a:p>
            <a:r>
              <a:rPr lang="en-AU" dirty="0"/>
              <a:t>This is a test consisting of 2 images sourced from </a:t>
            </a:r>
            <a:r>
              <a:rPr lang="en-AU" dirty="0" err="1"/>
              <a:t>S.Perry’s</a:t>
            </a:r>
            <a:r>
              <a:rPr lang="en-AU" dirty="0"/>
              <a:t> backyard</a:t>
            </a:r>
          </a:p>
          <a:p>
            <a:endParaRPr lang="en-AU" dirty="0"/>
          </a:p>
          <a:p>
            <a:r>
              <a:rPr lang="en-AU" dirty="0"/>
              <a:t>Result:</a:t>
            </a:r>
          </a:p>
          <a:p>
            <a:r>
              <a:rPr lang="en-AU" dirty="0"/>
              <a:t>The successful result shows that the program is able to make a panorama using 2 images</a:t>
            </a:r>
          </a:p>
        </p:txBody>
      </p:sp>
    </p:spTree>
    <p:extLst>
      <p:ext uri="{BB962C8B-B14F-4D97-AF65-F5344CB8AC3E}">
        <p14:creationId xmlns:p14="http://schemas.microsoft.com/office/powerpoint/2010/main" val="1196241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lstStyle/>
          <a:p>
            <a:r>
              <a:rPr lang="en-AU" dirty="0"/>
              <a:t>Experiment 2</a:t>
            </a:r>
          </a:p>
        </p:txBody>
      </p:sp>
      <p:sp>
        <p:nvSpPr>
          <p:cNvPr id="3" name="Content Placeholder 2">
            <a:extLst>
              <a:ext uri="{FF2B5EF4-FFF2-40B4-BE49-F238E27FC236}">
                <a16:creationId xmlns:a16="http://schemas.microsoft.com/office/drawing/2014/main" id="{A871A2F6-1EDC-46E2-9820-9BBA20F25338}"/>
              </a:ext>
            </a:extLst>
          </p:cNvPr>
          <p:cNvSpPr>
            <a:spLocks noGrp="1"/>
          </p:cNvSpPr>
          <p:nvPr>
            <p:ph idx="1"/>
          </p:nvPr>
        </p:nvSpPr>
        <p:spPr/>
        <p:txBody>
          <a:bodyPr/>
          <a:lstStyle/>
          <a:p>
            <a:pPr marL="0" indent="0">
              <a:buNone/>
            </a:pPr>
            <a:r>
              <a:rPr lang="en-AU" dirty="0"/>
              <a:t>Input:</a:t>
            </a:r>
          </a:p>
          <a:p>
            <a:pPr marL="0" indent="0">
              <a:buNone/>
            </a:pPr>
            <a:endParaRPr lang="en-AU" dirty="0"/>
          </a:p>
          <a:p>
            <a:pPr marL="0" indent="0">
              <a:buNone/>
            </a:pPr>
            <a:endParaRPr lang="en-AU" dirty="0"/>
          </a:p>
          <a:p>
            <a:pPr marL="0" indent="0">
              <a:buNone/>
            </a:pPr>
            <a:endParaRPr lang="en-AU" dirty="0"/>
          </a:p>
          <a:p>
            <a:pPr marL="0" indent="0">
              <a:buNone/>
            </a:pPr>
            <a:r>
              <a:rPr lang="en-AU" dirty="0"/>
              <a:t>Output:</a:t>
            </a:r>
          </a:p>
          <a:p>
            <a:endParaRPr lang="en-AU" dirty="0"/>
          </a:p>
        </p:txBody>
      </p:sp>
      <p:sp>
        <p:nvSpPr>
          <p:cNvPr id="4" name="Half Frame 3">
            <a:extLst>
              <a:ext uri="{FF2B5EF4-FFF2-40B4-BE49-F238E27FC236}">
                <a16:creationId xmlns:a16="http://schemas.microsoft.com/office/drawing/2014/main" id="{219C14DD-A9B9-4A66-94E6-D1C466F38245}"/>
              </a:ext>
            </a:extLst>
          </p:cNvPr>
          <p:cNvSpPr/>
          <p:nvPr/>
        </p:nvSpPr>
        <p:spPr>
          <a:xfrm rot="17684043" flipV="1">
            <a:off x="4641205" y="768834"/>
            <a:ext cx="637563" cy="267468"/>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b="1">
              <a:ln w="22225">
                <a:solidFill>
                  <a:schemeClr val="accent2"/>
                </a:solidFill>
                <a:prstDash val="solid"/>
              </a:ln>
              <a:solidFill>
                <a:schemeClr val="accent2">
                  <a:lumMod val="40000"/>
                  <a:lumOff val="60000"/>
                </a:schemeClr>
              </a:solidFill>
            </a:endParaRPr>
          </a:p>
        </p:txBody>
      </p:sp>
      <p:pic>
        <p:nvPicPr>
          <p:cNvPr id="6" name="Picture 5">
            <a:extLst>
              <a:ext uri="{FF2B5EF4-FFF2-40B4-BE49-F238E27FC236}">
                <a16:creationId xmlns:a16="http://schemas.microsoft.com/office/drawing/2014/main" id="{038286C2-81D7-4C04-B0DB-280C0FAAAA1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3558" y="2381030"/>
            <a:ext cx="1827031" cy="1370688"/>
          </a:xfrm>
          <a:prstGeom prst="rect">
            <a:avLst/>
          </a:prstGeom>
          <a:noFill/>
          <a:ln>
            <a:noFill/>
          </a:ln>
        </p:spPr>
      </p:pic>
      <p:pic>
        <p:nvPicPr>
          <p:cNvPr id="7" name="Picture 6">
            <a:extLst>
              <a:ext uri="{FF2B5EF4-FFF2-40B4-BE49-F238E27FC236}">
                <a16:creationId xmlns:a16="http://schemas.microsoft.com/office/drawing/2014/main" id="{A7995750-8C93-4B01-B7DF-9ECC8D05C97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0589" y="2381029"/>
            <a:ext cx="1827030" cy="1370687"/>
          </a:xfrm>
          <a:prstGeom prst="rect">
            <a:avLst/>
          </a:prstGeom>
          <a:noFill/>
          <a:ln>
            <a:noFill/>
          </a:ln>
        </p:spPr>
      </p:pic>
      <p:pic>
        <p:nvPicPr>
          <p:cNvPr id="8" name="Picture 7">
            <a:extLst>
              <a:ext uri="{FF2B5EF4-FFF2-40B4-BE49-F238E27FC236}">
                <a16:creationId xmlns:a16="http://schemas.microsoft.com/office/drawing/2014/main" id="{4B016811-2E5C-4F80-947C-CF6DFFEF5B6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7619" y="2381027"/>
            <a:ext cx="1828784" cy="1370686"/>
          </a:xfrm>
          <a:prstGeom prst="rect">
            <a:avLst/>
          </a:prstGeom>
          <a:noFill/>
          <a:ln>
            <a:noFill/>
          </a:ln>
        </p:spPr>
      </p:pic>
      <p:pic>
        <p:nvPicPr>
          <p:cNvPr id="9" name="Picture 8">
            <a:extLst>
              <a:ext uri="{FF2B5EF4-FFF2-40B4-BE49-F238E27FC236}">
                <a16:creationId xmlns:a16="http://schemas.microsoft.com/office/drawing/2014/main" id="{BABB4759-373B-4334-A5B3-5381301E517B}"/>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1805" y="4313117"/>
            <a:ext cx="5484598" cy="1904803"/>
          </a:xfrm>
          <a:prstGeom prst="rect">
            <a:avLst/>
          </a:prstGeom>
          <a:noFill/>
          <a:ln>
            <a:noFill/>
          </a:ln>
        </p:spPr>
      </p:pic>
      <p:sp>
        <p:nvSpPr>
          <p:cNvPr id="12" name="Rectangle: Rounded Corners 11">
            <a:extLst>
              <a:ext uri="{FF2B5EF4-FFF2-40B4-BE49-F238E27FC236}">
                <a16:creationId xmlns:a16="http://schemas.microsoft.com/office/drawing/2014/main" id="{2C3DBB82-A1CF-4C87-A5B0-E926F65E4EF9}"/>
              </a:ext>
            </a:extLst>
          </p:cNvPr>
          <p:cNvSpPr/>
          <p:nvPr/>
        </p:nvSpPr>
        <p:spPr>
          <a:xfrm>
            <a:off x="7877520" y="2539510"/>
            <a:ext cx="3478852" cy="3487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Description:</a:t>
            </a:r>
          </a:p>
          <a:p>
            <a:r>
              <a:rPr lang="en-AU" dirty="0"/>
              <a:t>This is a test consisting of 3 images sourced from </a:t>
            </a:r>
            <a:r>
              <a:rPr lang="en-AU" dirty="0" err="1"/>
              <a:t>S.Perry’s</a:t>
            </a:r>
            <a:r>
              <a:rPr lang="en-AU" dirty="0"/>
              <a:t> backyard</a:t>
            </a:r>
          </a:p>
          <a:p>
            <a:endParaRPr lang="en-AU" dirty="0"/>
          </a:p>
          <a:p>
            <a:r>
              <a:rPr lang="en-AU" dirty="0"/>
              <a:t>Result:</a:t>
            </a:r>
          </a:p>
          <a:p>
            <a:r>
              <a:rPr lang="en-AU" dirty="0"/>
              <a:t>The successful result shows that the program is able to make a panorama using 2 or more images</a:t>
            </a:r>
          </a:p>
        </p:txBody>
      </p:sp>
    </p:spTree>
    <p:extLst>
      <p:ext uri="{BB962C8B-B14F-4D97-AF65-F5344CB8AC3E}">
        <p14:creationId xmlns:p14="http://schemas.microsoft.com/office/powerpoint/2010/main" val="3189194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lstStyle/>
          <a:p>
            <a:r>
              <a:rPr lang="en-AU" dirty="0"/>
              <a:t>Experiment 3       </a:t>
            </a:r>
          </a:p>
        </p:txBody>
      </p:sp>
      <p:sp>
        <p:nvSpPr>
          <p:cNvPr id="3" name="Content Placeholder 2">
            <a:extLst>
              <a:ext uri="{FF2B5EF4-FFF2-40B4-BE49-F238E27FC236}">
                <a16:creationId xmlns:a16="http://schemas.microsoft.com/office/drawing/2014/main" id="{A871A2F6-1EDC-46E2-9820-9BBA20F25338}"/>
              </a:ext>
            </a:extLst>
          </p:cNvPr>
          <p:cNvSpPr>
            <a:spLocks noGrp="1"/>
          </p:cNvSpPr>
          <p:nvPr>
            <p:ph idx="1"/>
          </p:nvPr>
        </p:nvSpPr>
        <p:spPr/>
        <p:txBody>
          <a:bodyPr/>
          <a:lstStyle/>
          <a:p>
            <a:pPr marL="0" indent="0">
              <a:buNone/>
            </a:pPr>
            <a:r>
              <a:rPr lang="en-AU" dirty="0"/>
              <a:t>Input:</a:t>
            </a:r>
          </a:p>
          <a:p>
            <a:pPr marL="0" indent="0">
              <a:buNone/>
            </a:pPr>
            <a:endParaRPr lang="en-AU" dirty="0"/>
          </a:p>
          <a:p>
            <a:pPr marL="0" indent="0">
              <a:buNone/>
            </a:pPr>
            <a:endParaRPr lang="en-AU" dirty="0"/>
          </a:p>
          <a:p>
            <a:pPr marL="0" indent="0">
              <a:buNone/>
            </a:pPr>
            <a:endParaRPr lang="en-AU" dirty="0"/>
          </a:p>
          <a:p>
            <a:pPr marL="0" indent="0">
              <a:buNone/>
            </a:pPr>
            <a:r>
              <a:rPr lang="en-AU" dirty="0"/>
              <a:t>Output:</a:t>
            </a:r>
          </a:p>
          <a:p>
            <a:endParaRPr lang="en-AU" dirty="0"/>
          </a:p>
        </p:txBody>
      </p:sp>
      <p:sp>
        <p:nvSpPr>
          <p:cNvPr id="4" name="Half Frame 3">
            <a:extLst>
              <a:ext uri="{FF2B5EF4-FFF2-40B4-BE49-F238E27FC236}">
                <a16:creationId xmlns:a16="http://schemas.microsoft.com/office/drawing/2014/main" id="{957D66D7-5EA1-444E-8A70-586320575EEB}"/>
              </a:ext>
            </a:extLst>
          </p:cNvPr>
          <p:cNvSpPr/>
          <p:nvPr/>
        </p:nvSpPr>
        <p:spPr>
          <a:xfrm rot="17684043" flipV="1">
            <a:off x="4641205" y="768834"/>
            <a:ext cx="637563" cy="267468"/>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b="1">
              <a:ln w="22225">
                <a:solidFill>
                  <a:schemeClr val="accent2"/>
                </a:solidFill>
                <a:prstDash val="solid"/>
              </a:ln>
              <a:solidFill>
                <a:schemeClr val="accent2">
                  <a:lumMod val="40000"/>
                  <a:lumOff val="60000"/>
                </a:schemeClr>
              </a:solidFill>
            </a:endParaRPr>
          </a:p>
        </p:txBody>
      </p:sp>
      <p:pic>
        <p:nvPicPr>
          <p:cNvPr id="5" name="Picture 4" descr="A picture containing sky, outdoor, house, road&#10;&#10;Description automatically generated">
            <a:extLst>
              <a:ext uri="{FF2B5EF4-FFF2-40B4-BE49-F238E27FC236}">
                <a16:creationId xmlns:a16="http://schemas.microsoft.com/office/drawing/2014/main" id="{94554CF3-022B-4D1E-8A67-99465C26C60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918" y="2385538"/>
            <a:ext cx="1568811" cy="1540510"/>
          </a:xfrm>
          <a:prstGeom prst="rect">
            <a:avLst/>
          </a:prstGeom>
          <a:noFill/>
          <a:ln>
            <a:noFill/>
          </a:ln>
        </p:spPr>
      </p:pic>
      <p:pic>
        <p:nvPicPr>
          <p:cNvPr id="6" name="Picture 5">
            <a:extLst>
              <a:ext uri="{FF2B5EF4-FFF2-40B4-BE49-F238E27FC236}">
                <a16:creationId xmlns:a16="http://schemas.microsoft.com/office/drawing/2014/main" id="{6ED285D2-5FE7-46CE-9F8C-DFA21B0D7AB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729" y="2438639"/>
            <a:ext cx="1476915" cy="1450178"/>
          </a:xfrm>
          <a:prstGeom prst="rect">
            <a:avLst/>
          </a:prstGeom>
          <a:noFill/>
          <a:ln>
            <a:noFill/>
          </a:ln>
        </p:spPr>
      </p:pic>
      <p:pic>
        <p:nvPicPr>
          <p:cNvPr id="7" name="Picture 6" descr="A picture containing ground, outdoor, sky&#10;&#10;Description automatically generated">
            <a:extLst>
              <a:ext uri="{FF2B5EF4-FFF2-40B4-BE49-F238E27FC236}">
                <a16:creationId xmlns:a16="http://schemas.microsoft.com/office/drawing/2014/main" id="{243EADD2-6F72-4F6B-BFF0-6DA57A5961F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8644" y="2393473"/>
            <a:ext cx="1806281" cy="1540510"/>
          </a:xfrm>
          <a:prstGeom prst="rect">
            <a:avLst/>
          </a:prstGeom>
          <a:noFill/>
          <a:ln>
            <a:noFill/>
          </a:ln>
        </p:spPr>
      </p:pic>
      <p:pic>
        <p:nvPicPr>
          <p:cNvPr id="8" name="Picture 7">
            <a:extLst>
              <a:ext uri="{FF2B5EF4-FFF2-40B4-BE49-F238E27FC236}">
                <a16:creationId xmlns:a16="http://schemas.microsoft.com/office/drawing/2014/main" id="{015D167C-8CD1-4952-AEC4-97558B5B50B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2917" y="4283297"/>
            <a:ext cx="4852008" cy="1987724"/>
          </a:xfrm>
          <a:prstGeom prst="rect">
            <a:avLst/>
          </a:prstGeom>
          <a:noFill/>
          <a:ln>
            <a:noFill/>
          </a:ln>
        </p:spPr>
      </p:pic>
      <p:sp>
        <p:nvSpPr>
          <p:cNvPr id="9" name="Rectangle: Rounded Corners 8">
            <a:extLst>
              <a:ext uri="{FF2B5EF4-FFF2-40B4-BE49-F238E27FC236}">
                <a16:creationId xmlns:a16="http://schemas.microsoft.com/office/drawing/2014/main" id="{92E3A3BF-3EF3-4FD9-807B-35790F92A0FE}"/>
              </a:ext>
            </a:extLst>
          </p:cNvPr>
          <p:cNvSpPr/>
          <p:nvPr/>
        </p:nvSpPr>
        <p:spPr>
          <a:xfrm>
            <a:off x="7877520" y="2539510"/>
            <a:ext cx="3478852" cy="3487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Description:</a:t>
            </a:r>
          </a:p>
          <a:p>
            <a:r>
              <a:rPr lang="en-AU" dirty="0"/>
              <a:t>This is a test consisting of 3 images sources online from a random location in France</a:t>
            </a:r>
          </a:p>
          <a:p>
            <a:endParaRPr lang="en-AU" dirty="0"/>
          </a:p>
          <a:p>
            <a:r>
              <a:rPr lang="en-AU" dirty="0"/>
              <a:t>Result:</a:t>
            </a:r>
          </a:p>
          <a:p>
            <a:r>
              <a:rPr lang="en-AU" dirty="0"/>
              <a:t>The successful result shows that the program will allow people to create panoramas of locations they haven’t even </a:t>
            </a:r>
            <a:r>
              <a:rPr lang="en-AU" dirty="0" err="1"/>
              <a:t>visted</a:t>
            </a:r>
            <a:endParaRPr lang="en-AU" dirty="0"/>
          </a:p>
        </p:txBody>
      </p:sp>
    </p:spTree>
    <p:extLst>
      <p:ext uri="{BB962C8B-B14F-4D97-AF65-F5344CB8AC3E}">
        <p14:creationId xmlns:p14="http://schemas.microsoft.com/office/powerpoint/2010/main" val="2597393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lstStyle/>
          <a:p>
            <a:r>
              <a:rPr lang="en-AU" dirty="0"/>
              <a:t>Experiment 4</a:t>
            </a:r>
          </a:p>
        </p:txBody>
      </p:sp>
      <p:sp>
        <p:nvSpPr>
          <p:cNvPr id="3" name="Content Placeholder 2">
            <a:extLst>
              <a:ext uri="{FF2B5EF4-FFF2-40B4-BE49-F238E27FC236}">
                <a16:creationId xmlns:a16="http://schemas.microsoft.com/office/drawing/2014/main" id="{A871A2F6-1EDC-46E2-9820-9BBA20F25338}"/>
              </a:ext>
            </a:extLst>
          </p:cNvPr>
          <p:cNvSpPr>
            <a:spLocks noGrp="1"/>
          </p:cNvSpPr>
          <p:nvPr>
            <p:ph idx="1"/>
          </p:nvPr>
        </p:nvSpPr>
        <p:spPr/>
        <p:txBody>
          <a:bodyPr/>
          <a:lstStyle/>
          <a:p>
            <a:pPr marL="0" indent="0">
              <a:buNone/>
            </a:pPr>
            <a:r>
              <a:rPr lang="en-AU" dirty="0"/>
              <a:t>Input:</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sz="500" dirty="0"/>
          </a:p>
          <a:p>
            <a:pPr marL="0" indent="0">
              <a:buNone/>
            </a:pPr>
            <a:r>
              <a:rPr lang="en-AU" dirty="0"/>
              <a:t>Output:</a:t>
            </a:r>
          </a:p>
          <a:p>
            <a:endParaRPr lang="en-AU" dirty="0"/>
          </a:p>
        </p:txBody>
      </p:sp>
      <p:sp>
        <p:nvSpPr>
          <p:cNvPr id="4" name="Half Frame 3">
            <a:extLst>
              <a:ext uri="{FF2B5EF4-FFF2-40B4-BE49-F238E27FC236}">
                <a16:creationId xmlns:a16="http://schemas.microsoft.com/office/drawing/2014/main" id="{42E2F921-FE34-45EA-9027-BA8F98E5A873}"/>
              </a:ext>
            </a:extLst>
          </p:cNvPr>
          <p:cNvSpPr/>
          <p:nvPr/>
        </p:nvSpPr>
        <p:spPr>
          <a:xfrm rot="17684043" flipV="1">
            <a:off x="4641205" y="768834"/>
            <a:ext cx="637563" cy="267468"/>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b="1">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F25F5FFE-D337-49BA-9020-A2376C86C5D6}"/>
              </a:ext>
            </a:extLst>
          </p:cNvPr>
          <p:cNvSpPr/>
          <p:nvPr/>
        </p:nvSpPr>
        <p:spPr>
          <a:xfrm>
            <a:off x="7877520" y="2155971"/>
            <a:ext cx="3478852" cy="42806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Description:</a:t>
            </a:r>
          </a:p>
          <a:p>
            <a:r>
              <a:rPr lang="en-AU" dirty="0"/>
              <a:t>This is a test consisting of 4 images sourced from </a:t>
            </a:r>
            <a:r>
              <a:rPr lang="en-AU" dirty="0" err="1"/>
              <a:t>S.Perry’s</a:t>
            </a:r>
            <a:r>
              <a:rPr lang="en-AU" dirty="0"/>
              <a:t> backyard and one random image sourced from the internet</a:t>
            </a:r>
          </a:p>
          <a:p>
            <a:endParaRPr lang="en-AU" dirty="0"/>
          </a:p>
          <a:p>
            <a:r>
              <a:rPr lang="en-AU" dirty="0"/>
              <a:t>Result:</a:t>
            </a:r>
          </a:p>
          <a:p>
            <a:r>
              <a:rPr lang="en-AU" dirty="0"/>
              <a:t>The successful result shows that the program is able to make a panorama of several images, while also being able to check and discard images that are detected to not match the others</a:t>
            </a:r>
          </a:p>
        </p:txBody>
      </p:sp>
      <p:pic>
        <p:nvPicPr>
          <p:cNvPr id="7" name="Picture 6" descr="A sunflower with a blue background&#10;&#10;Description automatically generated with low confidence">
            <a:extLst>
              <a:ext uri="{FF2B5EF4-FFF2-40B4-BE49-F238E27FC236}">
                <a16:creationId xmlns:a16="http://schemas.microsoft.com/office/drawing/2014/main" id="{02250D3D-475F-4103-B76D-60B5B30A453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3558" y="3751716"/>
            <a:ext cx="1827030" cy="1270798"/>
          </a:xfrm>
          <a:prstGeom prst="rect">
            <a:avLst/>
          </a:prstGeom>
          <a:noFill/>
          <a:ln>
            <a:noFill/>
          </a:ln>
        </p:spPr>
      </p:pic>
      <p:pic>
        <p:nvPicPr>
          <p:cNvPr id="8" name="Picture 7">
            <a:extLst>
              <a:ext uri="{FF2B5EF4-FFF2-40B4-BE49-F238E27FC236}">
                <a16:creationId xmlns:a16="http://schemas.microsoft.com/office/drawing/2014/main" id="{55C451FA-F0BB-4631-BFDD-F88D3FBB20F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0588" y="3738549"/>
            <a:ext cx="1827030" cy="1369916"/>
          </a:xfrm>
          <a:prstGeom prst="rect">
            <a:avLst/>
          </a:prstGeom>
          <a:noFill/>
          <a:ln>
            <a:noFill/>
          </a:ln>
        </p:spPr>
      </p:pic>
      <p:pic>
        <p:nvPicPr>
          <p:cNvPr id="9" name="Picture 8">
            <a:extLst>
              <a:ext uri="{FF2B5EF4-FFF2-40B4-BE49-F238E27FC236}">
                <a16:creationId xmlns:a16="http://schemas.microsoft.com/office/drawing/2014/main" id="{D87218D6-500B-4B74-8EFA-735A1B72AA2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3558" y="2381030"/>
            <a:ext cx="1827031" cy="1370688"/>
          </a:xfrm>
          <a:prstGeom prst="rect">
            <a:avLst/>
          </a:prstGeom>
          <a:noFill/>
          <a:ln>
            <a:noFill/>
          </a:ln>
        </p:spPr>
      </p:pic>
      <p:pic>
        <p:nvPicPr>
          <p:cNvPr id="10" name="Picture 9">
            <a:extLst>
              <a:ext uri="{FF2B5EF4-FFF2-40B4-BE49-F238E27FC236}">
                <a16:creationId xmlns:a16="http://schemas.microsoft.com/office/drawing/2014/main" id="{EAB08B26-4D5B-4436-B7DD-B21D4A1FC33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0589" y="2381029"/>
            <a:ext cx="1827030" cy="1370687"/>
          </a:xfrm>
          <a:prstGeom prst="rect">
            <a:avLst/>
          </a:prstGeom>
          <a:noFill/>
          <a:ln>
            <a:noFill/>
          </a:ln>
        </p:spPr>
      </p:pic>
      <p:pic>
        <p:nvPicPr>
          <p:cNvPr id="11" name="Picture 10">
            <a:extLst>
              <a:ext uri="{FF2B5EF4-FFF2-40B4-BE49-F238E27FC236}">
                <a16:creationId xmlns:a16="http://schemas.microsoft.com/office/drawing/2014/main" id="{F5CA2239-4C74-4DFA-BB52-CACDDF055205}"/>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77619" y="2369657"/>
            <a:ext cx="1828784" cy="1370686"/>
          </a:xfrm>
          <a:prstGeom prst="rect">
            <a:avLst/>
          </a:prstGeom>
          <a:noFill/>
          <a:ln>
            <a:noFill/>
          </a:ln>
        </p:spPr>
      </p:pic>
      <p:pic>
        <p:nvPicPr>
          <p:cNvPr id="12" name="Picture 11">
            <a:extLst>
              <a:ext uri="{FF2B5EF4-FFF2-40B4-BE49-F238E27FC236}">
                <a16:creationId xmlns:a16="http://schemas.microsoft.com/office/drawing/2014/main" id="{8A0C1BDA-4031-4E76-98A9-0AA36E2527FE}"/>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37073" y="5145285"/>
            <a:ext cx="5606553" cy="1333866"/>
          </a:xfrm>
          <a:prstGeom prst="rect">
            <a:avLst/>
          </a:prstGeom>
          <a:noFill/>
          <a:ln>
            <a:noFill/>
          </a:ln>
        </p:spPr>
      </p:pic>
    </p:spTree>
    <p:extLst>
      <p:ext uri="{BB962C8B-B14F-4D97-AF65-F5344CB8AC3E}">
        <p14:creationId xmlns:p14="http://schemas.microsoft.com/office/powerpoint/2010/main" val="77529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4809-23D8-4B26-B49E-D982983A7C68}"/>
              </a:ext>
            </a:extLst>
          </p:cNvPr>
          <p:cNvSpPr>
            <a:spLocks noGrp="1"/>
          </p:cNvSpPr>
          <p:nvPr>
            <p:ph type="title"/>
          </p:nvPr>
        </p:nvSpPr>
        <p:spPr/>
        <p:txBody>
          <a:bodyPr/>
          <a:lstStyle/>
          <a:p>
            <a:r>
              <a:rPr lang="en-AU" dirty="0"/>
              <a:t>Experiment 5</a:t>
            </a:r>
          </a:p>
        </p:txBody>
      </p:sp>
      <p:sp>
        <p:nvSpPr>
          <p:cNvPr id="3" name="Content Placeholder 2">
            <a:extLst>
              <a:ext uri="{FF2B5EF4-FFF2-40B4-BE49-F238E27FC236}">
                <a16:creationId xmlns:a16="http://schemas.microsoft.com/office/drawing/2014/main" id="{80566DC4-F469-4BAC-885B-E5F75E44D4EE}"/>
              </a:ext>
            </a:extLst>
          </p:cNvPr>
          <p:cNvSpPr>
            <a:spLocks noGrp="1"/>
          </p:cNvSpPr>
          <p:nvPr>
            <p:ph idx="1"/>
          </p:nvPr>
        </p:nvSpPr>
        <p:spPr/>
        <p:txBody>
          <a:bodyPr/>
          <a:lstStyle/>
          <a:p>
            <a:pPr marL="0" indent="0">
              <a:buNone/>
            </a:pPr>
            <a:r>
              <a:rPr lang="en-AU" dirty="0"/>
              <a:t>Input:</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sz="500" dirty="0"/>
          </a:p>
          <a:p>
            <a:pPr marL="0" indent="0">
              <a:buNone/>
            </a:pPr>
            <a:r>
              <a:rPr lang="en-AU" dirty="0"/>
              <a:t>Output:</a:t>
            </a:r>
          </a:p>
        </p:txBody>
      </p:sp>
      <p:sp>
        <p:nvSpPr>
          <p:cNvPr id="4" name="Cross 3">
            <a:extLst>
              <a:ext uri="{FF2B5EF4-FFF2-40B4-BE49-F238E27FC236}">
                <a16:creationId xmlns:a16="http://schemas.microsoft.com/office/drawing/2014/main" id="{83C88633-E88F-4244-BBDB-A40E21241E95}"/>
              </a:ext>
            </a:extLst>
          </p:cNvPr>
          <p:cNvSpPr/>
          <p:nvPr/>
        </p:nvSpPr>
        <p:spPr>
          <a:xfrm rot="2748259">
            <a:off x="4844623" y="839736"/>
            <a:ext cx="408020" cy="397639"/>
          </a:xfrm>
          <a:prstGeom prst="plus">
            <a:avLst>
              <a:gd name="adj" fmla="val 3908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A92EE0FD-DA2D-43C2-941E-2ED822374C56}"/>
              </a:ext>
            </a:extLst>
          </p:cNvPr>
          <p:cNvSpPr/>
          <p:nvPr/>
        </p:nvSpPr>
        <p:spPr>
          <a:xfrm>
            <a:off x="7877520" y="2011680"/>
            <a:ext cx="3478852" cy="4015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Description:</a:t>
            </a:r>
          </a:p>
          <a:p>
            <a:r>
              <a:rPr lang="en-AU" dirty="0"/>
              <a:t>This is a test consisting of the same images from experiment 4 expect they are in a different order with the last image going first</a:t>
            </a:r>
          </a:p>
          <a:p>
            <a:endParaRPr lang="en-AU" dirty="0"/>
          </a:p>
          <a:p>
            <a:r>
              <a:rPr lang="en-AU" dirty="0"/>
              <a:t>Result:</a:t>
            </a:r>
          </a:p>
          <a:p>
            <a:r>
              <a:rPr lang="en-AU" dirty="0"/>
              <a:t>This unsuccessful result shows that the program is sensitive to the order in which it is fed the images, it must be fed images from left to right in order to function</a:t>
            </a:r>
          </a:p>
        </p:txBody>
      </p:sp>
      <p:pic>
        <p:nvPicPr>
          <p:cNvPr id="8" name="Picture 7" descr="A sunflower with a blue background&#10;&#10;Description automatically generated with low confidence">
            <a:extLst>
              <a:ext uri="{FF2B5EF4-FFF2-40B4-BE49-F238E27FC236}">
                <a16:creationId xmlns:a16="http://schemas.microsoft.com/office/drawing/2014/main" id="{9245AC8A-7860-4FE0-959D-2B331F4E8F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619" y="2381029"/>
            <a:ext cx="1827030" cy="1270798"/>
          </a:xfrm>
          <a:prstGeom prst="rect">
            <a:avLst/>
          </a:prstGeom>
          <a:noFill/>
          <a:ln>
            <a:noFill/>
          </a:ln>
        </p:spPr>
      </p:pic>
      <p:pic>
        <p:nvPicPr>
          <p:cNvPr id="9" name="Picture 8">
            <a:extLst>
              <a:ext uri="{FF2B5EF4-FFF2-40B4-BE49-F238E27FC236}">
                <a16:creationId xmlns:a16="http://schemas.microsoft.com/office/drawing/2014/main" id="{9A567F98-CD77-4676-8AB0-1B2C5CD10A9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3559" y="2381800"/>
            <a:ext cx="1827030" cy="1369916"/>
          </a:xfrm>
          <a:prstGeom prst="rect">
            <a:avLst/>
          </a:prstGeom>
          <a:noFill/>
          <a:ln>
            <a:noFill/>
          </a:ln>
        </p:spPr>
      </p:pic>
      <p:pic>
        <p:nvPicPr>
          <p:cNvPr id="10" name="Picture 9">
            <a:extLst>
              <a:ext uri="{FF2B5EF4-FFF2-40B4-BE49-F238E27FC236}">
                <a16:creationId xmlns:a16="http://schemas.microsoft.com/office/drawing/2014/main" id="{28988211-9322-47F9-9A2A-149D1346C0C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588" y="3750944"/>
            <a:ext cx="1827031" cy="1370688"/>
          </a:xfrm>
          <a:prstGeom prst="rect">
            <a:avLst/>
          </a:prstGeom>
          <a:noFill/>
          <a:ln>
            <a:noFill/>
          </a:ln>
        </p:spPr>
      </p:pic>
      <p:pic>
        <p:nvPicPr>
          <p:cNvPr id="11" name="Picture 10">
            <a:extLst>
              <a:ext uri="{FF2B5EF4-FFF2-40B4-BE49-F238E27FC236}">
                <a16:creationId xmlns:a16="http://schemas.microsoft.com/office/drawing/2014/main" id="{DC5649BB-7982-441A-A162-358852C9EFB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0589" y="2381029"/>
            <a:ext cx="1827030" cy="1370687"/>
          </a:xfrm>
          <a:prstGeom prst="rect">
            <a:avLst/>
          </a:prstGeom>
          <a:noFill/>
          <a:ln>
            <a:noFill/>
          </a:ln>
        </p:spPr>
      </p:pic>
      <p:pic>
        <p:nvPicPr>
          <p:cNvPr id="12" name="Picture 11">
            <a:extLst>
              <a:ext uri="{FF2B5EF4-FFF2-40B4-BE49-F238E27FC236}">
                <a16:creationId xmlns:a16="http://schemas.microsoft.com/office/drawing/2014/main" id="{07040A75-7963-43C7-AC3F-D3614AC5D70D}"/>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0928" y="3751716"/>
            <a:ext cx="1828784" cy="1370686"/>
          </a:xfrm>
          <a:prstGeom prst="rect">
            <a:avLst/>
          </a:prstGeom>
          <a:noFill/>
          <a:ln>
            <a:noFill/>
          </a:ln>
        </p:spPr>
      </p:pic>
      <p:pic>
        <p:nvPicPr>
          <p:cNvPr id="13" name="Picture 12">
            <a:extLst>
              <a:ext uri="{FF2B5EF4-FFF2-40B4-BE49-F238E27FC236}">
                <a16:creationId xmlns:a16="http://schemas.microsoft.com/office/drawing/2014/main" id="{75E50631-5521-4F2A-9657-A564C3A05992}"/>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35320" y="5194308"/>
            <a:ext cx="1934008" cy="1450240"/>
          </a:xfrm>
          <a:prstGeom prst="rect">
            <a:avLst/>
          </a:prstGeom>
          <a:noFill/>
          <a:ln>
            <a:noFill/>
          </a:ln>
        </p:spPr>
      </p:pic>
    </p:spTree>
    <p:extLst>
      <p:ext uri="{BB962C8B-B14F-4D97-AF65-F5344CB8AC3E}">
        <p14:creationId xmlns:p14="http://schemas.microsoft.com/office/powerpoint/2010/main" val="2931691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4809-23D8-4B26-B49E-D982983A7C68}"/>
              </a:ext>
            </a:extLst>
          </p:cNvPr>
          <p:cNvSpPr>
            <a:spLocks noGrp="1"/>
          </p:cNvSpPr>
          <p:nvPr>
            <p:ph type="title"/>
          </p:nvPr>
        </p:nvSpPr>
        <p:spPr/>
        <p:txBody>
          <a:bodyPr/>
          <a:lstStyle/>
          <a:p>
            <a:r>
              <a:rPr lang="en-AU" dirty="0"/>
              <a:t>Code demo</a:t>
            </a:r>
          </a:p>
        </p:txBody>
      </p:sp>
      <p:sp>
        <p:nvSpPr>
          <p:cNvPr id="3" name="Content Placeholder 2">
            <a:extLst>
              <a:ext uri="{FF2B5EF4-FFF2-40B4-BE49-F238E27FC236}">
                <a16:creationId xmlns:a16="http://schemas.microsoft.com/office/drawing/2014/main" id="{80566DC4-F469-4BAC-885B-E5F75E44D4EE}"/>
              </a:ext>
            </a:extLst>
          </p:cNvPr>
          <p:cNvSpPr>
            <a:spLocks noGrp="1"/>
          </p:cNvSpPr>
          <p:nvPr>
            <p:ph idx="1"/>
          </p:nvPr>
        </p:nvSpPr>
        <p:spPr>
          <a:xfrm>
            <a:off x="2468010" y="3429000"/>
            <a:ext cx="7253898" cy="706353"/>
          </a:xfrm>
        </p:spPr>
        <p:txBody>
          <a:bodyPr>
            <a:normAutofit fontScale="92500" lnSpcReduction="20000"/>
          </a:bodyPr>
          <a:lstStyle/>
          <a:p>
            <a:pPr marL="0" indent="0" algn="ctr">
              <a:buNone/>
            </a:pPr>
            <a:r>
              <a:rPr lang="en-AU" sz="2800" dirty="0"/>
              <a:t>I will now perform a demonstration of the code running experiment 4</a:t>
            </a:r>
          </a:p>
        </p:txBody>
      </p:sp>
    </p:spTree>
    <p:extLst>
      <p:ext uri="{BB962C8B-B14F-4D97-AF65-F5344CB8AC3E}">
        <p14:creationId xmlns:p14="http://schemas.microsoft.com/office/powerpoint/2010/main" val="393177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lstStyle/>
          <a:p>
            <a:r>
              <a:rPr lang="en-AU" dirty="0"/>
              <a:t>Problem Description</a:t>
            </a:r>
          </a:p>
        </p:txBody>
      </p:sp>
      <p:sp>
        <p:nvSpPr>
          <p:cNvPr id="3" name="Content Placeholder 2">
            <a:extLst>
              <a:ext uri="{FF2B5EF4-FFF2-40B4-BE49-F238E27FC236}">
                <a16:creationId xmlns:a16="http://schemas.microsoft.com/office/drawing/2014/main" id="{A871A2F6-1EDC-46E2-9820-9BBA20F25338}"/>
              </a:ext>
            </a:extLst>
          </p:cNvPr>
          <p:cNvSpPr>
            <a:spLocks noGrp="1"/>
          </p:cNvSpPr>
          <p:nvPr>
            <p:ph idx="1"/>
          </p:nvPr>
        </p:nvSpPr>
        <p:spPr/>
        <p:txBody>
          <a:bodyPr>
            <a:normAutofit fontScale="85000" lnSpcReduction="10000"/>
          </a:bodyPr>
          <a:lstStyle/>
          <a:p>
            <a:pPr marL="0" indent="0">
              <a:buNone/>
            </a:pPr>
            <a:r>
              <a:rPr lang="en-AU" sz="1800" dirty="0">
                <a:effectLst/>
                <a:latin typeface="Calibri" panose="020F0502020204030204" pitchFamily="34" charset="0"/>
                <a:ea typeface="Calibri" panose="020F0502020204030204" pitchFamily="34" charset="0"/>
                <a:cs typeface="Times New Roman" panose="02020603050405020304" pitchFamily="18" charset="0"/>
              </a:rPr>
              <a:t>Panorama</a:t>
            </a:r>
            <a:r>
              <a:rPr lang="en-AU" sz="1800" dirty="0">
                <a:latin typeface="Calibri" panose="020F0502020204030204" pitchFamily="34" charset="0"/>
                <a:ea typeface="Calibri" panose="020F0502020204030204" pitchFamily="34" charset="0"/>
                <a:cs typeface="Times New Roman" panose="02020603050405020304" pitchFamily="18" charset="0"/>
              </a:rPr>
              <a:t> images </a:t>
            </a:r>
            <a:r>
              <a:rPr lang="en-US" sz="1800" dirty="0">
                <a:latin typeface="Calibri" panose="020F0502020204030204" pitchFamily="34" charset="0"/>
                <a:ea typeface="Calibri" panose="020F0502020204030204" pitchFamily="34" charset="0"/>
                <a:cs typeface="Times New Roman" panose="02020603050405020304" pitchFamily="18" charset="0"/>
              </a:rPr>
              <a:t>require the user to be in the location, unharried by chaotic outside influences, with a steady hand that can slowly pan across the environment; if these requirements are not met the results can be horrific</a:t>
            </a:r>
            <a:endParaRPr lang="en-AU"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AU" sz="2000" b="1" u="sng" dirty="0">
                <a:effectLst/>
                <a:latin typeface="Calibri" panose="020F0502020204030204" pitchFamily="34" charset="0"/>
                <a:ea typeface="Calibri" panose="020F0502020204030204" pitchFamily="34" charset="0"/>
                <a:cs typeface="Times New Roman" panose="02020603050405020304" pitchFamily="18" charset="0"/>
              </a:rPr>
              <a:t>Therefore the goal of this project is:</a:t>
            </a:r>
          </a:p>
          <a:p>
            <a:pPr marL="0" indent="0">
              <a:buNone/>
            </a:pPr>
            <a:r>
              <a:rPr lang="en-AU" sz="1800" dirty="0">
                <a:effectLst/>
                <a:latin typeface="Calibri" panose="020F0502020204030204" pitchFamily="34" charset="0"/>
                <a:ea typeface="Calibri" panose="020F0502020204030204" pitchFamily="34" charset="0"/>
                <a:cs typeface="Times New Roman" panose="02020603050405020304" pitchFamily="18" charset="0"/>
              </a:rPr>
              <a:t>the creation of a body of code which can stitch multiple images into a somewhat finished panorama</a:t>
            </a:r>
            <a:endParaRPr lang="en-AU" dirty="0"/>
          </a:p>
        </p:txBody>
      </p:sp>
      <p:pic>
        <p:nvPicPr>
          <p:cNvPr id="5" name="Picture 4">
            <a:extLst>
              <a:ext uri="{FF2B5EF4-FFF2-40B4-BE49-F238E27FC236}">
                <a16:creationId xmlns:a16="http://schemas.microsoft.com/office/drawing/2014/main" id="{98F3F8CF-0663-41F7-8D30-F02447D1E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28" y="3094047"/>
            <a:ext cx="11117344" cy="1251710"/>
          </a:xfrm>
          <a:prstGeom prst="rect">
            <a:avLst/>
          </a:prstGeom>
        </p:spPr>
      </p:pic>
    </p:spTree>
    <p:extLst>
      <p:ext uri="{BB962C8B-B14F-4D97-AF65-F5344CB8AC3E}">
        <p14:creationId xmlns:p14="http://schemas.microsoft.com/office/powerpoint/2010/main" val="148814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lstStyle/>
          <a:p>
            <a:r>
              <a:rPr lang="en-AU" dirty="0"/>
              <a:t>Technical Approach</a:t>
            </a:r>
          </a:p>
        </p:txBody>
      </p:sp>
      <p:sp>
        <p:nvSpPr>
          <p:cNvPr id="3" name="Content Placeholder 2">
            <a:extLst>
              <a:ext uri="{FF2B5EF4-FFF2-40B4-BE49-F238E27FC236}">
                <a16:creationId xmlns:a16="http://schemas.microsoft.com/office/drawing/2014/main" id="{A871A2F6-1EDC-46E2-9820-9BBA20F25338}"/>
              </a:ext>
            </a:extLst>
          </p:cNvPr>
          <p:cNvSpPr>
            <a:spLocks noGrp="1"/>
          </p:cNvSpPr>
          <p:nvPr>
            <p:ph idx="1"/>
          </p:nvPr>
        </p:nvSpPr>
        <p:spPr/>
        <p:txBody>
          <a:bodyPr/>
          <a:lstStyle/>
          <a:p>
            <a:pPr marL="457200" indent="-457200">
              <a:buFont typeface="+mj-lt"/>
              <a:buAutoNum type="arabicPeriod"/>
            </a:pPr>
            <a:r>
              <a:rPr lang="en-AU" dirty="0"/>
              <a:t>Image management</a:t>
            </a:r>
          </a:p>
          <a:p>
            <a:pPr marL="457200" indent="-457200">
              <a:buFont typeface="+mj-lt"/>
              <a:buAutoNum type="arabicPeriod"/>
            </a:pPr>
            <a:r>
              <a:rPr lang="en-AU" dirty="0"/>
              <a:t>SIFT key point identification</a:t>
            </a:r>
          </a:p>
          <a:p>
            <a:pPr marL="457200" indent="-457200">
              <a:buFont typeface="+mj-lt"/>
              <a:buAutoNum type="arabicPeriod"/>
            </a:pPr>
            <a:r>
              <a:rPr lang="en-AU" dirty="0"/>
              <a:t>KNN feature matching and ratio testing</a:t>
            </a:r>
          </a:p>
          <a:p>
            <a:pPr marL="457200" indent="-457200">
              <a:buFont typeface="+mj-lt"/>
              <a:buAutoNum type="arabicPeriod"/>
            </a:pPr>
            <a:r>
              <a:rPr lang="en-US" dirty="0"/>
              <a:t>RANSAC outlier removal through subset selection</a:t>
            </a:r>
          </a:p>
          <a:p>
            <a:pPr marL="457200" indent="-457200">
              <a:buFont typeface="+mj-lt"/>
              <a:buAutoNum type="arabicPeriod"/>
            </a:pPr>
            <a:r>
              <a:rPr lang="en-US" dirty="0"/>
              <a:t>Homograph estimation and perspective translation</a:t>
            </a:r>
          </a:p>
          <a:p>
            <a:pPr marL="457200" indent="-457200">
              <a:buFont typeface="+mj-lt"/>
              <a:buAutoNum type="arabicPeriod"/>
            </a:pPr>
            <a:r>
              <a:rPr lang="en-US" dirty="0"/>
              <a:t>Image stitching</a:t>
            </a:r>
          </a:p>
          <a:p>
            <a:pPr marL="457200" indent="-457200">
              <a:buFont typeface="+mj-lt"/>
              <a:buAutoNum type="arabicPeriod"/>
            </a:pPr>
            <a:r>
              <a:rPr lang="en-US" dirty="0"/>
              <a:t>Black border removal</a:t>
            </a:r>
            <a:endParaRPr lang="en-AU" dirty="0"/>
          </a:p>
        </p:txBody>
      </p:sp>
    </p:spTree>
    <p:extLst>
      <p:ext uri="{BB962C8B-B14F-4D97-AF65-F5344CB8AC3E}">
        <p14:creationId xmlns:p14="http://schemas.microsoft.com/office/powerpoint/2010/main" val="308571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lstStyle/>
          <a:p>
            <a:r>
              <a:rPr lang="en-AU" dirty="0"/>
              <a:t>1) Image management</a:t>
            </a:r>
          </a:p>
        </p:txBody>
      </p:sp>
      <p:sp>
        <p:nvSpPr>
          <p:cNvPr id="4" name="Rectangle: Rounded Corners 3">
            <a:extLst>
              <a:ext uri="{FF2B5EF4-FFF2-40B4-BE49-F238E27FC236}">
                <a16:creationId xmlns:a16="http://schemas.microsoft.com/office/drawing/2014/main" id="{D46E1A73-1845-43A7-8A7B-903F496A375F}"/>
              </a:ext>
            </a:extLst>
          </p:cNvPr>
          <p:cNvSpPr/>
          <p:nvPr/>
        </p:nvSpPr>
        <p:spPr>
          <a:xfrm>
            <a:off x="7223178" y="404010"/>
            <a:ext cx="3478852" cy="1269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For this explanation the program will be processing the input of experiment 4</a:t>
            </a:r>
          </a:p>
        </p:txBody>
      </p:sp>
      <p:pic>
        <p:nvPicPr>
          <p:cNvPr id="6" name="Picture 5" descr="A sunflower with a blue background&#10;&#10;Description automatically generated with low confidence">
            <a:extLst>
              <a:ext uri="{FF2B5EF4-FFF2-40B4-BE49-F238E27FC236}">
                <a16:creationId xmlns:a16="http://schemas.microsoft.com/office/drawing/2014/main" id="{5F076F14-F9B4-4314-BC9F-F0131B11A16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219" y="4369755"/>
            <a:ext cx="2779703" cy="1933434"/>
          </a:xfrm>
          <a:prstGeom prst="rect">
            <a:avLst/>
          </a:prstGeom>
          <a:noFill/>
          <a:ln>
            <a:noFill/>
          </a:ln>
        </p:spPr>
      </p:pic>
      <p:pic>
        <p:nvPicPr>
          <p:cNvPr id="7" name="Picture 6">
            <a:extLst>
              <a:ext uri="{FF2B5EF4-FFF2-40B4-BE49-F238E27FC236}">
                <a16:creationId xmlns:a16="http://schemas.microsoft.com/office/drawing/2014/main" id="{30926F6A-7288-476E-992C-05A9026AD68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3481" y="4369755"/>
            <a:ext cx="2779703" cy="2084235"/>
          </a:xfrm>
          <a:prstGeom prst="rect">
            <a:avLst/>
          </a:prstGeom>
          <a:noFill/>
          <a:ln>
            <a:noFill/>
          </a:ln>
        </p:spPr>
      </p:pic>
      <p:pic>
        <p:nvPicPr>
          <p:cNvPr id="8" name="Picture 7">
            <a:extLst>
              <a:ext uri="{FF2B5EF4-FFF2-40B4-BE49-F238E27FC236}">
                <a16:creationId xmlns:a16="http://schemas.microsoft.com/office/drawing/2014/main" id="{63B03E5E-333D-47E1-9E47-883A5F6D944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217" y="1914975"/>
            <a:ext cx="2779705" cy="2085410"/>
          </a:xfrm>
          <a:prstGeom prst="rect">
            <a:avLst/>
          </a:prstGeom>
          <a:noFill/>
          <a:ln>
            <a:noFill/>
          </a:ln>
        </p:spPr>
      </p:pic>
      <p:pic>
        <p:nvPicPr>
          <p:cNvPr id="9" name="Picture 8">
            <a:extLst>
              <a:ext uri="{FF2B5EF4-FFF2-40B4-BE49-F238E27FC236}">
                <a16:creationId xmlns:a16="http://schemas.microsoft.com/office/drawing/2014/main" id="{E4BB8C0B-0BF8-4CD5-A687-198640D20C3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3481" y="1914977"/>
            <a:ext cx="2779703" cy="2085408"/>
          </a:xfrm>
          <a:prstGeom prst="rect">
            <a:avLst/>
          </a:prstGeom>
          <a:noFill/>
          <a:ln>
            <a:noFill/>
          </a:ln>
        </p:spPr>
      </p:pic>
      <p:pic>
        <p:nvPicPr>
          <p:cNvPr id="10" name="Picture 9">
            <a:extLst>
              <a:ext uri="{FF2B5EF4-FFF2-40B4-BE49-F238E27FC236}">
                <a16:creationId xmlns:a16="http://schemas.microsoft.com/office/drawing/2014/main" id="{D3A6C5D8-E0CF-4E5F-8BC0-F05F3283D99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8743" y="1914978"/>
            <a:ext cx="2782372" cy="2085407"/>
          </a:xfrm>
          <a:prstGeom prst="rect">
            <a:avLst/>
          </a:prstGeom>
          <a:noFill/>
          <a:ln>
            <a:noFill/>
          </a:ln>
        </p:spPr>
      </p:pic>
    </p:spTree>
    <p:extLst>
      <p:ext uri="{BB962C8B-B14F-4D97-AF65-F5344CB8AC3E}">
        <p14:creationId xmlns:p14="http://schemas.microsoft.com/office/powerpoint/2010/main" val="186420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6E1A73-1845-43A7-8A7B-903F496A375F}"/>
              </a:ext>
            </a:extLst>
          </p:cNvPr>
          <p:cNvSpPr/>
          <p:nvPr/>
        </p:nvSpPr>
        <p:spPr>
          <a:xfrm>
            <a:off x="2768030" y="309619"/>
            <a:ext cx="4753770" cy="1440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For the following steps 2 to 5 will be demonstrated using the stitching of the 1</a:t>
            </a:r>
            <a:r>
              <a:rPr lang="en-AU" baseline="30000" dirty="0"/>
              <a:t>st</a:t>
            </a:r>
            <a:r>
              <a:rPr lang="en-AU" dirty="0"/>
              <a:t> and 2</a:t>
            </a:r>
            <a:r>
              <a:rPr lang="en-AU" baseline="30000" dirty="0"/>
              <a:t>nd</a:t>
            </a:r>
            <a:r>
              <a:rPr lang="en-AU" dirty="0"/>
              <a:t> image, as this stitch crates very minimal black background the stitching of the next image will also be shown for steps 6 and 7</a:t>
            </a:r>
          </a:p>
        </p:txBody>
      </p:sp>
      <p:pic>
        <p:nvPicPr>
          <p:cNvPr id="8" name="Picture 7">
            <a:extLst>
              <a:ext uri="{FF2B5EF4-FFF2-40B4-BE49-F238E27FC236}">
                <a16:creationId xmlns:a16="http://schemas.microsoft.com/office/drawing/2014/main" id="{63B03E5E-333D-47E1-9E47-883A5F6D944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217" y="1914975"/>
            <a:ext cx="2779705" cy="2085410"/>
          </a:xfrm>
          <a:prstGeom prst="rect">
            <a:avLst/>
          </a:prstGeom>
          <a:noFill/>
          <a:ln>
            <a:noFill/>
          </a:ln>
        </p:spPr>
      </p:pic>
      <p:pic>
        <p:nvPicPr>
          <p:cNvPr id="9" name="Picture 8">
            <a:extLst>
              <a:ext uri="{FF2B5EF4-FFF2-40B4-BE49-F238E27FC236}">
                <a16:creationId xmlns:a16="http://schemas.microsoft.com/office/drawing/2014/main" id="{E4BB8C0B-0BF8-4CD5-A687-198640D20C3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5064" y="1914975"/>
            <a:ext cx="2779703" cy="2085408"/>
          </a:xfrm>
          <a:prstGeom prst="rect">
            <a:avLst/>
          </a:prstGeom>
          <a:noFill/>
          <a:ln>
            <a:noFill/>
          </a:ln>
        </p:spPr>
      </p:pic>
      <p:sp>
        <p:nvSpPr>
          <p:cNvPr id="12" name="Rectangle: Rounded Corners 11">
            <a:extLst>
              <a:ext uri="{FF2B5EF4-FFF2-40B4-BE49-F238E27FC236}">
                <a16:creationId xmlns:a16="http://schemas.microsoft.com/office/drawing/2014/main" id="{DD081ED4-A5E7-4285-BDB5-A32D7F912E30}"/>
              </a:ext>
            </a:extLst>
          </p:cNvPr>
          <p:cNvSpPr/>
          <p:nvPr/>
        </p:nvSpPr>
        <p:spPr>
          <a:xfrm>
            <a:off x="3280856" y="2792685"/>
            <a:ext cx="341274" cy="345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a:t>
            </a:r>
          </a:p>
        </p:txBody>
      </p:sp>
      <p:sp>
        <p:nvSpPr>
          <p:cNvPr id="15" name="Rectangle: Rounded Corners 14">
            <a:extLst>
              <a:ext uri="{FF2B5EF4-FFF2-40B4-BE49-F238E27FC236}">
                <a16:creationId xmlns:a16="http://schemas.microsoft.com/office/drawing/2014/main" id="{B219B238-C882-441E-8A9D-391520F5107C}"/>
              </a:ext>
            </a:extLst>
          </p:cNvPr>
          <p:cNvSpPr/>
          <p:nvPr/>
        </p:nvSpPr>
        <p:spPr>
          <a:xfrm>
            <a:off x="6667701" y="2792685"/>
            <a:ext cx="341274" cy="345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a:t>
            </a:r>
          </a:p>
        </p:txBody>
      </p:sp>
      <p:pic>
        <p:nvPicPr>
          <p:cNvPr id="16" name="Picture 15">
            <a:extLst>
              <a:ext uri="{FF2B5EF4-FFF2-40B4-BE49-F238E27FC236}">
                <a16:creationId xmlns:a16="http://schemas.microsoft.com/office/drawing/2014/main" id="{F4890157-501A-42BC-9F40-FC66F860032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1909" y="2151006"/>
            <a:ext cx="3941755" cy="1472601"/>
          </a:xfrm>
          <a:prstGeom prst="rect">
            <a:avLst/>
          </a:prstGeom>
          <a:noFill/>
          <a:ln>
            <a:noFill/>
          </a:ln>
        </p:spPr>
      </p:pic>
      <p:pic>
        <p:nvPicPr>
          <p:cNvPr id="17" name="Picture 16">
            <a:extLst>
              <a:ext uri="{FF2B5EF4-FFF2-40B4-BE49-F238E27FC236}">
                <a16:creationId xmlns:a16="http://schemas.microsoft.com/office/drawing/2014/main" id="{95CF4706-9365-4A7C-B9FD-804277251A0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55064" y="4235832"/>
            <a:ext cx="2782372" cy="2085407"/>
          </a:xfrm>
          <a:prstGeom prst="rect">
            <a:avLst/>
          </a:prstGeom>
          <a:noFill/>
          <a:ln>
            <a:noFill/>
          </a:ln>
        </p:spPr>
      </p:pic>
      <p:sp>
        <p:nvSpPr>
          <p:cNvPr id="18" name="Rectangle: Rounded Corners 17">
            <a:extLst>
              <a:ext uri="{FF2B5EF4-FFF2-40B4-BE49-F238E27FC236}">
                <a16:creationId xmlns:a16="http://schemas.microsoft.com/office/drawing/2014/main" id="{3BF88A62-AAF4-4A23-9CAD-F2DB8C0277F7}"/>
              </a:ext>
            </a:extLst>
          </p:cNvPr>
          <p:cNvSpPr/>
          <p:nvPr/>
        </p:nvSpPr>
        <p:spPr>
          <a:xfrm>
            <a:off x="3300098" y="5033944"/>
            <a:ext cx="341274" cy="345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a:t>
            </a:r>
          </a:p>
        </p:txBody>
      </p:sp>
      <p:pic>
        <p:nvPicPr>
          <p:cNvPr id="19" name="Picture 18">
            <a:extLst>
              <a:ext uri="{FF2B5EF4-FFF2-40B4-BE49-F238E27FC236}">
                <a16:creationId xmlns:a16="http://schemas.microsoft.com/office/drawing/2014/main" id="{F1B4E65F-3585-47E5-BE13-5A00B5F0C37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990" y="4717374"/>
            <a:ext cx="3004157" cy="1122324"/>
          </a:xfrm>
          <a:prstGeom prst="rect">
            <a:avLst/>
          </a:prstGeom>
          <a:noFill/>
          <a:ln>
            <a:noFill/>
          </a:ln>
        </p:spPr>
      </p:pic>
      <p:sp>
        <p:nvSpPr>
          <p:cNvPr id="20" name="Rectangle: Rounded Corners 19">
            <a:extLst>
              <a:ext uri="{FF2B5EF4-FFF2-40B4-BE49-F238E27FC236}">
                <a16:creationId xmlns:a16="http://schemas.microsoft.com/office/drawing/2014/main" id="{C7AABCD1-9EF9-4A25-BECA-1C4BF0EDBA92}"/>
              </a:ext>
            </a:extLst>
          </p:cNvPr>
          <p:cNvSpPr/>
          <p:nvPr/>
        </p:nvSpPr>
        <p:spPr>
          <a:xfrm>
            <a:off x="6667701" y="5033944"/>
            <a:ext cx="341274" cy="345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a:t>
            </a:r>
          </a:p>
        </p:txBody>
      </p:sp>
      <p:pic>
        <p:nvPicPr>
          <p:cNvPr id="21" name="Picture 20">
            <a:extLst>
              <a:ext uri="{FF2B5EF4-FFF2-40B4-BE49-F238E27FC236}">
                <a16:creationId xmlns:a16="http://schemas.microsoft.com/office/drawing/2014/main" id="{18FA0048-663A-4931-BDB1-6411C23A0E84}"/>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39240" y="4467874"/>
            <a:ext cx="4360598" cy="1514437"/>
          </a:xfrm>
          <a:prstGeom prst="rect">
            <a:avLst/>
          </a:prstGeom>
          <a:noFill/>
          <a:ln>
            <a:noFill/>
          </a:ln>
        </p:spPr>
      </p:pic>
      <p:sp>
        <p:nvSpPr>
          <p:cNvPr id="22" name="Rectangle: Rounded Corners 21">
            <a:extLst>
              <a:ext uri="{FF2B5EF4-FFF2-40B4-BE49-F238E27FC236}">
                <a16:creationId xmlns:a16="http://schemas.microsoft.com/office/drawing/2014/main" id="{7FE3858F-080B-4D84-A242-3C90A3DC10BD}"/>
              </a:ext>
            </a:extLst>
          </p:cNvPr>
          <p:cNvSpPr/>
          <p:nvPr/>
        </p:nvSpPr>
        <p:spPr>
          <a:xfrm>
            <a:off x="445306" y="1967824"/>
            <a:ext cx="298622" cy="366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1</a:t>
            </a:r>
          </a:p>
        </p:txBody>
      </p:sp>
      <p:sp>
        <p:nvSpPr>
          <p:cNvPr id="23" name="Rectangle: Rounded Corners 22">
            <a:extLst>
              <a:ext uri="{FF2B5EF4-FFF2-40B4-BE49-F238E27FC236}">
                <a16:creationId xmlns:a16="http://schemas.microsoft.com/office/drawing/2014/main" id="{841ACDA4-6406-4912-B3A2-B3BD4FB24FC8}"/>
              </a:ext>
            </a:extLst>
          </p:cNvPr>
          <p:cNvSpPr/>
          <p:nvPr/>
        </p:nvSpPr>
        <p:spPr>
          <a:xfrm>
            <a:off x="3788862" y="1953400"/>
            <a:ext cx="298622" cy="366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2</a:t>
            </a:r>
          </a:p>
        </p:txBody>
      </p:sp>
      <p:sp>
        <p:nvSpPr>
          <p:cNvPr id="24" name="Rectangle: Rounded Corners 23">
            <a:extLst>
              <a:ext uri="{FF2B5EF4-FFF2-40B4-BE49-F238E27FC236}">
                <a16:creationId xmlns:a16="http://schemas.microsoft.com/office/drawing/2014/main" id="{8D801B74-6E91-42DB-A6AB-4FB31F40BFED}"/>
              </a:ext>
            </a:extLst>
          </p:cNvPr>
          <p:cNvSpPr/>
          <p:nvPr/>
        </p:nvSpPr>
        <p:spPr>
          <a:xfrm>
            <a:off x="7223177" y="2201236"/>
            <a:ext cx="459667" cy="366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12</a:t>
            </a:r>
          </a:p>
        </p:txBody>
      </p:sp>
      <p:sp>
        <p:nvSpPr>
          <p:cNvPr id="25" name="Rectangle: Rounded Corners 24">
            <a:extLst>
              <a:ext uri="{FF2B5EF4-FFF2-40B4-BE49-F238E27FC236}">
                <a16:creationId xmlns:a16="http://schemas.microsoft.com/office/drawing/2014/main" id="{883731B3-9A9E-4CC7-A1FB-4C368A002963}"/>
              </a:ext>
            </a:extLst>
          </p:cNvPr>
          <p:cNvSpPr/>
          <p:nvPr/>
        </p:nvSpPr>
        <p:spPr>
          <a:xfrm>
            <a:off x="7173373" y="4534192"/>
            <a:ext cx="613167" cy="366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123</a:t>
            </a:r>
          </a:p>
        </p:txBody>
      </p:sp>
      <p:sp>
        <p:nvSpPr>
          <p:cNvPr id="26" name="Rectangle: Rounded Corners 25">
            <a:extLst>
              <a:ext uri="{FF2B5EF4-FFF2-40B4-BE49-F238E27FC236}">
                <a16:creationId xmlns:a16="http://schemas.microsoft.com/office/drawing/2014/main" id="{BE109A7B-259F-4D4F-A957-2A1617854735}"/>
              </a:ext>
            </a:extLst>
          </p:cNvPr>
          <p:cNvSpPr/>
          <p:nvPr/>
        </p:nvSpPr>
        <p:spPr>
          <a:xfrm>
            <a:off x="284261" y="4741306"/>
            <a:ext cx="459667" cy="366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12</a:t>
            </a:r>
          </a:p>
        </p:txBody>
      </p:sp>
      <p:sp>
        <p:nvSpPr>
          <p:cNvPr id="28" name="Rectangle: Rounded Corners 27">
            <a:extLst>
              <a:ext uri="{FF2B5EF4-FFF2-40B4-BE49-F238E27FC236}">
                <a16:creationId xmlns:a16="http://schemas.microsoft.com/office/drawing/2014/main" id="{57C737C7-B32D-4AD5-A302-7155618BED8B}"/>
              </a:ext>
            </a:extLst>
          </p:cNvPr>
          <p:cNvSpPr/>
          <p:nvPr/>
        </p:nvSpPr>
        <p:spPr>
          <a:xfrm>
            <a:off x="3788862" y="4313809"/>
            <a:ext cx="298622" cy="366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3</a:t>
            </a:r>
          </a:p>
        </p:txBody>
      </p:sp>
    </p:spTree>
    <p:extLst>
      <p:ext uri="{BB962C8B-B14F-4D97-AF65-F5344CB8AC3E}">
        <p14:creationId xmlns:p14="http://schemas.microsoft.com/office/powerpoint/2010/main" val="367314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lstStyle/>
          <a:p>
            <a:r>
              <a:rPr lang="en-AU" dirty="0"/>
              <a:t>2) SIFT key point identification</a:t>
            </a:r>
          </a:p>
        </p:txBody>
      </p:sp>
      <p:pic>
        <p:nvPicPr>
          <p:cNvPr id="5" name="Picture 4">
            <a:extLst>
              <a:ext uri="{FF2B5EF4-FFF2-40B4-BE49-F238E27FC236}">
                <a16:creationId xmlns:a16="http://schemas.microsoft.com/office/drawing/2014/main" id="{54E3B2C0-16E4-426D-A655-23AFF8ACC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919" y="2425486"/>
            <a:ext cx="4762500" cy="3571875"/>
          </a:xfrm>
          <a:prstGeom prst="rect">
            <a:avLst/>
          </a:prstGeom>
        </p:spPr>
      </p:pic>
      <p:pic>
        <p:nvPicPr>
          <p:cNvPr id="7" name="Picture 6">
            <a:extLst>
              <a:ext uri="{FF2B5EF4-FFF2-40B4-BE49-F238E27FC236}">
                <a16:creationId xmlns:a16="http://schemas.microsoft.com/office/drawing/2014/main" id="{ADAB769A-2D8D-4E36-A7EA-ECAF976D8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526" y="2425485"/>
            <a:ext cx="4762500" cy="3571875"/>
          </a:xfrm>
          <a:prstGeom prst="rect">
            <a:avLst/>
          </a:prstGeom>
        </p:spPr>
      </p:pic>
      <p:sp>
        <p:nvSpPr>
          <p:cNvPr id="8" name="Rectangle: Rounded Corners 7">
            <a:extLst>
              <a:ext uri="{FF2B5EF4-FFF2-40B4-BE49-F238E27FC236}">
                <a16:creationId xmlns:a16="http://schemas.microsoft.com/office/drawing/2014/main" id="{BA46F7F1-FE06-43F3-89BE-1676131594CA}"/>
              </a:ext>
            </a:extLst>
          </p:cNvPr>
          <p:cNvSpPr/>
          <p:nvPr/>
        </p:nvSpPr>
        <p:spPr>
          <a:xfrm>
            <a:off x="9059773" y="419451"/>
            <a:ext cx="2844205" cy="1139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Here SIFT is selecting key points with the two images</a:t>
            </a:r>
          </a:p>
        </p:txBody>
      </p:sp>
    </p:spTree>
    <p:extLst>
      <p:ext uri="{BB962C8B-B14F-4D97-AF65-F5344CB8AC3E}">
        <p14:creationId xmlns:p14="http://schemas.microsoft.com/office/powerpoint/2010/main" val="3243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normAutofit/>
          </a:bodyPr>
          <a:lstStyle/>
          <a:p>
            <a:r>
              <a:rPr lang="en-AU" dirty="0"/>
              <a:t>3) KNN feature matching and ratio testing </a:t>
            </a:r>
          </a:p>
        </p:txBody>
      </p:sp>
      <p:pic>
        <p:nvPicPr>
          <p:cNvPr id="7" name="Content Placeholder 6" descr="A picture containing outdoor&#10;&#10;Description automatically generated">
            <a:extLst>
              <a:ext uri="{FF2B5EF4-FFF2-40B4-BE49-F238E27FC236}">
                <a16:creationId xmlns:a16="http://schemas.microsoft.com/office/drawing/2014/main" id="{C1644D72-6CDF-4E89-8773-C5E7EF9F4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919" y="2425485"/>
            <a:ext cx="4762500" cy="3571875"/>
          </a:xfrm>
        </p:spPr>
      </p:pic>
      <p:pic>
        <p:nvPicPr>
          <p:cNvPr id="9" name="Picture 8" descr="A picture containing outdoor, rock, building&#10;&#10;Description automatically generated">
            <a:extLst>
              <a:ext uri="{FF2B5EF4-FFF2-40B4-BE49-F238E27FC236}">
                <a16:creationId xmlns:a16="http://schemas.microsoft.com/office/drawing/2014/main" id="{D662EB07-90F1-4158-AA6F-90B592F8B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526" y="2425484"/>
            <a:ext cx="4762500" cy="3571875"/>
          </a:xfrm>
          <a:prstGeom prst="rect">
            <a:avLst/>
          </a:prstGeom>
        </p:spPr>
      </p:pic>
      <p:sp>
        <p:nvSpPr>
          <p:cNvPr id="10" name="Rectangle: Rounded Corners 9">
            <a:extLst>
              <a:ext uri="{FF2B5EF4-FFF2-40B4-BE49-F238E27FC236}">
                <a16:creationId xmlns:a16="http://schemas.microsoft.com/office/drawing/2014/main" id="{67FE0EAF-92E8-4340-BB94-7B882CAFEA84}"/>
              </a:ext>
            </a:extLst>
          </p:cNvPr>
          <p:cNvSpPr/>
          <p:nvPr/>
        </p:nvSpPr>
        <p:spPr>
          <a:xfrm>
            <a:off x="7793372" y="1140905"/>
            <a:ext cx="3772609" cy="1139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Here the KNN feature matching and ratio testing is used to make a new subset of points that only show up in both images</a:t>
            </a:r>
          </a:p>
        </p:txBody>
      </p:sp>
    </p:spTree>
    <p:extLst>
      <p:ext uri="{BB962C8B-B14F-4D97-AF65-F5344CB8AC3E}">
        <p14:creationId xmlns:p14="http://schemas.microsoft.com/office/powerpoint/2010/main" val="125771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outdoor, rock, building&#10;&#10;Description automatically generated">
            <a:extLst>
              <a:ext uri="{FF2B5EF4-FFF2-40B4-BE49-F238E27FC236}">
                <a16:creationId xmlns:a16="http://schemas.microsoft.com/office/drawing/2014/main" id="{31A92DCB-5E34-4FAE-BDC3-5380BAC75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26" y="2425485"/>
            <a:ext cx="4762500" cy="3571875"/>
          </a:xfrm>
          <a:prstGeom prst="rect">
            <a:avLst/>
          </a:prstGeom>
        </p:spPr>
      </p:pic>
      <p:pic>
        <p:nvPicPr>
          <p:cNvPr id="7" name="Picture 6" descr="A picture containing outdoor&#10;&#10;Description automatically generated">
            <a:extLst>
              <a:ext uri="{FF2B5EF4-FFF2-40B4-BE49-F238E27FC236}">
                <a16:creationId xmlns:a16="http://schemas.microsoft.com/office/drawing/2014/main" id="{0D3CA772-7A97-43A8-91DB-DCA1421EE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919" y="2425485"/>
            <a:ext cx="4762500" cy="3571875"/>
          </a:xfrm>
          <a:prstGeom prst="rect">
            <a:avLst/>
          </a:prstGeom>
        </p:spPr>
      </p:pic>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normAutofit/>
          </a:bodyPr>
          <a:lstStyle/>
          <a:p>
            <a:r>
              <a:rPr lang="en-AU" dirty="0"/>
              <a:t>4) </a:t>
            </a:r>
            <a:r>
              <a:rPr lang="en-US" dirty="0"/>
              <a:t>RANSAC outlier removal through subset selection</a:t>
            </a:r>
            <a:endParaRPr lang="en-AU" dirty="0"/>
          </a:p>
        </p:txBody>
      </p:sp>
      <p:sp>
        <p:nvSpPr>
          <p:cNvPr id="10" name="Rectangle: Rounded Corners 9">
            <a:extLst>
              <a:ext uri="{FF2B5EF4-FFF2-40B4-BE49-F238E27FC236}">
                <a16:creationId xmlns:a16="http://schemas.microsoft.com/office/drawing/2014/main" id="{62C07F20-FC74-451F-9602-8BC8F6A6D050}"/>
              </a:ext>
            </a:extLst>
          </p:cNvPr>
          <p:cNvSpPr/>
          <p:nvPr/>
        </p:nvSpPr>
        <p:spPr>
          <a:xfrm>
            <a:off x="7021585" y="1140905"/>
            <a:ext cx="4544397" cy="1139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Here RANSAC is shown selecting an even small subset of the more densely packed points from the previous matches allowing to remove outlier points from the set</a:t>
            </a:r>
          </a:p>
        </p:txBody>
      </p:sp>
    </p:spTree>
    <p:extLst>
      <p:ext uri="{BB962C8B-B14F-4D97-AF65-F5344CB8AC3E}">
        <p14:creationId xmlns:p14="http://schemas.microsoft.com/office/powerpoint/2010/main" val="190637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F0F-2349-4D3A-8456-F8919855537C}"/>
              </a:ext>
            </a:extLst>
          </p:cNvPr>
          <p:cNvSpPr>
            <a:spLocks noGrp="1"/>
          </p:cNvSpPr>
          <p:nvPr>
            <p:ph type="title"/>
          </p:nvPr>
        </p:nvSpPr>
        <p:spPr/>
        <p:txBody>
          <a:bodyPr>
            <a:normAutofit/>
          </a:bodyPr>
          <a:lstStyle/>
          <a:p>
            <a:r>
              <a:rPr lang="en-AU" dirty="0"/>
              <a:t>5) </a:t>
            </a:r>
            <a:r>
              <a:rPr lang="en-US" dirty="0"/>
              <a:t>Homograph estimation and perspective translation</a:t>
            </a:r>
            <a:endParaRPr lang="en-AU" dirty="0"/>
          </a:p>
        </p:txBody>
      </p:sp>
      <p:pic>
        <p:nvPicPr>
          <p:cNvPr id="5" name="Picture 4" descr="A picture containing building&#10;&#10;Description automatically generated">
            <a:extLst>
              <a:ext uri="{FF2B5EF4-FFF2-40B4-BE49-F238E27FC236}">
                <a16:creationId xmlns:a16="http://schemas.microsoft.com/office/drawing/2014/main" id="{1E677EC2-7184-4DA9-8A40-88CB061A9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395" y="2903099"/>
            <a:ext cx="6738465" cy="2526924"/>
          </a:xfrm>
          <a:prstGeom prst="rect">
            <a:avLst/>
          </a:prstGeom>
        </p:spPr>
      </p:pic>
      <p:sp>
        <p:nvSpPr>
          <p:cNvPr id="6" name="Rectangle: Rounded Corners 5">
            <a:extLst>
              <a:ext uri="{FF2B5EF4-FFF2-40B4-BE49-F238E27FC236}">
                <a16:creationId xmlns:a16="http://schemas.microsoft.com/office/drawing/2014/main" id="{147BF4F1-A10E-4795-93AF-8042443FEEC9}"/>
              </a:ext>
            </a:extLst>
          </p:cNvPr>
          <p:cNvSpPr/>
          <p:nvPr/>
        </p:nvSpPr>
        <p:spPr>
          <a:xfrm>
            <a:off x="7793372" y="1140905"/>
            <a:ext cx="3772609" cy="1139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Here the homograph has been estimated and applied to the right hand image to make it match the perspective of the left image</a:t>
            </a:r>
          </a:p>
        </p:txBody>
      </p:sp>
      <p:pic>
        <p:nvPicPr>
          <p:cNvPr id="7" name="Picture 6">
            <a:extLst>
              <a:ext uri="{FF2B5EF4-FFF2-40B4-BE49-F238E27FC236}">
                <a16:creationId xmlns:a16="http://schemas.microsoft.com/office/drawing/2014/main" id="{1A0E07BC-6B4B-49EC-B735-12891DEE7E8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7188" y="3123857"/>
            <a:ext cx="2779703" cy="2085408"/>
          </a:xfrm>
          <a:prstGeom prst="rect">
            <a:avLst/>
          </a:prstGeom>
          <a:noFill/>
          <a:ln>
            <a:noFill/>
          </a:ln>
        </p:spPr>
      </p:pic>
      <p:sp>
        <p:nvSpPr>
          <p:cNvPr id="8" name="Rectangle: Rounded Corners 7">
            <a:extLst>
              <a:ext uri="{FF2B5EF4-FFF2-40B4-BE49-F238E27FC236}">
                <a16:creationId xmlns:a16="http://schemas.microsoft.com/office/drawing/2014/main" id="{245DB299-B3E5-4188-BA5B-E082471AB299}"/>
              </a:ext>
            </a:extLst>
          </p:cNvPr>
          <p:cNvSpPr/>
          <p:nvPr/>
        </p:nvSpPr>
        <p:spPr>
          <a:xfrm>
            <a:off x="4460006" y="3993915"/>
            <a:ext cx="441932" cy="345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-&gt;</a:t>
            </a:r>
          </a:p>
        </p:txBody>
      </p:sp>
    </p:spTree>
    <p:extLst>
      <p:ext uri="{BB962C8B-B14F-4D97-AF65-F5344CB8AC3E}">
        <p14:creationId xmlns:p14="http://schemas.microsoft.com/office/powerpoint/2010/main" val="3039410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
  <TotalTime>1014</TotalTime>
  <Words>607</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Corbel</vt:lpstr>
      <vt:lpstr>Wingdings</vt:lpstr>
      <vt:lpstr>Banded</vt:lpstr>
      <vt:lpstr>Photograph stitching for the creation of panoramas</vt:lpstr>
      <vt:lpstr>Problem Description</vt:lpstr>
      <vt:lpstr>Technical Approach</vt:lpstr>
      <vt:lpstr>1) Image management</vt:lpstr>
      <vt:lpstr>PowerPoint Presentation</vt:lpstr>
      <vt:lpstr>2) SIFT key point identification</vt:lpstr>
      <vt:lpstr>3) KNN feature matching and ratio testing </vt:lpstr>
      <vt:lpstr>4) RANSAC outlier removal through subset selection</vt:lpstr>
      <vt:lpstr>5) Homograph estimation and perspective translation</vt:lpstr>
      <vt:lpstr>6) Image stitching</vt:lpstr>
      <vt:lpstr>7) Black border removal</vt:lpstr>
      <vt:lpstr>Experiments</vt:lpstr>
      <vt:lpstr>Experiment 1</vt:lpstr>
      <vt:lpstr>Experiment 2</vt:lpstr>
      <vt:lpstr>Experiment 3       </vt:lpstr>
      <vt:lpstr>Experiment 4</vt:lpstr>
      <vt:lpstr>Experiment 5</vt:lpstr>
      <vt:lpstr>Code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Photograph stitching for the creation of panoramas</dc:title>
  <dc:creator>Sebastian perry</dc:creator>
  <cp:lastModifiedBy>Sebastian perry</cp:lastModifiedBy>
  <cp:revision>4</cp:revision>
  <dcterms:created xsi:type="dcterms:W3CDTF">2021-10-09T17:56:23Z</dcterms:created>
  <dcterms:modified xsi:type="dcterms:W3CDTF">2021-10-10T10:50:32Z</dcterms:modified>
</cp:coreProperties>
</file>