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3" r:id="rId3"/>
    <p:sldId id="271" r:id="rId4"/>
    <p:sldId id="282" r:id="rId5"/>
    <p:sldId id="283" r:id="rId6"/>
    <p:sldId id="284" r:id="rId7"/>
    <p:sldId id="273" r:id="rId8"/>
    <p:sldId id="275" r:id="rId9"/>
    <p:sldId id="28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55" autoAdjust="0"/>
  </p:normalViewPr>
  <p:slideViewPr>
    <p:cSldViewPr snapToGrid="0">
      <p:cViewPr varScale="1">
        <p:scale>
          <a:sx n="73" d="100"/>
          <a:sy n="73" d="100"/>
        </p:scale>
        <p:origin x="9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CCC4B-AD7A-4DDF-9279-E64E1ECBCD67}" type="datetimeFigureOut">
              <a:rPr lang="zh-CN" altLang="en-US" smtClean="0"/>
              <a:t>2024/5/27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8F70F-426C-4B35-856C-D568B2074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2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以太网学习交换机是具有一组接口（“端口”）的设备，其中链路连接到其他交换机和终端主机。 当以太网帧到达任何端口</a:t>
            </a:r>
            <a:r>
              <a:rPr lang="en-US" altLang="zh-CN" dirty="0"/>
              <a:t>/</a:t>
            </a:r>
            <a:r>
              <a:rPr lang="zh-CN" altLang="en-US" dirty="0"/>
              <a:t>接口时，如果交换机知道可以通过该端口访问主机，则交换机会将帧转发到适当的输出端口； 或者，如果不知道主机在哪里，则将该帧从除传入端口之外的所有端口泛洪出去。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F70F-426C-4B35-856C-D568B20747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8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真正的学习交换机在一段时间后会删除转发表条目，以适应网络拓扑的变化。 这里你需要在你的学习交换机中实现超时机制。 选择合理的超时值（例如 </a:t>
            </a:r>
            <a:r>
              <a:rPr lang="en-US" altLang="zh-CN" dirty="0"/>
              <a:t>10 </a:t>
            </a:r>
            <a:r>
              <a:rPr lang="zh-CN" altLang="en-US" dirty="0"/>
              <a:t>秒）。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F70F-426C-4B35-856C-D568B20747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97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真正的学习交换机对于转发规则的存储也有限。 这里需要实现一个学习开关，它只能容纳有限数量的规则（灵活实现，以便您可以轻松更改最大规则数量）。 当您的交换机学习到新规则但没有更多空间时，您可以考虑不同的策略来逐出现有规则。 这次我们驱逐最近最少使用的规则（</a:t>
            </a:r>
            <a:r>
              <a:rPr lang="en-US" altLang="zh-CN" dirty="0"/>
              <a:t>LRU</a:t>
            </a:r>
            <a:r>
              <a:rPr lang="zh-CN" altLang="en-US" dirty="0"/>
              <a:t>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F70F-426C-4B35-856C-D568B20747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455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当您的交换机需要添加新规则但没有更多空间时，我们可以逐出观察到数据包数量最少的网络流量的规则。 此外，如何计算网络流量可以通过不同的方式完成：您还可以考虑字节数或应用程序有效负载字节数（忽略较低层标头中的字节）。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F70F-426C-4B35-856C-D568B20747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55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BBDF9-6B07-42D6-A95D-62157DE85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AE76B9-A9DF-4E5A-9BB7-50870CEA1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0222F-E74B-4F05-9A4F-6966C8F8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2024/5/27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D6986-561D-437B-845B-9A1AF512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B30A8-30C1-4AF2-A456-21E41232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4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8E0AA-2936-4B32-91DC-34C99D74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1D7E6A-2271-4FB7-8560-7280D0903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B815D-E0B4-478C-94B7-D277EF5A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2024/5/27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9C9A4-D9C9-4EAE-989D-874C7378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31A90-4D89-4E19-93C6-BA87DB74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1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EB37B2-F75B-4CD9-A6B5-0659ECF81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B6C5FA-E245-4A02-A5CB-20E66885A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17247-8EBF-4E99-98BD-CC280ABF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2024/5/27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59C08-2DE0-4975-96C2-C382447D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5B325-CF17-42BA-A39E-DC119F48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25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8A211-ABB3-43F2-9346-5B198D1E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9514A-07F7-4098-8291-10217DFF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E5F95-2893-40C6-BE0C-A3ED9A97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2024/5/27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3AECD-F229-4421-8683-74023359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D8A77-C6EE-461D-AA51-4802AC73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8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B550D-70B4-43FF-8DD8-552FDC08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ABDA6-AC8F-4967-8FBF-5B1EF367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3A1BB-C043-4BA7-BB4F-5F963DCA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2024/5/27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11D1B-991D-4C2D-A593-68365BED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E2F9A-03E7-46DC-9BF5-C4FA0B2B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03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BBB14-216F-4A2F-8784-FFCBC305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D587E-59E8-4871-9DD1-93D5AE225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F5A11-E532-4B97-8750-F9DD8889C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3FFA2-7C1A-4342-9518-1F4D0E31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2024/5/27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9D3CB-D7F9-44CF-8CE4-1CC9E427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1456E-B992-4295-8A4B-5A987BF8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3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242CA-E7D2-4188-93F6-DA659806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F9556-1881-41B3-B753-8AA767C0A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E97C10-93C2-4541-BA62-E6EA9982F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3FB29F-E3D9-4937-831D-A78303131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36D270-2A22-44BE-BB5A-28A901402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65DDD3-CC02-4584-A4ED-3D7DEFBB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2024/5/27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2BB0DB-4808-468F-BFF1-591F38A5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226335-F923-4390-BB75-A9329F65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2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EBF5F-B420-42A5-9882-2CC7A995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B9D290-3E10-4250-A466-EE7A2170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2024/5/27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97C4D3-9877-4BB6-A697-5A24C6C6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ABF613-8DA6-4FBC-849E-DAE4EB52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7F11C6-BB37-487E-BB09-931219BA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2024/5/27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E77406-EE40-42B0-BD9F-A6FFD063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90BF21-BA9A-44F8-A1EE-9F44F194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9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4BEF2-9519-485E-963E-273DEAAE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AB652-ECA2-4CB1-A60C-71BB68D80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9FE25-D340-4CCE-AC3F-BE96E9C87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6D01BF-506C-4F8E-B521-DECF311E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2024/5/27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9C9370-D476-46D2-AE86-59D82714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612E2-E975-4172-A3BF-62D5DD0E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2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C9D34-A070-4CF6-90E0-0A5A69DC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7DF38A-9DDF-4B6E-96B5-338AE45FE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D9495E-3FE9-4398-B4F6-A904641C7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A103E-6435-43E1-81D8-10A4B827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  <a:t>2024/5/27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4BFC36-6EA0-4E7B-94D6-19EDBCEB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FA73B-6758-4E2C-BB48-DAFE42B4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2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6E05F7-BA70-4495-8A43-32158CA3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05D9D-F04C-4ADE-ACE1-6AC989F09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69B41-558D-4DDC-B7BE-DC994FAD5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3222-E4B6-4099-A8F4-51BDF86FD8B0}" type="datetimeFigureOut">
              <a:rPr lang="zh-CN" altLang="en-US" smtClean="0"/>
              <a:t>2024/5/27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ED22C-1136-40C4-AE7A-95E720AD0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FEB6A-C90E-4055-A3E9-B2DA1E671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124DA-0A3B-4587-9A3F-4CF2918CD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9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C94D35AA-9C91-4A31-9EFE-F0719DA03A0D}"/>
              </a:ext>
            </a:extLst>
          </p:cNvPr>
          <p:cNvSpPr/>
          <p:nvPr/>
        </p:nvSpPr>
        <p:spPr>
          <a:xfrm>
            <a:off x="1092516" y="6138599"/>
            <a:ext cx="1053073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实验内容：</a:t>
            </a:r>
            <a:r>
              <a:rPr lang="en-US" altLang="zh-CN" sz="1800" dirty="0"/>
              <a:t>https://nju-cn-course.gitbook.io/nju-computer-network-lab-manual/lab-2</a:t>
            </a:r>
            <a:endParaRPr lang="zh-CN" altLang="en-US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B28810-646D-AB75-8647-B51AF15C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419" y="396452"/>
            <a:ext cx="7390730" cy="35753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42ABC29-F786-1F70-B7AD-D326C4BBAE13}"/>
              </a:ext>
            </a:extLst>
          </p:cNvPr>
          <p:cNvSpPr txBox="1"/>
          <p:nvPr/>
        </p:nvSpPr>
        <p:spPr>
          <a:xfrm>
            <a:off x="609601" y="4204252"/>
            <a:ext cx="107408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 Switchyard 框架实现以太网交换机的核心功能。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交换机具有一组接口（端口），通过它们发送/接收以太网帧。 </a:t>
            </a:r>
            <a:endParaRPr lang="en-US" altLang="zh-CN"/>
          </a:p>
          <a:p>
            <a:r>
              <a:rPr lang="zh-CN" altLang="en-US"/>
              <a:t>当</a:t>
            </a:r>
            <a:r>
              <a:rPr lang="zh-CN" altLang="en-US" dirty="0"/>
              <a:t>以太网帧到达任意端口时，交换机会处理帧头以获取有关目标主机的信息。 如果交换机知道可以通过其端口之一访问主机，则会从相应的输出端口发出该帧。 如果它不知道主机在哪里，则会将帧从除输入端口之外的所有端口泛洪出去。</a:t>
            </a:r>
          </a:p>
        </p:txBody>
      </p:sp>
    </p:spTree>
    <p:extLst>
      <p:ext uri="{BB962C8B-B14F-4D97-AF65-F5344CB8AC3E}">
        <p14:creationId xmlns:p14="http://schemas.microsoft.com/office/powerpoint/2010/main" val="343699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1ABB0249-3567-4A55-9D40-1F583FFF9FF7}"/>
              </a:ext>
            </a:extLst>
          </p:cNvPr>
          <p:cNvSpPr/>
          <p:nvPr/>
        </p:nvSpPr>
        <p:spPr>
          <a:xfrm>
            <a:off x="832070" y="4421487"/>
            <a:ext cx="105278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、下载</a:t>
            </a:r>
            <a:r>
              <a:rPr lang="en-US" altLang="zh-CN" dirty="0"/>
              <a:t>Lab2</a:t>
            </a:r>
            <a:r>
              <a:rPr lang="zh-CN" altLang="en-US" dirty="0"/>
              <a:t>的原始代码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、完成四个</a:t>
            </a:r>
            <a:r>
              <a:rPr lang="en-US" altLang="zh-CN" dirty="0" err="1"/>
              <a:t>myswitch</a:t>
            </a:r>
            <a:r>
              <a:rPr lang="zh-CN" altLang="en-US" dirty="0"/>
              <a:t>，最终呈现的文件结构如上图所示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、完成</a:t>
            </a:r>
            <a:r>
              <a:rPr lang="en-US" altLang="zh-CN" dirty="0"/>
              <a:t>Test</a:t>
            </a:r>
            <a:r>
              <a:rPr lang="zh-CN" altLang="en-US" dirty="0"/>
              <a:t>和</a:t>
            </a:r>
            <a:r>
              <a:rPr lang="en-US" altLang="zh-CN" dirty="0"/>
              <a:t>Deploy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882B54-9C42-ABD7-EDC8-7D47E27C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24" y="85469"/>
            <a:ext cx="75628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0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C4A2814-6F0E-4FC6-B54C-D810616E42F0}"/>
              </a:ext>
            </a:extLst>
          </p:cNvPr>
          <p:cNvSpPr/>
          <p:nvPr/>
        </p:nvSpPr>
        <p:spPr>
          <a:xfrm>
            <a:off x="217812" y="354946"/>
            <a:ext cx="474606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dirty="0">
                <a:effectLst/>
                <a:latin typeface="__Roboto_0db11f"/>
              </a:rPr>
              <a:t>Task 2: Basic Switch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7CE135-99DC-493D-9F13-4A196C4EC4C4}"/>
              </a:ext>
            </a:extLst>
          </p:cNvPr>
          <p:cNvSpPr/>
          <p:nvPr/>
        </p:nvSpPr>
        <p:spPr>
          <a:xfrm>
            <a:off x="369092" y="2090665"/>
            <a:ext cx="5308694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实现基本交换机，接收时学习，发送时查表</a:t>
            </a:r>
            <a:r>
              <a:rPr lang="en-US" altLang="zh-CN" sz="2800" dirty="0"/>
              <a:t>/</a:t>
            </a:r>
            <a:r>
              <a:rPr lang="zh-CN" altLang="en-US" sz="2800" dirty="0"/>
              <a:t>泛洪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236E71-1B7C-5152-960E-74C85EAA6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003" y="354946"/>
            <a:ext cx="4579310" cy="616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10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B1C029-0700-46AC-5F56-2746E8B704CE}"/>
              </a:ext>
            </a:extLst>
          </p:cNvPr>
          <p:cNvSpPr/>
          <p:nvPr/>
        </p:nvSpPr>
        <p:spPr>
          <a:xfrm>
            <a:off x="168194" y="702229"/>
            <a:ext cx="474606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dirty="0">
                <a:effectLst/>
                <a:latin typeface="__Roboto_0db11f"/>
              </a:rPr>
              <a:t>Task 3: Timeouts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97AB9F-DCE8-9822-462F-90D010835532}"/>
              </a:ext>
            </a:extLst>
          </p:cNvPr>
          <p:cNvSpPr/>
          <p:nvPr/>
        </p:nvSpPr>
        <p:spPr>
          <a:xfrm>
            <a:off x="737688" y="1608608"/>
            <a:ext cx="988069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增加超时机制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2128F6-7667-40DC-D5F4-6EA52F55D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398" y="549426"/>
            <a:ext cx="7673532" cy="575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34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498083E-4AC7-D834-5D23-4DC3A075A4EC}"/>
              </a:ext>
            </a:extLst>
          </p:cNvPr>
          <p:cNvSpPr/>
          <p:nvPr/>
        </p:nvSpPr>
        <p:spPr>
          <a:xfrm>
            <a:off x="339732" y="441941"/>
            <a:ext cx="474606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dirty="0">
                <a:effectLst/>
                <a:latin typeface="__Roboto_0db11f"/>
              </a:rPr>
              <a:t>Task 4: Least Recently Used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D5E0D8-A50E-F79C-24C4-1854EED58DF0}"/>
              </a:ext>
            </a:extLst>
          </p:cNvPr>
          <p:cNvSpPr/>
          <p:nvPr/>
        </p:nvSpPr>
        <p:spPr>
          <a:xfrm>
            <a:off x="726346" y="1348319"/>
            <a:ext cx="988069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增加最近最少使用的删除规则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8DB8DF-DA4C-8CC0-4389-E188A3DF1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8"/>
          <a:stretch/>
        </p:blipFill>
        <p:spPr bwMode="auto">
          <a:xfrm>
            <a:off x="5965369" y="1487656"/>
            <a:ext cx="6008915" cy="513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08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903DFC-62B6-1C95-F5A2-A7CEE09D168C}"/>
              </a:ext>
            </a:extLst>
          </p:cNvPr>
          <p:cNvSpPr/>
          <p:nvPr/>
        </p:nvSpPr>
        <p:spPr>
          <a:xfrm>
            <a:off x="270064" y="510416"/>
            <a:ext cx="474606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dirty="0">
                <a:effectLst/>
                <a:latin typeface="__Roboto_0db11f"/>
              </a:rPr>
              <a:t>Task 5: Least Traffic Volume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427A4D-4F12-5768-B3B9-0291BBF55122}"/>
              </a:ext>
            </a:extLst>
          </p:cNvPr>
          <p:cNvSpPr/>
          <p:nvPr/>
        </p:nvSpPr>
        <p:spPr>
          <a:xfrm>
            <a:off x="839558" y="1266180"/>
            <a:ext cx="988069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增加流量最少的删除规则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8408481-E7E4-2C7D-BBCD-283028870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8"/>
          <a:stretch/>
        </p:blipFill>
        <p:spPr bwMode="auto">
          <a:xfrm>
            <a:off x="5355771" y="1033636"/>
            <a:ext cx="6700012" cy="560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7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77CE135-99DC-493D-9F13-4A196C4EC4C4}"/>
              </a:ext>
            </a:extLst>
          </p:cNvPr>
          <p:cNvSpPr/>
          <p:nvPr/>
        </p:nvSpPr>
        <p:spPr>
          <a:xfrm>
            <a:off x="707095" y="475262"/>
            <a:ext cx="9880694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Test</a:t>
            </a:r>
            <a:r>
              <a:rPr lang="zh-CN" altLang="en-US" sz="2800" dirty="0"/>
              <a:t>：根据实验文档进行代码测试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367944-61A5-DB04-C008-E6D2B6B5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397" y="1743739"/>
            <a:ext cx="7314735" cy="458213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294FBF9-024E-00DB-A740-F657FF47C84D}"/>
              </a:ext>
            </a:extLst>
          </p:cNvPr>
          <p:cNvSpPr txBox="1"/>
          <p:nvPr/>
        </p:nvSpPr>
        <p:spPr>
          <a:xfrm>
            <a:off x="297712" y="2041451"/>
            <a:ext cx="31188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swyard</a:t>
            </a:r>
            <a:r>
              <a:rPr lang="en-US" altLang="zh-CN" sz="2800" dirty="0"/>
              <a:t> -t testcases/</a:t>
            </a:r>
            <a:r>
              <a:rPr lang="en-US" altLang="zh-CN" sz="2800" dirty="0" err="1"/>
              <a:t>myswitch_to_testscenario.srpy</a:t>
            </a:r>
            <a:r>
              <a:rPr lang="en-US" altLang="zh-CN" sz="2800" dirty="0"/>
              <a:t> myswitch_to.py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651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C4A2814-6F0E-4FC6-B54C-D810616E42F0}"/>
              </a:ext>
            </a:extLst>
          </p:cNvPr>
          <p:cNvSpPr/>
          <p:nvPr/>
        </p:nvSpPr>
        <p:spPr>
          <a:xfrm>
            <a:off x="681637" y="407955"/>
            <a:ext cx="779312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Deploy</a:t>
            </a:r>
            <a:r>
              <a:rPr lang="zh-CN" altLang="en-US" sz="2800" dirty="0"/>
              <a:t>：根据实验文档进行模拟部署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例：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2B6D5E-A1A2-7CC6-8661-2B2D342A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390" y="2505273"/>
            <a:ext cx="8422229" cy="435272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34E167D-C582-3D5D-9E73-201BF1F24E26}"/>
              </a:ext>
            </a:extLst>
          </p:cNvPr>
          <p:cNvSpPr txBox="1"/>
          <p:nvPr/>
        </p:nvSpPr>
        <p:spPr>
          <a:xfrm>
            <a:off x="198475" y="1514335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sudo python start_mininet.py</a:t>
            </a:r>
          </a:p>
          <a:p>
            <a:r>
              <a:rPr lang="zh-CN" altLang="en-US" sz="2000" dirty="0"/>
              <a:t>mininet&gt; xterm switch</a:t>
            </a:r>
          </a:p>
          <a:p>
            <a:r>
              <a:rPr lang="zh-CN" altLang="en-US" sz="2000" dirty="0"/>
              <a:t>/home/njucs/.local/bin/swyard myswitch_to.py</a:t>
            </a:r>
          </a:p>
          <a:p>
            <a:endParaRPr lang="zh-CN" altLang="en-US" sz="2000" dirty="0"/>
          </a:p>
          <a:p>
            <a:r>
              <a:rPr lang="zh-CN" altLang="en-US" sz="2000" dirty="0"/>
              <a:t>mininet&gt; xterm client</a:t>
            </a:r>
          </a:p>
          <a:p>
            <a:r>
              <a:rPr lang="zh-CN" altLang="en-US" sz="2000" dirty="0"/>
              <a:t>mininet&gt; xterm server1</a:t>
            </a:r>
          </a:p>
          <a:p>
            <a:r>
              <a:rPr lang="zh-CN" altLang="en-US" sz="2000" dirty="0"/>
              <a:t>mininet&gt; xterm server2</a:t>
            </a:r>
          </a:p>
          <a:p>
            <a:endParaRPr lang="zh-CN" altLang="en-US" sz="2000" dirty="0"/>
          </a:p>
          <a:p>
            <a:r>
              <a:rPr lang="zh-CN" altLang="en-US" sz="2000" dirty="0"/>
              <a:t>client&gt; ping -c 2 192.168.100.1</a:t>
            </a:r>
          </a:p>
        </p:txBody>
      </p:sp>
    </p:spTree>
    <p:extLst>
      <p:ext uri="{BB962C8B-B14F-4D97-AF65-F5344CB8AC3E}">
        <p14:creationId xmlns:p14="http://schemas.microsoft.com/office/powerpoint/2010/main" val="1176076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08F22DE-FE41-4B5E-8C92-9D794C8F611C}"/>
              </a:ext>
            </a:extLst>
          </p:cNvPr>
          <p:cNvSpPr/>
          <p:nvPr/>
        </p:nvSpPr>
        <p:spPr>
          <a:xfrm>
            <a:off x="636005" y="4423573"/>
            <a:ext cx="10800717" cy="18158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将代码和报告打包提交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报告中包含</a:t>
            </a:r>
            <a:r>
              <a:rPr lang="zh-CN" altLang="en-US" sz="2800" b="0" i="0" dirty="0">
                <a:solidFill>
                  <a:srgbClr val="1D2125"/>
                </a:solidFill>
                <a:effectLst/>
                <a:latin typeface="-apple-system"/>
              </a:rPr>
              <a:t>实验名称、实验目的、实验内容、实验结果、核心代码、实验总结。（不少于</a:t>
            </a:r>
            <a:r>
              <a:rPr lang="en-US" altLang="zh-CN" sz="2800" b="0" i="0" dirty="0">
                <a:solidFill>
                  <a:srgbClr val="1D2125"/>
                </a:solidFill>
                <a:effectLst/>
                <a:latin typeface="-apple-system"/>
              </a:rPr>
              <a:t>3</a:t>
            </a:r>
            <a:r>
              <a:rPr lang="zh-CN" altLang="en-US" sz="2800" b="0" i="0" dirty="0">
                <a:solidFill>
                  <a:srgbClr val="1D2125"/>
                </a:solidFill>
                <a:effectLst/>
                <a:latin typeface="-apple-system"/>
              </a:rPr>
              <a:t>页</a:t>
            </a:r>
            <a:r>
              <a:rPr lang="en-US" altLang="zh-CN" sz="2800" b="0" i="0" dirty="0">
                <a:solidFill>
                  <a:srgbClr val="1D2125"/>
                </a:solidFill>
                <a:effectLst/>
                <a:latin typeface="-apple-system"/>
              </a:rPr>
              <a:t>A4</a:t>
            </a:r>
            <a:r>
              <a:rPr lang="zh-CN" altLang="en-US" sz="2800" b="0" i="0" dirty="0">
                <a:solidFill>
                  <a:srgbClr val="1D2125"/>
                </a:solidFill>
                <a:effectLst/>
                <a:latin typeface="-apple-system"/>
              </a:rPr>
              <a:t>纸）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C95B7F-B511-A53F-04C9-5DFA2EDDE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70" y="92557"/>
            <a:ext cx="75628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1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578</Words>
  <Application>Microsoft Office PowerPoint</Application>
  <PresentationFormat>宽屏</PresentationFormat>
  <Paragraphs>43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__Roboto_0db11f</vt:lpstr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X Wang</cp:lastModifiedBy>
  <cp:revision>90</cp:revision>
  <dcterms:created xsi:type="dcterms:W3CDTF">2024-04-12T12:11:51Z</dcterms:created>
  <dcterms:modified xsi:type="dcterms:W3CDTF">2024-05-26T16:08:19Z</dcterms:modified>
</cp:coreProperties>
</file>