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56" r:id="rId3"/>
    <p:sldId id="257" r:id="rId4"/>
    <p:sldId id="274" r:id="rId5"/>
    <p:sldId id="275" r:id="rId6"/>
    <p:sldId id="258" r:id="rId7"/>
    <p:sldId id="276" r:id="rId8"/>
    <p:sldId id="261" r:id="rId9"/>
    <p:sldId id="260" r:id="rId10"/>
    <p:sldId id="262" r:id="rId11"/>
    <p:sldId id="263" r:id="rId12"/>
    <p:sldId id="264" r:id="rId13"/>
    <p:sldId id="269" r:id="rId14"/>
    <p:sldId id="267" r:id="rId15"/>
    <p:sldId id="268" r:id="rId16"/>
    <p:sldId id="270" r:id="rId17"/>
    <p:sldId id="271" r:id="rId18"/>
    <p:sldId id="272" r:id="rId19"/>
    <p:sldId id="273" r:id="rId20"/>
  </p:sldIdLst>
  <p:sldSz cx="9144000" cy="5143500" type="screen16x9"/>
  <p:notesSz cx="6858000" cy="9144000"/>
  <p:embeddedFontLst>
    <p:embeddedFont>
      <p:font typeface="Comic Sans MS" panose="030F0702030302020204" pitchFamily="66" charset="0"/>
      <p:regular r:id="rId22"/>
      <p:bold r:id="rId23"/>
      <p:italic r:id="rId24"/>
      <p:boldItalic r:id="rId25"/>
    </p:embeddedFont>
    <p:embeddedFont>
      <p:font typeface="Play" panose="020B060402020202020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CC15F1-2B6A-4456-BCC0-D9E6143A6717}">
  <a:tblStyle styleId="{25CC15F1-2B6A-4456-BCC0-D9E6143A6717}" styleName="Table_0">
    <a:wholeTbl>
      <a:tcTxStyle b="off" i="off">
        <a:font>
          <a:latin typeface="Aptos"/>
          <a:ea typeface="Aptos"/>
          <a:cs typeface="Aptos"/>
        </a:font>
        <a:schemeClr val="dk1"/>
      </a:tcTxStyle>
      <a:tcStyle>
        <a:tcBdr>
          <a:left>
            <a:ln w="12700" cap="flat" cmpd="sng">
              <a:solidFill>
                <a:schemeClr val="accent4"/>
              </a:solidFill>
              <a:prstDash val="solid"/>
              <a:round/>
              <a:headEnd type="none" w="sm" len="sm"/>
              <a:tailEnd type="none" w="sm" len="sm"/>
            </a:ln>
          </a:left>
          <a:right>
            <a:ln w="12700" cap="flat" cmpd="sng">
              <a:solidFill>
                <a:schemeClr val="accent4"/>
              </a:solidFill>
              <a:prstDash val="solid"/>
              <a:round/>
              <a:headEnd type="none" w="sm" len="sm"/>
              <a:tailEnd type="none" w="sm" len="sm"/>
            </a:ln>
          </a:right>
          <a:top>
            <a:ln w="12700" cap="flat" cmpd="sng">
              <a:solidFill>
                <a:schemeClr val="accent4"/>
              </a:solidFill>
              <a:prstDash val="solid"/>
              <a:round/>
              <a:headEnd type="none" w="sm" len="sm"/>
              <a:tailEnd type="none" w="sm" len="sm"/>
            </a:ln>
          </a:top>
          <a:bottom>
            <a:ln w="12700" cap="flat" cmpd="sng">
              <a:solidFill>
                <a:schemeClr val="accent4"/>
              </a:solidFill>
              <a:prstDash val="solid"/>
              <a:round/>
              <a:headEnd type="none" w="sm" len="sm"/>
              <a:tailEnd type="none" w="sm" len="sm"/>
            </a:ln>
          </a:bottom>
          <a:insideH>
            <a:ln w="12700" cap="flat" cmpd="sng">
              <a:solidFill>
                <a:schemeClr val="accent4"/>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chemeClr val="lt1"/>
          </a:solidFill>
        </a:fill>
      </a:tcStyle>
    </a:wholeTbl>
    <a:band1H>
      <a:tcTxStyle b="off" i="off"/>
      <a:tcStyle>
        <a:tcBdr/>
        <a:fill>
          <a:solidFill>
            <a:srgbClr val="E6EFF7"/>
          </a:solidFill>
        </a:fill>
      </a:tcStyle>
    </a:band1H>
    <a:band2H>
      <a:tcTxStyle b="off" i="off"/>
      <a:tcStyle>
        <a:tcBdr/>
      </a:tcStyle>
    </a:band2H>
    <a:band1V>
      <a:tcTxStyle b="off" i="off"/>
      <a:tcStyle>
        <a:tcBdr/>
        <a:fill>
          <a:solidFill>
            <a:srgbClr val="E6EFF7"/>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50800" cap="flat" cmpd="sng">
              <a:solidFill>
                <a:schemeClr val="accent4"/>
              </a:solidFill>
              <a:prstDash val="solid"/>
              <a:round/>
              <a:headEnd type="none" w="sm" len="sm"/>
              <a:tailEnd type="none" w="sm" len="sm"/>
            </a:ln>
          </a:top>
        </a:tcBdr>
        <a:fill>
          <a:solidFill>
            <a:schemeClr val="lt1"/>
          </a:solidFill>
        </a:fill>
      </a:tcStyle>
    </a:lastRow>
    <a:seCell>
      <a:tcTxStyle b="off" i="off"/>
      <a:tcStyle>
        <a:tcBdr/>
      </a:tcStyle>
    </a:seCell>
    <a:swCell>
      <a:tcTxStyle b="off" i="off"/>
      <a:tcStyle>
        <a:tcBdr/>
      </a:tcStyle>
    </a:swCell>
    <a:firstRow>
      <a:tcTxStyle b="on" i="off">
        <a:font>
          <a:latin typeface="Aptos"/>
          <a:ea typeface="Aptos"/>
          <a:cs typeface="Aptos"/>
        </a:font>
        <a:schemeClr val="lt1"/>
      </a:tcTxStyle>
      <a:tcStyle>
        <a:tcBdr/>
        <a:fill>
          <a:solidFill>
            <a:schemeClr val="accent4"/>
          </a:solidFill>
        </a:fill>
      </a:tcStyle>
    </a:firstRow>
    <a:neCell>
      <a:tcTxStyle b="off" i="off"/>
      <a:tcStyle>
        <a:tcBdr/>
      </a:tcStyle>
    </a:neCell>
    <a:nwCell>
      <a:tcTxStyle b="off" i="off"/>
      <a:tcStyle>
        <a:tcBdr/>
      </a:tcStyle>
    </a:nwCell>
  </a:tblStyle>
  <a:tblStyle styleId="{B12458C5-D1C5-492B-A6F5-654B9AD06B93}"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269"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1b5b48b9cf_2_75: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g31b5b48b9cf_2_7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31b5b48b9cf_2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1" name="Google Shape;251;g31b5b48b9cf_2_2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31b5b48b9cf_2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g31b5b48b9cf_2_20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31b5b48b9cf_2_2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4" name="Google Shape;284;g31b5b48b9cf_2_2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1b5b48b9cf_2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3" name="Google Shape;293;g31b5b48b9cf_2_2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g31b5b48b9cf_2_2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2" name="Google Shape;302;g31b5b48b9cf_2_2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1b5b48b9cf_2_24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g31b5b48b9cf_2_24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31b5b48b9cf_2_8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0" name="Google Shape;140;g31b5b48b9cf_2_8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1b5b48b9cf_2_98: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1" name="Google Shape;151;g31b5b48b9cf_2_9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b5b48b9cf_2_17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6" name="Google Shape;186;g31b5b48b9cf_2_17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1b5b48b9cf_2_12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g31b5b48b9cf_2_1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b5b48b9cf_2_13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g31b5b48b9cf_2_1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31b5b48b9cf_2_14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5" name="Google Shape;205;g31b5b48b9cf_2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b5b48b9cf_2_154: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 </a:t>
            </a:r>
            <a:endParaRPr/>
          </a:p>
        </p:txBody>
      </p:sp>
      <p:sp>
        <p:nvSpPr>
          <p:cNvPr id="218" name="Google Shape;218;g31b5b48b9cf_2_1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31b5b48b9cf_2_177: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1" name="Google Shape;271;g31b5b48b9cf_2_17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58" name="Google Shape;58;p14"/>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sp>
        <p:nvSpPr>
          <p:cNvPr id="59" name="Google Shape;59;p1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0" name="Google Shape;60;p1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1" name="Google Shape;61;p1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4" name="Google Shape;64;p1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65" name="Google Shape;65;p1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6" name="Google Shape;66;p1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67" name="Google Shape;67;p1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Play"/>
              <a:buNone/>
              <a:defRPr sz="4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0" name="Google Shape;70;p16"/>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757575"/>
              </a:buClr>
              <a:buSzPts val="1800"/>
              <a:buNone/>
              <a:defRPr sz="1800">
                <a:solidFill>
                  <a:srgbClr val="757575"/>
                </a:solidFill>
              </a:defRPr>
            </a:lvl1pPr>
            <a:lvl2pPr marL="914400" lvl="1" indent="-228600" algn="l">
              <a:lnSpc>
                <a:spcPct val="90000"/>
              </a:lnSpc>
              <a:spcBef>
                <a:spcPts val="400"/>
              </a:spcBef>
              <a:spcAft>
                <a:spcPts val="0"/>
              </a:spcAft>
              <a:buClr>
                <a:srgbClr val="757575"/>
              </a:buClr>
              <a:buSzPts val="1500"/>
              <a:buNone/>
              <a:defRPr sz="1500">
                <a:solidFill>
                  <a:srgbClr val="757575"/>
                </a:solidFill>
              </a:defRPr>
            </a:lvl2pPr>
            <a:lvl3pPr marL="1371600" lvl="2" indent="-228600" algn="l">
              <a:lnSpc>
                <a:spcPct val="90000"/>
              </a:lnSpc>
              <a:spcBef>
                <a:spcPts val="400"/>
              </a:spcBef>
              <a:spcAft>
                <a:spcPts val="0"/>
              </a:spcAft>
              <a:buClr>
                <a:srgbClr val="757575"/>
              </a:buClr>
              <a:buSzPts val="1400"/>
              <a:buNone/>
              <a:defRPr sz="1400">
                <a:solidFill>
                  <a:srgbClr val="757575"/>
                </a:solidFill>
              </a:defRPr>
            </a:lvl3pPr>
            <a:lvl4pPr marL="1828800" lvl="3" indent="-228600" algn="l">
              <a:lnSpc>
                <a:spcPct val="90000"/>
              </a:lnSpc>
              <a:spcBef>
                <a:spcPts val="400"/>
              </a:spcBef>
              <a:spcAft>
                <a:spcPts val="0"/>
              </a:spcAft>
              <a:buClr>
                <a:srgbClr val="757575"/>
              </a:buClr>
              <a:buSzPts val="1200"/>
              <a:buNone/>
              <a:defRPr sz="1200">
                <a:solidFill>
                  <a:srgbClr val="757575"/>
                </a:solidFill>
              </a:defRPr>
            </a:lvl4pPr>
            <a:lvl5pPr marL="2286000" lvl="4" indent="-228600" algn="l">
              <a:lnSpc>
                <a:spcPct val="90000"/>
              </a:lnSpc>
              <a:spcBef>
                <a:spcPts val="400"/>
              </a:spcBef>
              <a:spcAft>
                <a:spcPts val="0"/>
              </a:spcAft>
              <a:buClr>
                <a:srgbClr val="757575"/>
              </a:buClr>
              <a:buSzPts val="1200"/>
              <a:buNone/>
              <a:defRPr sz="1200">
                <a:solidFill>
                  <a:srgbClr val="757575"/>
                </a:solidFill>
              </a:defRPr>
            </a:lvl5pPr>
            <a:lvl6pPr marL="2743200" lvl="5" indent="-228600" algn="l">
              <a:lnSpc>
                <a:spcPct val="90000"/>
              </a:lnSpc>
              <a:spcBef>
                <a:spcPts val="400"/>
              </a:spcBef>
              <a:spcAft>
                <a:spcPts val="0"/>
              </a:spcAft>
              <a:buClr>
                <a:srgbClr val="757575"/>
              </a:buClr>
              <a:buSzPts val="1200"/>
              <a:buNone/>
              <a:defRPr sz="1200">
                <a:solidFill>
                  <a:srgbClr val="757575"/>
                </a:solidFill>
              </a:defRPr>
            </a:lvl6pPr>
            <a:lvl7pPr marL="3200400" lvl="6" indent="-228600" algn="l">
              <a:lnSpc>
                <a:spcPct val="90000"/>
              </a:lnSpc>
              <a:spcBef>
                <a:spcPts val="400"/>
              </a:spcBef>
              <a:spcAft>
                <a:spcPts val="0"/>
              </a:spcAft>
              <a:buClr>
                <a:srgbClr val="757575"/>
              </a:buClr>
              <a:buSzPts val="1200"/>
              <a:buNone/>
              <a:defRPr sz="1200">
                <a:solidFill>
                  <a:srgbClr val="757575"/>
                </a:solidFill>
              </a:defRPr>
            </a:lvl7pPr>
            <a:lvl8pPr marL="3657600" lvl="7" indent="-228600" algn="l">
              <a:lnSpc>
                <a:spcPct val="90000"/>
              </a:lnSpc>
              <a:spcBef>
                <a:spcPts val="400"/>
              </a:spcBef>
              <a:spcAft>
                <a:spcPts val="0"/>
              </a:spcAft>
              <a:buClr>
                <a:srgbClr val="757575"/>
              </a:buClr>
              <a:buSzPts val="1200"/>
              <a:buNone/>
              <a:defRPr sz="1200">
                <a:solidFill>
                  <a:srgbClr val="757575"/>
                </a:solidFill>
              </a:defRPr>
            </a:lvl8pPr>
            <a:lvl9pPr marL="4114800" lvl="8" indent="-228600" algn="l">
              <a:lnSpc>
                <a:spcPct val="90000"/>
              </a:lnSpc>
              <a:spcBef>
                <a:spcPts val="400"/>
              </a:spcBef>
              <a:spcAft>
                <a:spcPts val="0"/>
              </a:spcAft>
              <a:buClr>
                <a:srgbClr val="757575"/>
              </a:buClr>
              <a:buSzPts val="1200"/>
              <a:buNone/>
              <a:defRPr sz="1200">
                <a:solidFill>
                  <a:srgbClr val="757575"/>
                </a:solidFill>
              </a:defRPr>
            </a:lvl9pPr>
          </a:lstStyle>
          <a:p>
            <a:endParaRPr/>
          </a:p>
        </p:txBody>
      </p:sp>
      <p:sp>
        <p:nvSpPr>
          <p:cNvPr id="71" name="Google Shape;71;p1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2" name="Google Shape;72;p1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3" name="Google Shape;73;p1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6" name="Google Shape;76;p17"/>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7" name="Google Shape;77;p17"/>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78" name="Google Shape;78;p1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79" name="Google Shape;79;p1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0" name="Google Shape;80;p1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3" name="Google Shape;83;p18"/>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4" name="Google Shape;84;p18"/>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5" name="Google Shape;85;p18"/>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86" name="Google Shape;86;p18"/>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87" name="Google Shape;87;p1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8" name="Google Shape;88;p1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89" name="Google Shape;89;p1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2" name="Google Shape;92;p1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3" name="Google Shape;93;p1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4" name="Google Shape;94;p1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7" name="Google Shape;97;p2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98" name="Google Shape;98;p2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1" name="Google Shape;101;p21"/>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102" name="Google Shape;102;p21"/>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03" name="Google Shape;103;p2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4" name="Google Shape;104;p2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5" name="Google Shape;105;p2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Play"/>
              <a:buNone/>
              <a:defRPr sz="24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08" name="Google Shape;108;p22"/>
          <p:cNvSpPr>
            <a:spLocks noGrp="1"/>
          </p:cNvSpPr>
          <p:nvPr>
            <p:ph type="pic" idx="2"/>
          </p:nvPr>
        </p:nvSpPr>
        <p:spPr>
          <a:xfrm>
            <a:off x="3887391" y="740569"/>
            <a:ext cx="4629150" cy="3655219"/>
          </a:xfrm>
          <a:prstGeom prst="rect">
            <a:avLst/>
          </a:prstGeom>
          <a:noFill/>
          <a:ln>
            <a:noFill/>
          </a:ln>
        </p:spPr>
      </p:sp>
      <p:sp>
        <p:nvSpPr>
          <p:cNvPr id="109" name="Google Shape;109;p22"/>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sp>
        <p:nvSpPr>
          <p:cNvPr id="110" name="Google Shape;110;p2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1" name="Google Shape;111;p2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2" name="Google Shape;112;p2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5" name="Google Shape;115;p23"/>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16" name="Google Shape;116;p2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7" name="Google Shape;117;p2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18" name="Google Shape;118;p2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1" name="Google Shape;121;p24"/>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122" name="Google Shape;122;p2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3" name="Google Shape;123;p2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124" name="Google Shape;124;p2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Play"/>
              <a:buNone/>
              <a:defRPr sz="33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endParaRPr/>
          </a:p>
        </p:txBody>
      </p:sp>
      <p:sp>
        <p:nvSpPr>
          <p:cNvPr id="52" name="Google Shape;52;p13"/>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757575"/>
                </a:solidFill>
                <a:latin typeface="Arial"/>
                <a:ea typeface="Arial"/>
                <a:cs typeface="Arial"/>
                <a:sym typeface="Arial"/>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Arial"/>
                <a:ea typeface="Arial"/>
                <a:cs typeface="Arial"/>
                <a:sym typeface="Arial"/>
              </a:defRPr>
            </a:lvl9pPr>
          </a:lstStyle>
          <a:p>
            <a:endParaRPr/>
          </a:p>
        </p:txBody>
      </p:sp>
      <p:sp>
        <p:nvSpPr>
          <p:cNvPr id="55" name="Google Shape;55;p1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8"/>
        <p:cNvGrpSpPr/>
        <p:nvPr/>
      </p:nvGrpSpPr>
      <p:grpSpPr>
        <a:xfrm>
          <a:off x="0" y="0"/>
          <a:ext cx="0" cy="0"/>
          <a:chOff x="0" y="0"/>
          <a:chExt cx="0" cy="0"/>
        </a:xfrm>
      </p:grpSpPr>
      <p:sp>
        <p:nvSpPr>
          <p:cNvPr id="129" name="Google Shape;129;p25"/>
          <p:cNvSpPr/>
          <p:nvPr/>
        </p:nvSpPr>
        <p:spPr>
          <a:xfrm>
            <a:off x="6601" y="172327"/>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 sz="1400" b="0" i="0" u="none" strike="noStrike" cap="none">
                <a:solidFill>
                  <a:schemeClr val="lt1"/>
                </a:solidFill>
                <a:latin typeface="Arial"/>
                <a:ea typeface="Arial"/>
                <a:cs typeface="Arial"/>
                <a:sym typeface="Arial"/>
              </a:rPr>
              <a:t> </a:t>
            </a:r>
            <a:endParaRPr sz="1400" b="0" i="0" u="none" strike="noStrike" cap="none">
              <a:solidFill>
                <a:schemeClr val="lt1"/>
              </a:solidFill>
              <a:latin typeface="Arial"/>
              <a:ea typeface="Arial"/>
              <a:cs typeface="Arial"/>
              <a:sym typeface="Arial"/>
            </a:endParaRPr>
          </a:p>
        </p:txBody>
      </p:sp>
      <p:sp>
        <p:nvSpPr>
          <p:cNvPr id="130" name="Google Shape;130;p25"/>
          <p:cNvSpPr txBox="1">
            <a:spLocks noGrp="1"/>
          </p:cNvSpPr>
          <p:nvPr>
            <p:ph type="ctrTitle"/>
          </p:nvPr>
        </p:nvSpPr>
        <p:spPr>
          <a:xfrm>
            <a:off x="475195" y="1146844"/>
            <a:ext cx="4152002" cy="670491"/>
          </a:xfrm>
          <a:prstGeom prst="rect">
            <a:avLst/>
          </a:prstGeom>
          <a:noFill/>
          <a:ln>
            <a:noFill/>
          </a:ln>
        </p:spPr>
        <p:txBody>
          <a:bodyPr spcFirstLastPara="1" wrap="square" lIns="68575" tIns="34275" rIns="68575" bIns="34275" anchor="t" anchorCtr="0">
            <a:noAutofit/>
          </a:bodyPr>
          <a:lstStyle/>
          <a:p>
            <a:pPr marL="0" lvl="0" indent="0" algn="l" rtl="0">
              <a:lnSpc>
                <a:spcPct val="100000"/>
              </a:lnSpc>
              <a:spcBef>
                <a:spcPts val="0"/>
              </a:spcBef>
              <a:spcAft>
                <a:spcPts val="0"/>
              </a:spcAft>
              <a:buClr>
                <a:schemeClr val="dk1"/>
              </a:buClr>
              <a:buSzPts val="2900"/>
              <a:buFont typeface="Arial"/>
              <a:buNone/>
            </a:pPr>
            <a:r>
              <a:rPr lang="en" sz="2000" b="1" i="0" u="none" strike="noStrike" dirty="0">
                <a:latin typeface="Arial"/>
                <a:ea typeface="Arial"/>
                <a:cs typeface="Arial"/>
                <a:sym typeface="Arial"/>
              </a:rPr>
              <a:t>Cyberbullying Detection Using Machine Learning and Deep Learning</a:t>
            </a:r>
            <a:endParaRPr sz="2000" dirty="0">
              <a:latin typeface="Arial"/>
              <a:ea typeface="Arial"/>
              <a:cs typeface="Arial"/>
              <a:sym typeface="Arial"/>
            </a:endParaRPr>
          </a:p>
        </p:txBody>
      </p:sp>
      <p:grpSp>
        <p:nvGrpSpPr>
          <p:cNvPr id="131" name="Google Shape;131;p25"/>
          <p:cNvGrpSpPr/>
          <p:nvPr/>
        </p:nvGrpSpPr>
        <p:grpSpPr>
          <a:xfrm>
            <a:off x="0" y="2238744"/>
            <a:ext cx="548641" cy="505095"/>
            <a:chOff x="3940602" y="308034"/>
            <a:chExt cx="2116791" cy="3428999"/>
          </a:xfrm>
        </p:grpSpPr>
        <p:sp>
          <p:nvSpPr>
            <p:cNvPr id="132" name="Google Shape;132;p25"/>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3" name="Google Shape;133;p25"/>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4" name="Google Shape;134;p25"/>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35" name="Google Shape;135;p25"/>
          <p:cNvSpPr/>
          <p:nvPr/>
        </p:nvSpPr>
        <p:spPr>
          <a:xfrm flipH="1">
            <a:off x="8023253" y="0"/>
            <a:ext cx="1120748" cy="51435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36" name="Google Shape;136;p25"/>
          <p:cNvSpPr/>
          <p:nvPr/>
        </p:nvSpPr>
        <p:spPr>
          <a:xfrm>
            <a:off x="4565399" y="336776"/>
            <a:ext cx="4507025" cy="4512809"/>
          </a:xfrm>
          <a:prstGeom prst="rect">
            <a:avLst/>
          </a:prstGeom>
          <a:solidFill>
            <a:schemeClr val="lt1"/>
          </a:solidFill>
          <a:ln>
            <a:noFill/>
          </a:ln>
          <a:effectLst>
            <a:outerShdw blurRad="139700" dist="127000" dir="5400000" algn="t" rotWithShape="0">
              <a:srgbClr val="000000">
                <a:alpha val="1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pic>
        <p:nvPicPr>
          <p:cNvPr id="137" name="Google Shape;137;p25" descr="A person sitting at a computer&#10;&#10;Description automatically generated"/>
          <p:cNvPicPr preferRelativeResize="0"/>
          <p:nvPr/>
        </p:nvPicPr>
        <p:blipFill rotWithShape="1">
          <a:blip r:embed="rId3">
            <a:alphaModFix/>
          </a:blip>
          <a:srcRect/>
          <a:stretch/>
        </p:blipFill>
        <p:spPr>
          <a:xfrm>
            <a:off x="4742910" y="711121"/>
            <a:ext cx="4152001" cy="3560340"/>
          </a:xfrm>
          <a:prstGeom prst="rect">
            <a:avLst/>
          </a:prstGeom>
          <a:noFill/>
          <a:ln>
            <a:noFill/>
          </a:ln>
        </p:spPr>
      </p:pic>
      <p:sp>
        <p:nvSpPr>
          <p:cNvPr id="2" name="TextBox 1">
            <a:extLst>
              <a:ext uri="{FF2B5EF4-FFF2-40B4-BE49-F238E27FC236}">
                <a16:creationId xmlns:a16="http://schemas.microsoft.com/office/drawing/2014/main" id="{2EAC3755-08C2-D1D5-16D6-FD96A6AFDB4F}"/>
              </a:ext>
            </a:extLst>
          </p:cNvPr>
          <p:cNvSpPr txBox="1"/>
          <p:nvPr/>
        </p:nvSpPr>
        <p:spPr>
          <a:xfrm>
            <a:off x="1114440" y="2544275"/>
            <a:ext cx="2885159" cy="2099101"/>
          </a:xfrm>
          <a:prstGeom prst="rect">
            <a:avLst/>
          </a:prstGeom>
          <a:noFill/>
        </p:spPr>
        <p:txBody>
          <a:bodyPr wrap="square" rtlCol="0">
            <a:spAutoFit/>
          </a:bodyPr>
          <a:lstStyle/>
          <a:p>
            <a:r>
              <a:rPr lang="en-US" b="1" dirty="0"/>
              <a:t>Team members</a:t>
            </a:r>
          </a:p>
          <a:p>
            <a:endParaRPr lang="en-US" b="1" dirty="0"/>
          </a:p>
          <a:p>
            <a:pPr>
              <a:lnSpc>
                <a:spcPct val="150000"/>
              </a:lnSpc>
            </a:pPr>
            <a:r>
              <a:rPr lang="en-US" dirty="0"/>
              <a:t>B. Nithin Reddy  2103A52046</a:t>
            </a:r>
          </a:p>
          <a:p>
            <a:pPr>
              <a:lnSpc>
                <a:spcPct val="150000"/>
              </a:lnSpc>
            </a:pPr>
            <a:r>
              <a:rPr lang="en-US" dirty="0"/>
              <a:t>A. Druva Kumar 2103A52121</a:t>
            </a:r>
          </a:p>
          <a:p>
            <a:pPr>
              <a:lnSpc>
                <a:spcPct val="150000"/>
              </a:lnSpc>
            </a:pPr>
            <a:r>
              <a:rPr lang="en-US" dirty="0"/>
              <a:t>G. Sri Harshini   2103A52137</a:t>
            </a:r>
          </a:p>
          <a:p>
            <a:pPr>
              <a:lnSpc>
                <a:spcPct val="150000"/>
              </a:lnSpc>
            </a:pPr>
            <a:r>
              <a:rPr lang="en-US" dirty="0"/>
              <a:t>K. Ajay Rao       2103A52147</a:t>
            </a:r>
          </a:p>
          <a:p>
            <a:pPr>
              <a:lnSpc>
                <a:spcPct val="150000"/>
              </a:lnSpc>
            </a:pPr>
            <a:r>
              <a:rPr lang="en-US" dirty="0"/>
              <a:t>CH. Rohith        2103A52128</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p:nvPr/>
        </p:nvSpPr>
        <p:spPr>
          <a:xfrm>
            <a:off x="0" y="0"/>
            <a:ext cx="9144000" cy="5142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08" name="Google Shape;208;p32"/>
          <p:cNvGrpSpPr/>
          <p:nvPr/>
        </p:nvGrpSpPr>
        <p:grpSpPr>
          <a:xfrm>
            <a:off x="3" y="912448"/>
            <a:ext cx="548641" cy="505095"/>
            <a:chOff x="3940602" y="308034"/>
            <a:chExt cx="2116791" cy="3428999"/>
          </a:xfrm>
        </p:grpSpPr>
        <p:sp>
          <p:nvSpPr>
            <p:cNvPr id="209" name="Google Shape;209;p32"/>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0" name="Google Shape;210;p32"/>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1" name="Google Shape;211;p32"/>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12" name="Google Shape;212;p32"/>
          <p:cNvSpPr/>
          <p:nvPr/>
        </p:nvSpPr>
        <p:spPr>
          <a:xfrm>
            <a:off x="480059" y="460465"/>
            <a:ext cx="8180615" cy="1420587"/>
          </a:xfrm>
          <a:prstGeom prst="rect">
            <a:avLst/>
          </a:prstGeom>
          <a:solidFill>
            <a:schemeClr val="lt1"/>
          </a:solidFill>
          <a:ln>
            <a:noFill/>
          </a:ln>
          <a:effectLst>
            <a:outerShdw blurRad="139700" dist="127000" dir="5400000" algn="t" rotWithShape="0">
              <a:srgbClr val="000000">
                <a:alpha val="1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13" name="Google Shape;213;p32"/>
          <p:cNvSpPr txBox="1">
            <a:spLocks noGrp="1"/>
          </p:cNvSpPr>
          <p:nvPr>
            <p:ph type="title"/>
          </p:nvPr>
        </p:nvSpPr>
        <p:spPr>
          <a:xfrm>
            <a:off x="782723" y="607424"/>
            <a:ext cx="7457037" cy="116586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600"/>
              <a:buFont typeface="Play"/>
              <a:buNone/>
            </a:pPr>
            <a:r>
              <a:rPr lang="en" sz="3200" b="1"/>
              <a:t>Advanced models using RNN-LSTM</a:t>
            </a:r>
            <a:endParaRPr sz="3200"/>
          </a:p>
        </p:txBody>
      </p:sp>
      <p:sp>
        <p:nvSpPr>
          <p:cNvPr id="214" name="Google Shape;214;p32"/>
          <p:cNvSpPr txBox="1">
            <a:spLocks noGrp="1"/>
          </p:cNvSpPr>
          <p:nvPr>
            <p:ph type="body" idx="1"/>
          </p:nvPr>
        </p:nvSpPr>
        <p:spPr>
          <a:xfrm>
            <a:off x="547161" y="1869526"/>
            <a:ext cx="8261400" cy="2982900"/>
          </a:xfrm>
          <a:prstGeom prst="rect">
            <a:avLst/>
          </a:prstGeom>
          <a:noFill/>
          <a:ln>
            <a:noFill/>
          </a:ln>
        </p:spPr>
        <p:txBody>
          <a:bodyPr spcFirstLastPara="1" wrap="square" lIns="68575" tIns="34275" rIns="68575" bIns="34275" anchor="ctr" anchorCtr="0">
            <a:normAutofit/>
          </a:bodyPr>
          <a:lstStyle/>
          <a:p>
            <a:pPr marL="285750" lvl="0" indent="-285750" algn="l" rtl="0">
              <a:lnSpc>
                <a:spcPct val="100000"/>
              </a:lnSpc>
              <a:spcBef>
                <a:spcPts val="0"/>
              </a:spcBef>
              <a:spcAft>
                <a:spcPts val="0"/>
              </a:spcAft>
              <a:buSzPts val="1400"/>
              <a:buChar char="•"/>
            </a:pPr>
            <a:r>
              <a:rPr lang="en" sz="1400" dirty="0">
                <a:latin typeface="Play"/>
                <a:ea typeface="Play"/>
                <a:cs typeface="Play"/>
                <a:sym typeface="Play"/>
              </a:rPr>
              <a:t>RNN is a type of neural network designed to process sequential data, such as time series, text, or audio.</a:t>
            </a:r>
            <a:endParaRPr dirty="0"/>
          </a:p>
          <a:p>
            <a:pPr marL="285750" lvl="0" indent="-285750" algn="l" rtl="0">
              <a:lnSpc>
                <a:spcPct val="100000"/>
              </a:lnSpc>
              <a:spcBef>
                <a:spcPts val="0"/>
              </a:spcBef>
              <a:spcAft>
                <a:spcPts val="0"/>
              </a:spcAft>
              <a:buSzPts val="1400"/>
              <a:buChar char="•"/>
            </a:pPr>
            <a:r>
              <a:rPr lang="en" sz="1400" dirty="0">
                <a:latin typeface="Play"/>
                <a:ea typeface="Play"/>
                <a:cs typeface="Play"/>
                <a:sym typeface="Play"/>
              </a:rPr>
              <a:t>LSTM is a special type of RNN designed to overcome the limitations of standard RNNs.</a:t>
            </a:r>
            <a:endParaRPr dirty="0"/>
          </a:p>
          <a:p>
            <a:pPr marL="285750" lvl="0" indent="-196850" algn="l" rtl="0">
              <a:lnSpc>
                <a:spcPct val="100000"/>
              </a:lnSpc>
              <a:spcBef>
                <a:spcPts val="0"/>
              </a:spcBef>
              <a:spcAft>
                <a:spcPts val="0"/>
              </a:spcAft>
              <a:buSzPts val="1400"/>
              <a:buNone/>
            </a:pPr>
            <a:endParaRPr sz="1400" dirty="0">
              <a:latin typeface="Play"/>
              <a:ea typeface="Play"/>
              <a:cs typeface="Play"/>
              <a:sym typeface="Play"/>
            </a:endParaRPr>
          </a:p>
          <a:p>
            <a:pPr marL="0" lvl="0" indent="0" algn="l" rtl="0">
              <a:lnSpc>
                <a:spcPct val="100000"/>
              </a:lnSpc>
              <a:spcBef>
                <a:spcPts val="0"/>
              </a:spcBef>
              <a:spcAft>
                <a:spcPts val="0"/>
              </a:spcAft>
              <a:buClr>
                <a:schemeClr val="dk1"/>
              </a:buClr>
              <a:buSzPts val="1400"/>
              <a:buNone/>
            </a:pPr>
            <a:r>
              <a:rPr lang="en" sz="1800" b="1" dirty="0">
                <a:latin typeface="Play"/>
                <a:ea typeface="Play"/>
                <a:cs typeface="Play"/>
                <a:sym typeface="Play"/>
              </a:rPr>
              <a:t>WHY RNN-LSTM</a:t>
            </a:r>
            <a:endParaRPr dirty="0"/>
          </a:p>
          <a:p>
            <a:pPr marL="285750" lvl="0" indent="-285750" algn="l" rtl="0">
              <a:lnSpc>
                <a:spcPct val="100000"/>
              </a:lnSpc>
              <a:spcBef>
                <a:spcPts val="0"/>
              </a:spcBef>
              <a:spcAft>
                <a:spcPts val="0"/>
              </a:spcAft>
              <a:buSzPts val="1400"/>
              <a:buChar char="•"/>
            </a:pPr>
            <a:r>
              <a:rPr lang="en" sz="1400" dirty="0">
                <a:latin typeface="Play"/>
                <a:ea typeface="Play"/>
                <a:cs typeface="Play"/>
                <a:sym typeface="Play"/>
              </a:rPr>
              <a:t>They are excellent at analyzing and predicting patterns in data.</a:t>
            </a:r>
            <a:endParaRPr dirty="0"/>
          </a:p>
          <a:p>
            <a:pPr marL="285750" lvl="0" indent="-285750" algn="l" rtl="0">
              <a:lnSpc>
                <a:spcPct val="100000"/>
              </a:lnSpc>
              <a:spcBef>
                <a:spcPts val="0"/>
              </a:spcBef>
              <a:spcAft>
                <a:spcPts val="0"/>
              </a:spcAft>
              <a:buSzPts val="1400"/>
              <a:buChar char="•"/>
            </a:pPr>
            <a:r>
              <a:rPr lang="en" sz="1400" dirty="0">
                <a:latin typeface="Play"/>
                <a:ea typeface="Play"/>
                <a:cs typeface="Play"/>
                <a:sym typeface="Play"/>
              </a:rPr>
              <a:t>LSTM is particularly effective in text-based tasks, as it can capture the context and relationships between words over long sentences.</a:t>
            </a:r>
            <a:endParaRPr dirty="0"/>
          </a:p>
          <a:p>
            <a:pPr marL="285750" lvl="0" indent="-285750" algn="l" rtl="0">
              <a:lnSpc>
                <a:spcPct val="100000"/>
              </a:lnSpc>
              <a:spcBef>
                <a:spcPts val="0"/>
              </a:spcBef>
              <a:spcAft>
                <a:spcPts val="0"/>
              </a:spcAft>
              <a:buSzPts val="1400"/>
              <a:buChar char="•"/>
            </a:pPr>
            <a:r>
              <a:rPr lang="en" sz="1400" dirty="0">
                <a:latin typeface="Play"/>
                <a:ea typeface="Play"/>
                <a:cs typeface="Play"/>
                <a:sym typeface="Play"/>
              </a:rPr>
              <a:t>LSTM captures subtle details in comments or messages by analyzing context, tone, and word sequence, thereby enhancing detection accuracy,</a:t>
            </a:r>
            <a:endParaRPr sz="1400" dirty="0">
              <a:latin typeface="Play"/>
              <a:ea typeface="Play"/>
              <a:cs typeface="Play"/>
              <a:sym typeface="Play"/>
            </a:endParaRPr>
          </a:p>
        </p:txBody>
      </p:sp>
      <p:cxnSp>
        <p:nvCxnSpPr>
          <p:cNvPr id="215" name="Google Shape;215;p32"/>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33"/>
          <p:cNvSpPr txBox="1">
            <a:spLocks noGrp="1"/>
          </p:cNvSpPr>
          <p:nvPr>
            <p:ph type="title"/>
          </p:nvPr>
        </p:nvSpPr>
        <p:spPr>
          <a:xfrm>
            <a:off x="539050" y="531391"/>
            <a:ext cx="7886700" cy="414845"/>
          </a:xfrm>
          <a:prstGeom prst="rect">
            <a:avLst/>
          </a:prstGeom>
          <a:noFill/>
          <a:ln>
            <a:noFill/>
          </a:ln>
        </p:spPr>
        <p:txBody>
          <a:bodyPr spcFirstLastPara="1" wrap="square" lIns="68575" tIns="34275" rIns="68575" bIns="34275" anchor="ctr" anchorCtr="0">
            <a:noAutofit/>
          </a:bodyPr>
          <a:lstStyle/>
          <a:p>
            <a:pPr marL="0" lvl="0" indent="0" algn="l" rtl="0">
              <a:lnSpc>
                <a:spcPct val="90000"/>
              </a:lnSpc>
              <a:spcBef>
                <a:spcPts val="0"/>
              </a:spcBef>
              <a:spcAft>
                <a:spcPts val="0"/>
              </a:spcAft>
              <a:buClr>
                <a:schemeClr val="dk1"/>
              </a:buClr>
              <a:buSzPts val="2700"/>
              <a:buFont typeface="Play"/>
              <a:buNone/>
            </a:pPr>
            <a:r>
              <a:rPr lang="en" sz="2700" b="1"/>
              <a:t>Statistical Analysis of Model training data</a:t>
            </a:r>
            <a:endParaRPr/>
          </a:p>
          <a:p>
            <a:pPr marL="0" lvl="0" indent="0" algn="l" rtl="0">
              <a:lnSpc>
                <a:spcPct val="90000"/>
              </a:lnSpc>
              <a:spcBef>
                <a:spcPts val="0"/>
              </a:spcBef>
              <a:spcAft>
                <a:spcPts val="0"/>
              </a:spcAft>
              <a:buClr>
                <a:schemeClr val="dk1"/>
              </a:buClr>
              <a:buSzPts val="2700"/>
              <a:buFont typeface="Play"/>
              <a:buNone/>
            </a:pPr>
            <a:endParaRPr sz="2700"/>
          </a:p>
        </p:txBody>
      </p:sp>
      <p:graphicFrame>
        <p:nvGraphicFramePr>
          <p:cNvPr id="221" name="Google Shape;221;p33"/>
          <p:cNvGraphicFramePr/>
          <p:nvPr/>
        </p:nvGraphicFramePr>
        <p:xfrm>
          <a:off x="646277" y="946230"/>
          <a:ext cx="7406600" cy="2469040"/>
        </p:xfrm>
        <a:graphic>
          <a:graphicData uri="http://schemas.openxmlformats.org/drawingml/2006/table">
            <a:tbl>
              <a:tblPr firstRow="1" bandRow="1">
                <a:noFill/>
                <a:tableStyleId>{25CC15F1-2B6A-4456-BCC0-D9E6143A6717}</a:tableStyleId>
              </a:tblPr>
              <a:tblGrid>
                <a:gridCol w="3629000">
                  <a:extLst>
                    <a:ext uri="{9D8B030D-6E8A-4147-A177-3AD203B41FA5}">
                      <a16:colId xmlns:a16="http://schemas.microsoft.com/office/drawing/2014/main" val="20000"/>
                    </a:ext>
                  </a:extLst>
                </a:gridCol>
                <a:gridCol w="1337650">
                  <a:extLst>
                    <a:ext uri="{9D8B030D-6E8A-4147-A177-3AD203B41FA5}">
                      <a16:colId xmlns:a16="http://schemas.microsoft.com/office/drawing/2014/main" val="20001"/>
                    </a:ext>
                  </a:extLst>
                </a:gridCol>
                <a:gridCol w="1337650">
                  <a:extLst>
                    <a:ext uri="{9D8B030D-6E8A-4147-A177-3AD203B41FA5}">
                      <a16:colId xmlns:a16="http://schemas.microsoft.com/office/drawing/2014/main" val="20002"/>
                    </a:ext>
                  </a:extLst>
                </a:gridCol>
                <a:gridCol w="1102300">
                  <a:extLst>
                    <a:ext uri="{9D8B030D-6E8A-4147-A177-3AD203B41FA5}">
                      <a16:colId xmlns:a16="http://schemas.microsoft.com/office/drawing/2014/main" val="20003"/>
                    </a:ext>
                  </a:extLst>
                </a:gridCol>
              </a:tblGrid>
              <a:tr h="322525">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Model</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Test Size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 sz="1400" u="none" strike="noStrike" cap="none"/>
                        <a:t>(20%)</a:t>
                      </a:r>
                      <a:endParaRPr sz="1400" u="none" strike="noStrike" cap="none"/>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Test Size</a:t>
                      </a:r>
                      <a:endParaRPr sz="1100" u="none" strike="noStrike" cap="none"/>
                    </a:p>
                    <a:p>
                      <a:pPr marL="0" marR="0" lvl="0" indent="0" algn="l" rtl="0">
                        <a:lnSpc>
                          <a:spcPct val="100000"/>
                        </a:lnSpc>
                        <a:spcBef>
                          <a:spcPts val="0"/>
                        </a:spcBef>
                        <a:spcAft>
                          <a:spcPts val="0"/>
                        </a:spcAft>
                        <a:buClr>
                          <a:schemeClr val="dk1"/>
                        </a:buClr>
                        <a:buSzPts val="1400"/>
                        <a:buFont typeface="Arial"/>
                        <a:buNone/>
                      </a:pPr>
                      <a:r>
                        <a:rPr lang="en" sz="1400" u="none" strike="noStrike" cap="none"/>
                        <a:t>(25%)</a:t>
                      </a:r>
                      <a:endParaRPr sz="1100" u="none" strike="noStrike" cap="none"/>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Test Size</a:t>
                      </a:r>
                      <a:endParaRPr sz="1400" u="none" strike="noStrike" cap="none"/>
                    </a:p>
                    <a:p>
                      <a:pPr marL="0" marR="0" lvl="0" indent="0" algn="l" rtl="0">
                        <a:lnSpc>
                          <a:spcPct val="100000"/>
                        </a:lnSpc>
                        <a:spcBef>
                          <a:spcPts val="0"/>
                        </a:spcBef>
                        <a:spcAft>
                          <a:spcPts val="0"/>
                        </a:spcAft>
                        <a:buClr>
                          <a:srgbClr val="000000"/>
                        </a:buClr>
                        <a:buSzPts val="1400"/>
                        <a:buFont typeface="Arial"/>
                        <a:buNone/>
                      </a:pPr>
                      <a:r>
                        <a:rPr lang="en" sz="1400" u="none" strike="noStrike" cap="none"/>
                        <a:t>(30%)</a:t>
                      </a:r>
                      <a:endParaRPr sz="1400" u="none" strike="noStrike" cap="none"/>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0"/>
                  </a:ext>
                </a:extLst>
              </a:tr>
              <a:tr h="183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Logistic Regression </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78.17</a:t>
                      </a:r>
                      <a:endParaRPr sz="1100" u="none" strike="noStrike" cap="none"/>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78.16</a:t>
                      </a:r>
                      <a:endParaRPr sz="1100" u="none" strike="noStrike" cap="none"/>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78.05</a:t>
                      </a:r>
                      <a:endParaRPr sz="1400" u="none" strike="noStrike" cap="none"/>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1"/>
                  </a:ext>
                </a:extLst>
              </a:tr>
              <a:tr h="183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Random Forest Classifier </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76.21</a:t>
                      </a:r>
                      <a:endParaRPr sz="1100" u="none" strike="noStrike" cap="none"/>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75.70</a:t>
                      </a:r>
                      <a:endParaRPr sz="1100" u="none" strike="noStrike" cap="none"/>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75.58</a:t>
                      </a:r>
                      <a:endParaRPr sz="1100" u="none" strike="noStrike" cap="none"/>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2"/>
                  </a:ext>
                </a:extLst>
              </a:tr>
              <a:tr h="183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Support Vector Machine(SVM)</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78.68</a:t>
                      </a:r>
                      <a:endParaRPr sz="1100" u="none" strike="noStrike" cap="none"/>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78.61</a:t>
                      </a:r>
                      <a:endParaRPr sz="1100" u="none" strike="noStrike" cap="none"/>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78.57</a:t>
                      </a:r>
                      <a:endParaRPr sz="1100" u="none" strike="noStrike" cap="none"/>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3"/>
                  </a:ext>
                </a:extLst>
              </a:tr>
              <a:tr h="183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Decision Tree Classifier </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74.88</a:t>
                      </a:r>
                      <a:endParaRPr sz="1100" u="none" strike="noStrike" cap="none"/>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75.33</a:t>
                      </a:r>
                      <a:endParaRPr sz="1100" u="none" strike="noStrike" cap="none"/>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74.45</a:t>
                      </a:r>
                      <a:endParaRPr sz="1100" u="none" strike="noStrike" cap="none"/>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4"/>
                  </a:ext>
                </a:extLst>
              </a:tr>
              <a:tr h="183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K-Nearest Neighbours (K-NN)</a:t>
                      </a:r>
                      <a:endParaRPr sz="11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65.29</a:t>
                      </a:r>
                      <a:endParaRPr sz="1100" u="none" strike="noStrike" cap="none"/>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59.11</a:t>
                      </a:r>
                      <a:endParaRPr sz="1100" u="none" strike="noStrike" cap="none"/>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64.74</a:t>
                      </a:r>
                      <a:endParaRPr sz="1400" u="none" strike="noStrike" cap="none"/>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5"/>
                  </a:ext>
                </a:extLst>
              </a:tr>
              <a:tr h="183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Long Short-Term Memory(LSTM)</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81.56</a:t>
                      </a:r>
                      <a:endParaRPr sz="1400" u="none" strike="noStrike" cap="none"/>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79.84</a:t>
                      </a:r>
                      <a:endParaRPr sz="1400" u="none" strike="noStrike" cap="none"/>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78.81</a:t>
                      </a:r>
                      <a:endParaRPr sz="1400" u="none" strike="noStrike" cap="none"/>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6"/>
                  </a:ext>
                </a:extLst>
              </a:tr>
              <a:tr h="1836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Recurrent Neural Network(RNN)</a:t>
                      </a:r>
                      <a:endParaRPr sz="1400" u="none" strike="noStrike" cap="none"/>
                    </a:p>
                  </a:txBody>
                  <a:tcPr marL="68600" marR="68600" marT="34300" marB="34300"/>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68.57</a:t>
                      </a:r>
                      <a:endParaRPr sz="1400" u="none" strike="noStrike" cap="none"/>
                    </a:p>
                  </a:txBody>
                  <a:tcPr marL="68600" marR="68600" marT="34300" marB="34300">
                    <a:lnR w="12700" cap="flat" cmpd="sng">
                      <a:solidFill>
                        <a:schemeClr val="accent4"/>
                      </a:solidFill>
                      <a:prstDash val="solid"/>
                      <a:round/>
                      <a:headEnd type="none" w="sm" len="sm"/>
                      <a:tailEnd type="none" w="sm" len="sm"/>
                    </a:lnR>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73.59</a:t>
                      </a:r>
                      <a:endParaRPr sz="1400" u="none" strike="noStrike" cap="none"/>
                    </a:p>
                  </a:txBody>
                  <a:tcPr marL="68600" marR="68600" marT="34300" marB="34300">
                    <a:lnL w="12700" cap="flat" cmpd="sng">
                      <a:solidFill>
                        <a:schemeClr val="accent4"/>
                      </a:solidFill>
                      <a:prstDash val="solid"/>
                      <a:round/>
                      <a:headEnd type="none" w="sm" len="sm"/>
                      <a:tailEnd type="none" w="sm" len="sm"/>
                    </a:lnL>
                    <a:lnR w="12700" cap="flat" cmpd="sng">
                      <a:solidFill>
                        <a:schemeClr val="accent4"/>
                      </a:solidFill>
                      <a:prstDash val="solid"/>
                      <a:round/>
                      <a:headEnd type="none" w="sm" len="sm"/>
                      <a:tailEnd type="none" w="sm" len="sm"/>
                    </a:lnR>
                    <a:lnT w="12700" cap="flat" cmpd="sng">
                      <a:solidFill>
                        <a:schemeClr val="accent4"/>
                      </a:solidFill>
                      <a:prstDash val="solid"/>
                      <a:round/>
                      <a:headEnd type="none" w="sm" len="sm"/>
                      <a:tailEnd type="none" w="sm" len="sm"/>
                    </a:lnT>
                    <a:lnB w="12700" cap="flat" cmpd="sng">
                      <a:solidFill>
                        <a:schemeClr val="accent4"/>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73.42</a:t>
                      </a:r>
                      <a:endParaRPr sz="1400" u="none" strike="noStrike" cap="none"/>
                    </a:p>
                  </a:txBody>
                  <a:tcPr marL="68600" marR="68600" marT="34300" marB="34300">
                    <a:lnL w="12700" cap="flat" cmpd="sng">
                      <a:solidFill>
                        <a:schemeClr val="accent4"/>
                      </a:solidFill>
                      <a:prstDash val="solid"/>
                      <a:round/>
                      <a:headEnd type="none" w="sm" len="sm"/>
                      <a:tailEnd type="none" w="sm" len="sm"/>
                    </a:lnL>
                  </a:tcPr>
                </a:tc>
                <a:extLst>
                  <a:ext uri="{0D108BD9-81ED-4DB2-BD59-A6C34878D82A}">
                    <a16:rowId xmlns:a16="http://schemas.microsoft.com/office/drawing/2014/main" val="10007"/>
                  </a:ext>
                </a:extLst>
              </a:tr>
            </a:tbl>
          </a:graphicData>
        </a:graphic>
      </p:graphicFrame>
      <p:graphicFrame>
        <p:nvGraphicFramePr>
          <p:cNvPr id="222" name="Google Shape;222;p33"/>
          <p:cNvGraphicFramePr/>
          <p:nvPr/>
        </p:nvGraphicFramePr>
        <p:xfrm>
          <a:off x="646275" y="3716175"/>
          <a:ext cx="7406600" cy="1188630"/>
        </p:xfrm>
        <a:graphic>
          <a:graphicData uri="http://schemas.openxmlformats.org/drawingml/2006/table">
            <a:tbl>
              <a:tblPr>
                <a:noFill/>
                <a:tableStyleId>{B12458C5-D1C5-492B-A6F5-654B9AD06B93}</a:tableStyleId>
              </a:tblPr>
              <a:tblGrid>
                <a:gridCol w="2302325">
                  <a:extLst>
                    <a:ext uri="{9D8B030D-6E8A-4147-A177-3AD203B41FA5}">
                      <a16:colId xmlns:a16="http://schemas.microsoft.com/office/drawing/2014/main" val="20000"/>
                    </a:ext>
                  </a:extLst>
                </a:gridCol>
                <a:gridCol w="2302325">
                  <a:extLst>
                    <a:ext uri="{9D8B030D-6E8A-4147-A177-3AD203B41FA5}">
                      <a16:colId xmlns:a16="http://schemas.microsoft.com/office/drawing/2014/main" val="20001"/>
                    </a:ext>
                  </a:extLst>
                </a:gridCol>
                <a:gridCol w="2801950">
                  <a:extLst>
                    <a:ext uri="{9D8B030D-6E8A-4147-A177-3AD203B41FA5}">
                      <a16:colId xmlns:a16="http://schemas.microsoft.com/office/drawing/2014/main" val="20002"/>
                    </a:ext>
                  </a:extLst>
                </a:gridCol>
              </a:tblGrid>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Label</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Data_Count</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Percentage</a:t>
                      </a:r>
                      <a:endParaRPr sz="1400" u="none" strike="noStrike" cap="none"/>
                    </a:p>
                  </a:txBody>
                  <a:tcPr marL="91425" marR="91425" marT="91425" marB="91425"/>
                </a:tc>
                <a:extLst>
                  <a:ext uri="{0D108BD9-81ED-4DB2-BD59-A6C34878D82A}">
                    <a16:rowId xmlns:a16="http://schemas.microsoft.com/office/drawing/2014/main" val="10000"/>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Non cyberbullying</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9095</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54.71%</a:t>
                      </a:r>
                      <a:endParaRPr sz="1400" u="none" strike="noStrike" cap="none"/>
                    </a:p>
                  </a:txBody>
                  <a:tcPr marL="91425" marR="91425" marT="91425" marB="91425"/>
                </a:tc>
                <a:extLst>
                  <a:ext uri="{0D108BD9-81ED-4DB2-BD59-A6C34878D82A}">
                    <a16:rowId xmlns:a16="http://schemas.microsoft.com/office/drawing/2014/main" val="10001"/>
                  </a:ext>
                </a:extLst>
              </a:tr>
              <a:tr h="381000">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Cyberbullying</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solidFill>
                            <a:schemeClr val="dk1"/>
                          </a:solidFill>
                          <a:highlight>
                            <a:srgbClr val="F7F7F7"/>
                          </a:highlight>
                        </a:rPr>
                        <a:t>7530</a:t>
                      </a:r>
                      <a:endParaRPr sz="1400" u="none" strike="noStrike" cap="none"/>
                    </a:p>
                  </a:txBody>
                  <a:tcPr marL="91425" marR="91425" marT="91425" marB="91425"/>
                </a:tc>
                <a:tc>
                  <a:txBody>
                    <a:bodyPr/>
                    <a:lstStyle/>
                    <a:p>
                      <a:pPr marL="0" marR="0" lvl="0" indent="0" algn="l" rtl="0">
                        <a:lnSpc>
                          <a:spcPct val="100000"/>
                        </a:lnSpc>
                        <a:spcBef>
                          <a:spcPts val="0"/>
                        </a:spcBef>
                        <a:spcAft>
                          <a:spcPts val="0"/>
                        </a:spcAft>
                        <a:buClr>
                          <a:srgbClr val="000000"/>
                        </a:buClr>
                        <a:buSzPts val="1400"/>
                        <a:buFont typeface="Arial"/>
                        <a:buNone/>
                      </a:pPr>
                      <a:r>
                        <a:rPr lang="en" sz="1400" u="none" strike="noStrike" cap="none"/>
                        <a:t>45.29%</a:t>
                      </a:r>
                      <a:endParaRPr sz="1400" u="none" strike="noStrike" cap="none"/>
                    </a:p>
                  </a:txBody>
                  <a:tcPr marL="91425" marR="91425" marT="91425" marB="91425"/>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2"/>
        <p:cNvGrpSpPr/>
        <p:nvPr/>
      </p:nvGrpSpPr>
      <p:grpSpPr>
        <a:xfrm>
          <a:off x="0" y="0"/>
          <a:ext cx="0" cy="0"/>
          <a:chOff x="0" y="0"/>
          <a:chExt cx="0" cy="0"/>
        </a:xfrm>
      </p:grpSpPr>
      <p:sp>
        <p:nvSpPr>
          <p:cNvPr id="273" name="Google Shape;273;p38"/>
          <p:cNvSpPr/>
          <p:nvPr/>
        </p:nvSpPr>
        <p:spPr>
          <a:xfrm>
            <a:off x="0" y="7434"/>
            <a:ext cx="9144000" cy="51429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74" name="Google Shape;274;p38"/>
          <p:cNvGrpSpPr/>
          <p:nvPr/>
        </p:nvGrpSpPr>
        <p:grpSpPr>
          <a:xfrm>
            <a:off x="62" y="912447"/>
            <a:ext cx="548661" cy="505092"/>
            <a:chOff x="3940602" y="308034"/>
            <a:chExt cx="2116748" cy="3429000"/>
          </a:xfrm>
        </p:grpSpPr>
        <p:sp>
          <p:nvSpPr>
            <p:cNvPr id="275" name="Google Shape;275;p38"/>
            <p:cNvSpPr/>
            <p:nvPr/>
          </p:nvSpPr>
          <p:spPr>
            <a:xfrm>
              <a:off x="3940602" y="308034"/>
              <a:ext cx="566700" cy="3429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6" name="Google Shape;276;p38"/>
            <p:cNvSpPr/>
            <p:nvPr/>
          </p:nvSpPr>
          <p:spPr>
            <a:xfrm>
              <a:off x="4715626" y="308034"/>
              <a:ext cx="566700" cy="3429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7" name="Google Shape;277;p38"/>
            <p:cNvSpPr/>
            <p:nvPr/>
          </p:nvSpPr>
          <p:spPr>
            <a:xfrm>
              <a:off x="5490650" y="308034"/>
              <a:ext cx="566700" cy="3429000"/>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278" name="Google Shape;278;p38"/>
          <p:cNvSpPr/>
          <p:nvPr/>
        </p:nvSpPr>
        <p:spPr>
          <a:xfrm>
            <a:off x="480059" y="460465"/>
            <a:ext cx="8180700" cy="1420500"/>
          </a:xfrm>
          <a:prstGeom prst="rect">
            <a:avLst/>
          </a:prstGeom>
          <a:solidFill>
            <a:schemeClr val="lt1"/>
          </a:solidFill>
          <a:ln>
            <a:noFill/>
          </a:ln>
          <a:effectLst>
            <a:outerShdw blurRad="139700" dist="127000" dir="5400000" algn="t" rotWithShape="0">
              <a:srgbClr val="000000">
                <a:alpha val="1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79" name="Google Shape;279;p38"/>
          <p:cNvSpPr txBox="1">
            <a:spLocks noGrp="1"/>
          </p:cNvSpPr>
          <p:nvPr>
            <p:ph type="title"/>
          </p:nvPr>
        </p:nvSpPr>
        <p:spPr>
          <a:xfrm>
            <a:off x="782723" y="607424"/>
            <a:ext cx="7457100" cy="1165800"/>
          </a:xfrm>
          <a:prstGeom prst="rect">
            <a:avLst/>
          </a:prstGeom>
          <a:noFill/>
          <a:ln>
            <a:noFill/>
          </a:ln>
        </p:spPr>
        <p:txBody>
          <a:bodyPr spcFirstLastPara="1" wrap="square" lIns="68575" tIns="34275" rIns="68575" bIns="34275" anchor="ctr" anchorCtr="0">
            <a:normAutofit/>
          </a:bodyPr>
          <a:lstStyle/>
          <a:p>
            <a:pPr marL="0" lvl="0" indent="0" algn="l" rtl="0">
              <a:lnSpc>
                <a:spcPct val="100000"/>
              </a:lnSpc>
              <a:spcBef>
                <a:spcPts val="0"/>
              </a:spcBef>
              <a:spcAft>
                <a:spcPts val="0"/>
              </a:spcAft>
              <a:buSzPts val="1100"/>
              <a:buNone/>
            </a:pPr>
            <a:r>
              <a:rPr lang="en" sz="2500" b="1" dirty="0"/>
              <a:t>GUI development with Stream lit</a:t>
            </a:r>
            <a:endParaRPr sz="3900" b="1" dirty="0"/>
          </a:p>
        </p:txBody>
      </p:sp>
      <p:sp>
        <p:nvSpPr>
          <p:cNvPr id="280" name="Google Shape;280;p38"/>
          <p:cNvSpPr txBox="1">
            <a:spLocks noGrp="1"/>
          </p:cNvSpPr>
          <p:nvPr>
            <p:ph type="body" idx="1"/>
          </p:nvPr>
        </p:nvSpPr>
        <p:spPr>
          <a:xfrm>
            <a:off x="783772" y="1884943"/>
            <a:ext cx="7758600" cy="2830800"/>
          </a:xfrm>
          <a:prstGeom prst="rect">
            <a:avLst/>
          </a:prstGeom>
          <a:noFill/>
          <a:ln>
            <a:noFill/>
          </a:ln>
        </p:spPr>
        <p:txBody>
          <a:bodyPr spcFirstLastPara="1" wrap="square" lIns="68575" tIns="34275" rIns="68575" bIns="34275" anchor="ctr" anchorCtr="0">
            <a:normAutofit/>
          </a:bodyPr>
          <a:lstStyle/>
          <a:p>
            <a:pPr marL="457200" lvl="0" indent="-317500" algn="l" rtl="0">
              <a:lnSpc>
                <a:spcPct val="115000"/>
              </a:lnSpc>
              <a:spcBef>
                <a:spcPts val="1200"/>
              </a:spcBef>
              <a:spcAft>
                <a:spcPts val="0"/>
              </a:spcAft>
              <a:buSzPts val="1400"/>
              <a:buFont typeface="Play"/>
              <a:buChar char="•"/>
            </a:pPr>
            <a:r>
              <a:rPr lang="en-US" sz="1400" b="1" dirty="0">
                <a:latin typeface="Play"/>
                <a:ea typeface="Play"/>
                <a:cs typeface="Play"/>
                <a:sym typeface="Play"/>
              </a:rPr>
              <a:t>Stream lit</a:t>
            </a:r>
            <a:r>
              <a:rPr lang="en" sz="1400" b="1" dirty="0">
                <a:latin typeface="Play"/>
                <a:ea typeface="Play"/>
                <a:cs typeface="Play"/>
                <a:sym typeface="Play"/>
              </a:rPr>
              <a:t>: </a:t>
            </a:r>
            <a:r>
              <a:rPr lang="en-US" sz="1400" dirty="0">
                <a:latin typeface="Play" panose="020B0604020202020204" charset="0"/>
              </a:rPr>
              <a:t>The front-end of the Cyberbullying Detection System is developed with Stream lit, providing an interactive and aesthetically pleasing user interface</a:t>
            </a:r>
          </a:p>
          <a:p>
            <a:pPr marL="139700" lvl="0" indent="0" algn="l" rtl="0">
              <a:lnSpc>
                <a:spcPct val="115000"/>
              </a:lnSpc>
              <a:spcBef>
                <a:spcPts val="1200"/>
              </a:spcBef>
              <a:spcAft>
                <a:spcPts val="0"/>
              </a:spcAft>
              <a:buSzPts val="1400"/>
              <a:buNone/>
            </a:pPr>
            <a:endParaRPr sz="1400" dirty="0">
              <a:latin typeface="Play" panose="020B0604020202020204" charset="0"/>
              <a:ea typeface="Play"/>
              <a:cs typeface="Play"/>
              <a:sym typeface="Play"/>
            </a:endParaRPr>
          </a:p>
          <a:p>
            <a:pPr marL="457200" lvl="0" indent="-317500" algn="l" rtl="0">
              <a:lnSpc>
                <a:spcPct val="115000"/>
              </a:lnSpc>
              <a:spcBef>
                <a:spcPts val="0"/>
              </a:spcBef>
              <a:spcAft>
                <a:spcPts val="0"/>
              </a:spcAft>
              <a:buSzPts val="1400"/>
              <a:buFont typeface="Play"/>
              <a:buChar char="•"/>
            </a:pPr>
            <a:r>
              <a:rPr lang="en" sz="1400" b="1" dirty="0">
                <a:latin typeface="Play"/>
                <a:ea typeface="Play"/>
                <a:cs typeface="Play"/>
                <a:sym typeface="Play"/>
              </a:rPr>
              <a:t>Seamless Model Integration:</a:t>
            </a:r>
            <a:r>
              <a:rPr lang="en" sz="1400" dirty="0">
                <a:latin typeface="Play"/>
                <a:ea typeface="Play"/>
                <a:cs typeface="Play"/>
                <a:sym typeface="Play"/>
              </a:rPr>
              <a:t> Stream litcan easily integrate the trained machine learning model for smooth interaction and testing.</a:t>
            </a:r>
            <a:endParaRPr sz="1400" dirty="0">
              <a:latin typeface="Play"/>
              <a:ea typeface="Play"/>
              <a:cs typeface="Play"/>
              <a:sym typeface="Play"/>
            </a:endParaRPr>
          </a:p>
          <a:p>
            <a:pPr marL="914400" lvl="0" indent="0" algn="l" rtl="0">
              <a:lnSpc>
                <a:spcPct val="115000"/>
              </a:lnSpc>
              <a:spcBef>
                <a:spcPts val="1200"/>
              </a:spcBef>
              <a:spcAft>
                <a:spcPts val="1200"/>
              </a:spcAft>
              <a:buSzPts val="1400"/>
              <a:buNone/>
            </a:pPr>
            <a:endParaRPr sz="2400" dirty="0">
              <a:latin typeface="Play"/>
              <a:ea typeface="Play"/>
              <a:cs typeface="Play"/>
              <a:sym typeface="Play"/>
            </a:endParaRPr>
          </a:p>
        </p:txBody>
      </p:sp>
      <p:cxnSp>
        <p:nvCxnSpPr>
          <p:cNvPr id="281" name="Google Shape;281;p38"/>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6"/>
          <p:cNvSpPr txBox="1">
            <a:spLocks noGrp="1"/>
          </p:cNvSpPr>
          <p:nvPr>
            <p:ph type="title"/>
          </p:nvPr>
        </p:nvSpPr>
        <p:spPr>
          <a:xfrm>
            <a:off x="472075" y="203385"/>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sz="3000" b="1"/>
              <a:t>Working of the frontend </a:t>
            </a:r>
            <a:br>
              <a:rPr lang="en" sz="3000" b="1"/>
            </a:br>
            <a:endParaRPr sz="3000"/>
          </a:p>
        </p:txBody>
      </p:sp>
      <p:grpSp>
        <p:nvGrpSpPr>
          <p:cNvPr id="254" name="Google Shape;254;p36"/>
          <p:cNvGrpSpPr/>
          <p:nvPr/>
        </p:nvGrpSpPr>
        <p:grpSpPr>
          <a:xfrm rot="5400000">
            <a:off x="-2151145" y="2420847"/>
            <a:ext cx="4695600" cy="395784"/>
            <a:chOff x="6081624" y="1998368"/>
            <a:chExt cx="5613457" cy="782175"/>
          </a:xfrm>
        </p:grpSpPr>
        <p:sp>
          <p:nvSpPr>
            <p:cNvPr id="255" name="Google Shape;255;p36"/>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56" name="Google Shape;256;p36"/>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pic>
        <p:nvPicPr>
          <p:cNvPr id="3" name="Picture 2">
            <a:extLst>
              <a:ext uri="{FF2B5EF4-FFF2-40B4-BE49-F238E27FC236}">
                <a16:creationId xmlns:a16="http://schemas.microsoft.com/office/drawing/2014/main" id="{06514939-0F6D-7B87-597F-C8FC2445D623}"/>
              </a:ext>
            </a:extLst>
          </p:cNvPr>
          <p:cNvPicPr>
            <a:picLocks noChangeAspect="1"/>
          </p:cNvPicPr>
          <p:nvPr/>
        </p:nvPicPr>
        <p:blipFill>
          <a:blip r:embed="rId3"/>
          <a:stretch>
            <a:fillRect/>
          </a:stretch>
        </p:blipFill>
        <p:spPr>
          <a:xfrm>
            <a:off x="1078706" y="731417"/>
            <a:ext cx="6572250" cy="4107656"/>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1"/>
        <p:cNvGrpSpPr/>
        <p:nvPr/>
      </p:nvGrpSpPr>
      <p:grpSpPr>
        <a:xfrm>
          <a:off x="0" y="0"/>
          <a:ext cx="0" cy="0"/>
          <a:chOff x="0" y="0"/>
          <a:chExt cx="0" cy="0"/>
        </a:xfrm>
      </p:grpSpPr>
      <p:sp>
        <p:nvSpPr>
          <p:cNvPr id="262" name="Google Shape;262;p37"/>
          <p:cNvSpPr/>
          <p:nvPr/>
        </p:nvSpPr>
        <p:spPr>
          <a:xfrm>
            <a:off x="0" y="0"/>
            <a:ext cx="9144000" cy="5143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63" name="Google Shape;263;p37"/>
          <p:cNvSpPr/>
          <p:nvPr/>
        </p:nvSpPr>
        <p:spPr>
          <a:xfrm rot="-5400000">
            <a:off x="-2061575" y="2436002"/>
            <a:ext cx="4266688" cy="14354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Calibri"/>
              <a:ea typeface="Calibri"/>
              <a:cs typeface="Calibri"/>
              <a:sym typeface="Calibri"/>
            </a:endParaRPr>
          </a:p>
        </p:txBody>
      </p:sp>
      <p:sp>
        <p:nvSpPr>
          <p:cNvPr id="264" name="Google Shape;264;p37"/>
          <p:cNvSpPr txBox="1"/>
          <p:nvPr/>
        </p:nvSpPr>
        <p:spPr>
          <a:xfrm>
            <a:off x="607075" y="189214"/>
            <a:ext cx="5909718" cy="5847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3200" b="1" i="0" u="none" strike="noStrike" cap="none">
                <a:solidFill>
                  <a:srgbClr val="000000"/>
                </a:solidFill>
                <a:latin typeface="Play"/>
                <a:ea typeface="Play"/>
                <a:cs typeface="Play"/>
                <a:sym typeface="Play"/>
              </a:rPr>
              <a:t>Working of the backend</a:t>
            </a:r>
            <a:endParaRPr/>
          </a:p>
        </p:txBody>
      </p:sp>
      <p:grpSp>
        <p:nvGrpSpPr>
          <p:cNvPr id="265" name="Google Shape;265;p37"/>
          <p:cNvGrpSpPr/>
          <p:nvPr/>
        </p:nvGrpSpPr>
        <p:grpSpPr>
          <a:xfrm rot="5400000">
            <a:off x="-2151147" y="2420853"/>
            <a:ext cx="4695604" cy="395784"/>
            <a:chOff x="6081624" y="1998368"/>
            <a:chExt cx="5613457" cy="782175"/>
          </a:xfrm>
        </p:grpSpPr>
        <p:sp>
          <p:nvSpPr>
            <p:cNvPr id="266" name="Google Shape;266;p37"/>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67" name="Google Shape;267;p37"/>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pic>
        <p:nvPicPr>
          <p:cNvPr id="268" name="Google Shape;268;p37"/>
          <p:cNvPicPr preferRelativeResize="0"/>
          <p:nvPr/>
        </p:nvPicPr>
        <p:blipFill>
          <a:blip r:embed="rId3">
            <a:alphaModFix/>
          </a:blip>
          <a:stretch>
            <a:fillRect/>
          </a:stretch>
        </p:blipFill>
        <p:spPr>
          <a:xfrm>
            <a:off x="710600" y="774000"/>
            <a:ext cx="8036726" cy="407340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5"/>
        <p:cNvGrpSpPr/>
        <p:nvPr/>
      </p:nvGrpSpPr>
      <p:grpSpPr>
        <a:xfrm>
          <a:off x="0" y="0"/>
          <a:ext cx="0" cy="0"/>
          <a:chOff x="0" y="0"/>
          <a:chExt cx="0" cy="0"/>
        </a:xfrm>
      </p:grpSpPr>
      <p:sp>
        <p:nvSpPr>
          <p:cNvPr id="287" name="Google Shape;287;p39"/>
          <p:cNvSpPr/>
          <p:nvPr/>
        </p:nvSpPr>
        <p:spPr>
          <a:xfrm>
            <a:off x="0" y="3990106"/>
            <a:ext cx="9144000" cy="552413"/>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89" name="Google Shape;289;p39"/>
          <p:cNvCxnSpPr/>
          <p:nvPr/>
        </p:nvCxnSpPr>
        <p:spPr>
          <a:xfrm>
            <a:off x="0" y="3931487"/>
            <a:ext cx="9144000" cy="0"/>
          </a:xfrm>
          <a:prstGeom prst="straightConnector1">
            <a:avLst/>
          </a:prstGeom>
          <a:noFill/>
          <a:ln w="41275" cap="flat" cmpd="sng">
            <a:solidFill>
              <a:schemeClr val="lt1">
                <a:alpha val="89803"/>
              </a:schemeClr>
            </a:solidFill>
            <a:prstDash val="solid"/>
            <a:round/>
            <a:headEnd type="none" w="sm" len="sm"/>
            <a:tailEnd type="none" w="sm" len="sm"/>
          </a:ln>
        </p:spPr>
      </p:cxnSp>
      <p:cxnSp>
        <p:nvCxnSpPr>
          <p:cNvPr id="290" name="Google Shape;290;p39"/>
          <p:cNvCxnSpPr/>
          <p:nvPr/>
        </p:nvCxnSpPr>
        <p:spPr>
          <a:xfrm>
            <a:off x="0" y="4601139"/>
            <a:ext cx="9144000" cy="0"/>
          </a:xfrm>
          <a:prstGeom prst="straightConnector1">
            <a:avLst/>
          </a:prstGeom>
          <a:noFill/>
          <a:ln w="41275" cap="flat" cmpd="sng">
            <a:solidFill>
              <a:schemeClr val="lt1">
                <a:alpha val="89803"/>
              </a:schemeClr>
            </a:solidFill>
            <a:prstDash val="solid"/>
            <a:round/>
            <a:headEnd type="none" w="sm" len="sm"/>
            <a:tailEnd type="none" w="sm" len="sm"/>
          </a:ln>
        </p:spPr>
      </p:cxnSp>
      <p:pic>
        <p:nvPicPr>
          <p:cNvPr id="8" name="Picture 7">
            <a:extLst>
              <a:ext uri="{FF2B5EF4-FFF2-40B4-BE49-F238E27FC236}">
                <a16:creationId xmlns:a16="http://schemas.microsoft.com/office/drawing/2014/main" id="{EDE6AA99-A282-3762-CFE6-178378F33CB4}"/>
              </a:ext>
            </a:extLst>
          </p:cNvPr>
          <p:cNvPicPr>
            <a:picLocks noChangeAspect="1"/>
          </p:cNvPicPr>
          <p:nvPr/>
        </p:nvPicPr>
        <p:blipFill>
          <a:blip r:embed="rId3"/>
          <a:stretch>
            <a:fillRect/>
          </a:stretch>
        </p:blipFill>
        <p:spPr>
          <a:xfrm>
            <a:off x="402346" y="0"/>
            <a:ext cx="8339307" cy="5143500"/>
          </a:xfrm>
          <a:prstGeom prst="rect">
            <a:avLst/>
          </a:prstGeom>
        </p:spPr>
      </p:pic>
      <p:sp>
        <p:nvSpPr>
          <p:cNvPr id="9" name="Google Shape;288;p39">
            <a:extLst>
              <a:ext uri="{FF2B5EF4-FFF2-40B4-BE49-F238E27FC236}">
                <a16:creationId xmlns:a16="http://schemas.microsoft.com/office/drawing/2014/main" id="{23ABAB8B-6F99-0D02-33DE-926B2F3A3063}"/>
              </a:ext>
            </a:extLst>
          </p:cNvPr>
          <p:cNvSpPr txBox="1"/>
          <p:nvPr/>
        </p:nvSpPr>
        <p:spPr>
          <a:xfrm>
            <a:off x="82152" y="4430614"/>
            <a:ext cx="8408194" cy="558627"/>
          </a:xfrm>
          <a:prstGeom prst="rect">
            <a:avLst/>
          </a:prstGeom>
          <a:noFill/>
          <a:ln>
            <a:noFill/>
          </a:ln>
        </p:spPr>
        <p:txBody>
          <a:bodyPr spcFirstLastPara="1" wrap="square" lIns="91425" tIns="45700" rIns="91425" bIns="45700" anchor="ctr" anchorCtr="0">
            <a:normAutofit/>
          </a:bodyPr>
          <a:lstStyle/>
          <a:p>
            <a:pPr marL="0" marR="0" lvl="0" indent="0" algn="ctr" rtl="0">
              <a:lnSpc>
                <a:spcPct val="90000"/>
              </a:lnSpc>
              <a:spcBef>
                <a:spcPts val="0"/>
              </a:spcBef>
              <a:spcAft>
                <a:spcPts val="0"/>
              </a:spcAft>
              <a:buNone/>
            </a:pPr>
            <a:r>
              <a:rPr lang="en" sz="2700" b="1" i="0" u="none" strike="noStrike" cap="none" dirty="0">
                <a:solidFill>
                  <a:srgbClr val="262626"/>
                </a:solidFill>
                <a:latin typeface="Arial"/>
                <a:ea typeface="Arial"/>
                <a:cs typeface="Arial"/>
                <a:sym typeface="Arial"/>
              </a:rPr>
              <a:t>Final User Interface</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94"/>
        <p:cNvGrpSpPr/>
        <p:nvPr/>
      </p:nvGrpSpPr>
      <p:grpSpPr>
        <a:xfrm>
          <a:off x="0" y="0"/>
          <a:ext cx="0" cy="0"/>
          <a:chOff x="0" y="0"/>
          <a:chExt cx="0" cy="0"/>
        </a:xfrm>
      </p:grpSpPr>
      <p:sp>
        <p:nvSpPr>
          <p:cNvPr id="296" name="Google Shape;296;p40"/>
          <p:cNvSpPr/>
          <p:nvPr/>
        </p:nvSpPr>
        <p:spPr>
          <a:xfrm>
            <a:off x="0" y="3990106"/>
            <a:ext cx="9144000" cy="552413"/>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298" name="Google Shape;298;p40"/>
          <p:cNvCxnSpPr/>
          <p:nvPr/>
        </p:nvCxnSpPr>
        <p:spPr>
          <a:xfrm>
            <a:off x="0" y="3931487"/>
            <a:ext cx="9144000" cy="0"/>
          </a:xfrm>
          <a:prstGeom prst="straightConnector1">
            <a:avLst/>
          </a:prstGeom>
          <a:noFill/>
          <a:ln w="41275" cap="flat" cmpd="sng">
            <a:solidFill>
              <a:schemeClr val="lt1">
                <a:alpha val="89803"/>
              </a:schemeClr>
            </a:solidFill>
            <a:prstDash val="solid"/>
            <a:round/>
            <a:headEnd type="none" w="sm" len="sm"/>
            <a:tailEnd type="none" w="sm" len="sm"/>
          </a:ln>
        </p:spPr>
      </p:cxnSp>
      <p:cxnSp>
        <p:nvCxnSpPr>
          <p:cNvPr id="299" name="Google Shape;299;p40"/>
          <p:cNvCxnSpPr/>
          <p:nvPr/>
        </p:nvCxnSpPr>
        <p:spPr>
          <a:xfrm>
            <a:off x="0" y="4601139"/>
            <a:ext cx="9144000" cy="0"/>
          </a:xfrm>
          <a:prstGeom prst="straightConnector1">
            <a:avLst/>
          </a:prstGeom>
          <a:noFill/>
          <a:ln w="41275" cap="flat" cmpd="sng">
            <a:solidFill>
              <a:schemeClr val="lt1">
                <a:alpha val="89803"/>
              </a:schemeClr>
            </a:solidFill>
            <a:prstDash val="solid"/>
            <a:round/>
            <a:headEnd type="none" w="sm" len="sm"/>
            <a:tailEnd type="none" w="sm" len="sm"/>
          </a:ln>
        </p:spPr>
      </p:cxnSp>
      <p:pic>
        <p:nvPicPr>
          <p:cNvPr id="5" name="Picture 4">
            <a:extLst>
              <a:ext uri="{FF2B5EF4-FFF2-40B4-BE49-F238E27FC236}">
                <a16:creationId xmlns:a16="http://schemas.microsoft.com/office/drawing/2014/main" id="{CC6B1FCC-00E1-8238-4A93-32C79A849FC4}"/>
              </a:ext>
            </a:extLst>
          </p:cNvPr>
          <p:cNvPicPr>
            <a:picLocks noChangeAspect="1"/>
          </p:cNvPicPr>
          <p:nvPr/>
        </p:nvPicPr>
        <p:blipFill>
          <a:blip r:embed="rId3"/>
          <a:stretch>
            <a:fillRect/>
          </a:stretch>
        </p:blipFill>
        <p:spPr>
          <a:xfrm>
            <a:off x="1213969" y="4404"/>
            <a:ext cx="5944069" cy="4544473"/>
          </a:xfrm>
          <a:prstGeom prst="rect">
            <a:avLst/>
          </a:prstGeom>
        </p:spPr>
      </p:pic>
      <p:sp>
        <p:nvSpPr>
          <p:cNvPr id="6" name="Google Shape;297;p40">
            <a:extLst>
              <a:ext uri="{FF2B5EF4-FFF2-40B4-BE49-F238E27FC236}">
                <a16:creationId xmlns:a16="http://schemas.microsoft.com/office/drawing/2014/main" id="{12D247A0-2496-AD2F-6BB2-0A9B1E7CA7BD}"/>
              </a:ext>
            </a:extLst>
          </p:cNvPr>
          <p:cNvSpPr txBox="1">
            <a:spLocks noGrp="1"/>
          </p:cNvSpPr>
          <p:nvPr>
            <p:ph type="title"/>
          </p:nvPr>
        </p:nvSpPr>
        <p:spPr>
          <a:xfrm>
            <a:off x="221456" y="4532125"/>
            <a:ext cx="8408194" cy="55862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400"/>
              <a:buNone/>
            </a:pPr>
            <a:r>
              <a:rPr lang="en" sz="2700" b="1" dirty="0">
                <a:solidFill>
                  <a:srgbClr val="262626"/>
                </a:solidFill>
                <a:latin typeface="Arial"/>
                <a:ea typeface="Arial"/>
                <a:cs typeface="Arial"/>
                <a:sym typeface="Arial"/>
              </a:rPr>
              <a:t>Cyberbullying detected</a:t>
            </a: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5" name="Google Shape;305;p41"/>
          <p:cNvSpPr/>
          <p:nvPr/>
        </p:nvSpPr>
        <p:spPr>
          <a:xfrm>
            <a:off x="0" y="3990106"/>
            <a:ext cx="9144000" cy="552413"/>
          </a:xfrm>
          <a:prstGeom prst="rect">
            <a:avLst/>
          </a:prstGeom>
          <a:solidFill>
            <a:schemeClr val="lt1">
              <a:alpha val="92941"/>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cxnSp>
        <p:nvCxnSpPr>
          <p:cNvPr id="307" name="Google Shape;307;p41"/>
          <p:cNvCxnSpPr/>
          <p:nvPr/>
        </p:nvCxnSpPr>
        <p:spPr>
          <a:xfrm>
            <a:off x="0" y="3931487"/>
            <a:ext cx="9144000" cy="0"/>
          </a:xfrm>
          <a:prstGeom prst="straightConnector1">
            <a:avLst/>
          </a:prstGeom>
          <a:noFill/>
          <a:ln w="41275" cap="flat" cmpd="sng">
            <a:solidFill>
              <a:schemeClr val="lt1">
                <a:alpha val="89803"/>
              </a:schemeClr>
            </a:solidFill>
            <a:prstDash val="solid"/>
            <a:round/>
            <a:headEnd type="none" w="sm" len="sm"/>
            <a:tailEnd type="none" w="sm" len="sm"/>
          </a:ln>
        </p:spPr>
      </p:cxnSp>
      <p:cxnSp>
        <p:nvCxnSpPr>
          <p:cNvPr id="308" name="Google Shape;308;p41"/>
          <p:cNvCxnSpPr/>
          <p:nvPr/>
        </p:nvCxnSpPr>
        <p:spPr>
          <a:xfrm>
            <a:off x="0" y="4601139"/>
            <a:ext cx="9144000" cy="0"/>
          </a:xfrm>
          <a:prstGeom prst="straightConnector1">
            <a:avLst/>
          </a:prstGeom>
          <a:noFill/>
          <a:ln w="41275" cap="flat" cmpd="sng">
            <a:solidFill>
              <a:schemeClr val="lt1">
                <a:alpha val="89803"/>
              </a:schemeClr>
            </a:solidFill>
            <a:prstDash val="solid"/>
            <a:round/>
            <a:headEnd type="none" w="sm" len="sm"/>
            <a:tailEnd type="none" w="sm" len="sm"/>
          </a:ln>
        </p:spPr>
      </p:cxnSp>
      <p:pic>
        <p:nvPicPr>
          <p:cNvPr id="5" name="Picture 4">
            <a:extLst>
              <a:ext uri="{FF2B5EF4-FFF2-40B4-BE49-F238E27FC236}">
                <a16:creationId xmlns:a16="http://schemas.microsoft.com/office/drawing/2014/main" id="{3B19C22A-6B79-F989-7300-FE340B31D60A}"/>
              </a:ext>
            </a:extLst>
          </p:cNvPr>
          <p:cNvPicPr>
            <a:picLocks noChangeAspect="1"/>
          </p:cNvPicPr>
          <p:nvPr/>
        </p:nvPicPr>
        <p:blipFill>
          <a:blip r:embed="rId3"/>
          <a:stretch>
            <a:fillRect/>
          </a:stretch>
        </p:blipFill>
        <p:spPr>
          <a:xfrm>
            <a:off x="1130850" y="37446"/>
            <a:ext cx="6332232" cy="4563693"/>
          </a:xfrm>
          <a:prstGeom prst="rect">
            <a:avLst/>
          </a:prstGeom>
        </p:spPr>
      </p:pic>
      <p:sp>
        <p:nvSpPr>
          <p:cNvPr id="6" name="Google Shape;306;p41">
            <a:extLst>
              <a:ext uri="{FF2B5EF4-FFF2-40B4-BE49-F238E27FC236}">
                <a16:creationId xmlns:a16="http://schemas.microsoft.com/office/drawing/2014/main" id="{9BA8797F-10AF-23E1-7775-363517919A7A}"/>
              </a:ext>
            </a:extLst>
          </p:cNvPr>
          <p:cNvSpPr txBox="1">
            <a:spLocks noGrp="1"/>
          </p:cNvSpPr>
          <p:nvPr>
            <p:ph type="title"/>
          </p:nvPr>
        </p:nvSpPr>
        <p:spPr>
          <a:xfrm>
            <a:off x="92869" y="4567846"/>
            <a:ext cx="8408194" cy="558627"/>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SzPts val="1400"/>
              <a:buNone/>
            </a:pPr>
            <a:r>
              <a:rPr lang="en" sz="2700" b="1" dirty="0">
                <a:solidFill>
                  <a:srgbClr val="262626"/>
                </a:solidFill>
                <a:latin typeface="Arial"/>
                <a:ea typeface="Arial"/>
                <a:cs typeface="Arial"/>
                <a:sym typeface="Arial"/>
              </a:rPr>
              <a:t>No Cyberbullying detected</a:t>
            </a:r>
            <a:endParaRPr sz="2700" dirty="0">
              <a:solidFill>
                <a:srgbClr val="262626"/>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12"/>
        <p:cNvGrpSpPr/>
        <p:nvPr/>
      </p:nvGrpSpPr>
      <p:grpSpPr>
        <a:xfrm>
          <a:off x="0" y="0"/>
          <a:ext cx="0" cy="0"/>
          <a:chOff x="0" y="0"/>
          <a:chExt cx="0" cy="0"/>
        </a:xfrm>
      </p:grpSpPr>
      <p:sp>
        <p:nvSpPr>
          <p:cNvPr id="313" name="Google Shape;313;p42"/>
          <p:cNvSpPr/>
          <p:nvPr/>
        </p:nvSpPr>
        <p:spPr>
          <a:xfrm>
            <a:off x="-1" y="476"/>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4" name="Google Shape;314;p42"/>
          <p:cNvSpPr txBox="1">
            <a:spLocks noGrp="1"/>
          </p:cNvSpPr>
          <p:nvPr>
            <p:ph type="title"/>
          </p:nvPr>
        </p:nvSpPr>
        <p:spPr>
          <a:xfrm>
            <a:off x="-1" y="-5977"/>
            <a:ext cx="6927525" cy="891713"/>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4100"/>
              <a:buFont typeface="Play"/>
              <a:buNone/>
            </a:pPr>
            <a:r>
              <a:rPr lang="en" sz="4100" b="1" dirty="0"/>
              <a:t>Conclusion</a:t>
            </a:r>
            <a:endParaRPr dirty="0"/>
          </a:p>
        </p:txBody>
      </p:sp>
      <p:grpSp>
        <p:nvGrpSpPr>
          <p:cNvPr id="315" name="Google Shape;315;p42"/>
          <p:cNvGrpSpPr/>
          <p:nvPr/>
        </p:nvGrpSpPr>
        <p:grpSpPr>
          <a:xfrm>
            <a:off x="78580" y="746947"/>
            <a:ext cx="8771312" cy="586632"/>
            <a:chOff x="-2" y="1998368"/>
            <a:chExt cx="11695083" cy="782176"/>
          </a:xfrm>
        </p:grpSpPr>
        <p:sp>
          <p:nvSpPr>
            <p:cNvPr id="316" name="Google Shape;316;p42"/>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17" name="Google Shape;317;p42"/>
            <p:cNvSpPr/>
            <p:nvPr/>
          </p:nvSpPr>
          <p:spPr>
            <a:xfrm rot="10800000">
              <a:off x="-2" y="1998845"/>
              <a:ext cx="11454595"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5" name="TextBox 4">
            <a:extLst>
              <a:ext uri="{FF2B5EF4-FFF2-40B4-BE49-F238E27FC236}">
                <a16:creationId xmlns:a16="http://schemas.microsoft.com/office/drawing/2014/main" id="{22A68F5B-42C3-6877-50C9-A04FB57F7F70}"/>
              </a:ext>
            </a:extLst>
          </p:cNvPr>
          <p:cNvSpPr txBox="1"/>
          <p:nvPr/>
        </p:nvSpPr>
        <p:spPr>
          <a:xfrm>
            <a:off x="201802" y="1519348"/>
            <a:ext cx="8590946" cy="2702856"/>
          </a:xfrm>
          <a:prstGeom prst="rect">
            <a:avLst/>
          </a:prstGeom>
          <a:noFill/>
        </p:spPr>
        <p:txBody>
          <a:bodyPr wrap="square">
            <a:spAutoFit/>
          </a:bodyPr>
          <a:lstStyle/>
          <a:p>
            <a:pPr marL="139700" lvl="0" indent="0" algn="just" rtl="0">
              <a:lnSpc>
                <a:spcPct val="115000"/>
              </a:lnSpc>
              <a:spcBef>
                <a:spcPts val="1200"/>
              </a:spcBef>
              <a:spcAft>
                <a:spcPts val="0"/>
              </a:spcAft>
              <a:buSzPts val="1400"/>
              <a:buNone/>
            </a:pPr>
            <a:r>
              <a:rPr lang="en-US" sz="1400" dirty="0">
                <a:latin typeface="Play" panose="020B0604020202020204" charset="0"/>
              </a:rPr>
              <a:t>	Our study employed a number of algorithms for classification, including Logistic Regression, Support Vector Machine (SVM), Random Forest, Decision Tree, K-Nearest Neighbors (KNN), Long Short-Term Memory (LSTM), and Recurrent Neural Network (RNN). The experimental results proved that LSTM performed better than all the conventional machine learning algorithms with the highest accuracy of 81.56%, because it can learn sequential relationships in text data. SVM and Logistic Regression also performed well, so they are good alternatives for use in applications that need computational efficiency.</a:t>
            </a:r>
          </a:p>
          <a:p>
            <a:pPr marL="139700" lvl="0" indent="0" algn="just" rtl="0">
              <a:lnSpc>
                <a:spcPct val="115000"/>
              </a:lnSpc>
              <a:spcBef>
                <a:spcPts val="1200"/>
              </a:spcBef>
              <a:spcAft>
                <a:spcPts val="0"/>
              </a:spcAft>
              <a:buSzPts val="1400"/>
              <a:buNone/>
            </a:pPr>
            <a:r>
              <a:rPr lang="en-US" b="1" dirty="0">
                <a:latin typeface="Play" panose="020B0604020202020204" charset="0"/>
                <a:ea typeface="Play"/>
                <a:cs typeface="Play"/>
                <a:sym typeface="Play"/>
              </a:rPr>
              <a:t>	</a:t>
            </a:r>
            <a:r>
              <a:rPr lang="en-US" dirty="0">
                <a:latin typeface="Play" panose="020B0604020202020204" charset="0"/>
              </a:rPr>
              <a:t>Finally, this work contributes to the development of automated cyberbullying detection with a scalable solution that can assist social media platforms, educators, and policymakers in creating a safer online community</a:t>
            </a:r>
            <a:endParaRPr lang="en-US" b="1" dirty="0">
              <a:latin typeface="Play" panose="020B0604020202020204" charset="0"/>
              <a:ea typeface="Play"/>
              <a:cs typeface="Play"/>
              <a:sym typeface="Play"/>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41"/>
        <p:cNvGrpSpPr/>
        <p:nvPr/>
      </p:nvGrpSpPr>
      <p:grpSpPr>
        <a:xfrm>
          <a:off x="0" y="0"/>
          <a:ext cx="0" cy="0"/>
          <a:chOff x="0" y="0"/>
          <a:chExt cx="0" cy="0"/>
        </a:xfrm>
      </p:grpSpPr>
      <p:sp>
        <p:nvSpPr>
          <p:cNvPr id="142" name="Google Shape;142;p26"/>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43" name="Google Shape;143;p26"/>
          <p:cNvGrpSpPr/>
          <p:nvPr/>
        </p:nvGrpSpPr>
        <p:grpSpPr>
          <a:xfrm rot="5400000">
            <a:off x="-1755331" y="1999637"/>
            <a:ext cx="4395038" cy="395784"/>
            <a:chOff x="6081624" y="1998368"/>
            <a:chExt cx="5613457" cy="782175"/>
          </a:xfrm>
        </p:grpSpPr>
        <p:sp>
          <p:nvSpPr>
            <p:cNvPr id="144" name="Google Shape;144;p26"/>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5" name="Google Shape;145;p26"/>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46" name="Google Shape;146;p26"/>
          <p:cNvSpPr/>
          <p:nvPr/>
        </p:nvSpPr>
        <p:spPr>
          <a:xfrm>
            <a:off x="434646" y="692189"/>
            <a:ext cx="8333700" cy="4095900"/>
          </a:xfrm>
          <a:prstGeom prst="rect">
            <a:avLst/>
          </a:prstGeom>
          <a:solidFill>
            <a:schemeClr val="lt1"/>
          </a:solidFill>
          <a:ln>
            <a:noFill/>
          </a:ln>
          <a:effectLst>
            <a:outerShdw blurRad="139700" dist="127000" dir="5400000" algn="t" rotWithShape="0">
              <a:srgbClr val="000000">
                <a:alpha val="1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47" name="Google Shape;147;p26"/>
          <p:cNvSpPr txBox="1">
            <a:spLocks noGrp="1"/>
          </p:cNvSpPr>
          <p:nvPr>
            <p:ph type="title"/>
          </p:nvPr>
        </p:nvSpPr>
        <p:spPr>
          <a:xfrm>
            <a:off x="907839" y="355411"/>
            <a:ext cx="7387313" cy="796593"/>
          </a:xfrm>
          <a:prstGeom prst="rect">
            <a:avLst/>
          </a:prstGeom>
          <a:noFill/>
          <a:ln>
            <a:noFill/>
          </a:ln>
        </p:spPr>
        <p:txBody>
          <a:bodyPr spcFirstLastPara="1" wrap="square" lIns="68575" tIns="34275" rIns="68575" bIns="34275" anchor="b" anchorCtr="0">
            <a:normAutofit/>
          </a:bodyPr>
          <a:lstStyle/>
          <a:p>
            <a:pPr marL="0" lvl="0" indent="0" algn="l" rtl="0">
              <a:lnSpc>
                <a:spcPct val="90000"/>
              </a:lnSpc>
              <a:spcBef>
                <a:spcPts val="0"/>
              </a:spcBef>
              <a:spcAft>
                <a:spcPts val="0"/>
              </a:spcAft>
              <a:buClr>
                <a:schemeClr val="dk1"/>
              </a:buClr>
              <a:buSzPts val="3300"/>
              <a:buFont typeface="Play"/>
              <a:buNone/>
            </a:pPr>
            <a:r>
              <a:rPr lang="en" dirty="0"/>
              <a:t> </a:t>
            </a:r>
            <a:r>
              <a:rPr lang="en" b="1" dirty="0"/>
              <a:t>Introduction</a:t>
            </a:r>
            <a:endParaRPr dirty="0"/>
          </a:p>
        </p:txBody>
      </p:sp>
      <p:sp>
        <p:nvSpPr>
          <p:cNvPr id="148" name="Google Shape;148;p26"/>
          <p:cNvSpPr txBox="1">
            <a:spLocks noGrp="1"/>
          </p:cNvSpPr>
          <p:nvPr>
            <p:ph type="body" idx="1"/>
          </p:nvPr>
        </p:nvSpPr>
        <p:spPr>
          <a:xfrm>
            <a:off x="969932" y="1550145"/>
            <a:ext cx="7376530" cy="2705447"/>
          </a:xfrm>
          <a:prstGeom prst="rect">
            <a:avLst/>
          </a:prstGeom>
          <a:noFill/>
          <a:ln>
            <a:noFill/>
          </a:ln>
        </p:spPr>
        <p:txBody>
          <a:bodyPr spcFirstLastPara="1" wrap="square" lIns="68575" tIns="34275" rIns="68575" bIns="34275" anchor="ctr" anchorCtr="0">
            <a:noAutofit/>
          </a:bodyPr>
          <a:lstStyle/>
          <a:p>
            <a:pPr marL="177800" lvl="0" indent="-171450" algn="l" rtl="0">
              <a:lnSpc>
                <a:spcPct val="150000"/>
              </a:lnSpc>
              <a:spcBef>
                <a:spcPts val="0"/>
              </a:spcBef>
              <a:spcAft>
                <a:spcPts val="0"/>
              </a:spcAft>
              <a:buClr>
                <a:schemeClr val="dk1"/>
              </a:buClr>
              <a:buSzPts val="1500"/>
              <a:buFont typeface="Noto Sans Symbols"/>
              <a:buChar char="▪"/>
            </a:pPr>
            <a:r>
              <a:rPr lang="en" sz="1400" b="0" i="0" u="none" strike="noStrike" dirty="0">
                <a:latin typeface="Play" panose="020B0604020202020204" charset="0"/>
                <a:ea typeface="Play"/>
                <a:cs typeface="Play"/>
                <a:sym typeface="Play"/>
              </a:rPr>
              <a:t>Cyberbullying is a pervasive issue in today's digital era, particularly on social media platforms. This project aims to develop a model to detect cyberbullying based on comments extracted</a:t>
            </a:r>
            <a:r>
              <a:rPr lang="en" sz="1400" b="1" dirty="0">
                <a:latin typeface="Play" panose="020B0604020202020204" charset="0"/>
                <a:ea typeface="Play"/>
                <a:cs typeface="Play"/>
                <a:sym typeface="Play"/>
              </a:rPr>
              <a:t>[Web Scraping]</a:t>
            </a:r>
            <a:r>
              <a:rPr lang="en" sz="1400" b="1" i="0" u="none" strike="noStrike" dirty="0">
                <a:latin typeface="Play" panose="020B0604020202020204" charset="0"/>
                <a:ea typeface="Play"/>
                <a:cs typeface="Play"/>
                <a:sym typeface="Play"/>
              </a:rPr>
              <a:t> </a:t>
            </a:r>
            <a:r>
              <a:rPr lang="en" sz="1400" b="0" i="0" u="none" strike="noStrike" dirty="0">
                <a:latin typeface="Play" panose="020B0604020202020204" charset="0"/>
                <a:ea typeface="Play"/>
                <a:cs typeface="Play"/>
                <a:sym typeface="Play"/>
              </a:rPr>
              <a:t>from </a:t>
            </a:r>
            <a:r>
              <a:rPr lang="en" sz="1400" b="0" i="1" u="none" strike="noStrike" dirty="0">
                <a:latin typeface="Play" panose="020B0604020202020204" charset="0"/>
                <a:ea typeface="Play"/>
                <a:cs typeface="Play"/>
                <a:sym typeface="Play"/>
              </a:rPr>
              <a:t>social media platform</a:t>
            </a:r>
            <a:r>
              <a:rPr lang="en" sz="1400" b="0" i="0" u="none" strike="noStrike" dirty="0">
                <a:latin typeface="Play" panose="020B0604020202020204" charset="0"/>
                <a:ea typeface="Play"/>
                <a:cs typeface="Play"/>
                <a:sym typeface="Play"/>
              </a:rPr>
              <a:t> fromYouTube. </a:t>
            </a:r>
            <a:endParaRPr sz="1400" dirty="0">
              <a:latin typeface="Play" panose="020B0604020202020204" charset="0"/>
              <a:ea typeface="Play"/>
              <a:cs typeface="Play"/>
              <a:sym typeface="Play"/>
            </a:endParaRPr>
          </a:p>
          <a:p>
            <a:pPr marL="177800" lvl="0" indent="-171450" algn="l" rtl="0">
              <a:lnSpc>
                <a:spcPct val="150000"/>
              </a:lnSpc>
              <a:spcBef>
                <a:spcPts val="800"/>
              </a:spcBef>
              <a:spcAft>
                <a:spcPts val="0"/>
              </a:spcAft>
              <a:buClr>
                <a:schemeClr val="dk1"/>
              </a:buClr>
              <a:buSzPts val="1500"/>
              <a:buFont typeface="Noto Sans Symbols"/>
              <a:buChar char="▪"/>
            </a:pPr>
            <a:r>
              <a:rPr lang="en" sz="1400" dirty="0">
                <a:latin typeface="Play" panose="020B0604020202020204" charset="0"/>
                <a:ea typeface="Play"/>
                <a:cs typeface="Play"/>
                <a:sym typeface="Play"/>
              </a:rPr>
              <a:t>To accomplish this,</a:t>
            </a:r>
            <a:r>
              <a:rPr lang="en" sz="1400" b="1" dirty="0">
                <a:latin typeface="Play" panose="020B0604020202020204" charset="0"/>
                <a:ea typeface="Play"/>
                <a:cs typeface="Play"/>
                <a:sym typeface="Play"/>
              </a:rPr>
              <a:t> text cleaning </a:t>
            </a:r>
            <a:r>
              <a:rPr lang="en" sz="1400" dirty="0">
                <a:latin typeface="Play" panose="020B0604020202020204" charset="0"/>
                <a:ea typeface="Play"/>
                <a:cs typeface="Play"/>
                <a:sym typeface="Play"/>
              </a:rPr>
              <a:t>methods will be applied to remove noise from the data, including </a:t>
            </a:r>
            <a:r>
              <a:rPr lang="en" sz="1400" i="1" dirty="0">
                <a:latin typeface="Play" panose="020B0604020202020204" charset="0"/>
                <a:ea typeface="Play"/>
                <a:cs typeface="Play"/>
                <a:sym typeface="Play"/>
              </a:rPr>
              <a:t>special characters, emojis, and URLs,</a:t>
            </a:r>
            <a:r>
              <a:rPr lang="en" sz="1400" dirty="0">
                <a:latin typeface="Play" panose="020B0604020202020204" charset="0"/>
                <a:ea typeface="Play"/>
                <a:cs typeface="Play"/>
                <a:sym typeface="Play"/>
              </a:rPr>
              <a:t> followed by </a:t>
            </a:r>
            <a:r>
              <a:rPr lang="en" sz="1400" b="1" dirty="0">
                <a:latin typeface="Play" panose="020B0604020202020204" charset="0"/>
                <a:ea typeface="Play"/>
                <a:cs typeface="Play"/>
                <a:sym typeface="Play"/>
              </a:rPr>
              <a:t>tokenization</a:t>
            </a:r>
            <a:r>
              <a:rPr lang="en" sz="1400" dirty="0">
                <a:latin typeface="Play" panose="020B0604020202020204" charset="0"/>
                <a:ea typeface="Play"/>
                <a:cs typeface="Play"/>
                <a:sym typeface="Play"/>
              </a:rPr>
              <a:t> to break down the comments into analyzable components.</a:t>
            </a:r>
            <a:endParaRPr sz="1400" dirty="0">
              <a:latin typeface="Play" panose="020B0604020202020204" charset="0"/>
            </a:endParaRPr>
          </a:p>
          <a:p>
            <a:pPr marL="177800" lvl="0" indent="-171450" algn="l" rtl="0">
              <a:lnSpc>
                <a:spcPct val="150000"/>
              </a:lnSpc>
              <a:spcBef>
                <a:spcPts val="800"/>
              </a:spcBef>
              <a:spcAft>
                <a:spcPts val="0"/>
              </a:spcAft>
              <a:buSzPts val="1500"/>
              <a:buFont typeface="Noto Sans Symbols"/>
              <a:buChar char="▪"/>
            </a:pPr>
            <a:r>
              <a:rPr lang="en" sz="1400" dirty="0">
                <a:latin typeface="Play" panose="020B0604020202020204" charset="0"/>
                <a:ea typeface="Play"/>
                <a:cs typeface="Play"/>
                <a:sym typeface="Play"/>
              </a:rPr>
              <a:t>The processed dataset will then be used to train a machine learning model, experimenting with algorithms like </a:t>
            </a:r>
            <a:r>
              <a:rPr lang="en" sz="1400" b="1" dirty="0">
                <a:latin typeface="Play" panose="020B0604020202020204" charset="0"/>
                <a:ea typeface="Play"/>
                <a:cs typeface="Play"/>
                <a:sym typeface="Play"/>
              </a:rPr>
              <a:t>Logistic Regression, Support Vector Machines (SVM), and Decision Trees</a:t>
            </a:r>
            <a:r>
              <a:rPr lang="en" sz="1400" dirty="0">
                <a:latin typeface="Play" panose="020B0604020202020204" charset="0"/>
                <a:ea typeface="Play"/>
                <a:cs typeface="Play"/>
                <a:sym typeface="Play"/>
              </a:rPr>
              <a:t> and </a:t>
            </a:r>
            <a:r>
              <a:rPr lang="en" sz="1400" b="1" dirty="0">
                <a:latin typeface="Play" panose="020B0604020202020204" charset="0"/>
                <a:ea typeface="Play"/>
                <a:cs typeface="Play"/>
                <a:sym typeface="Play"/>
              </a:rPr>
              <a:t>neural networks </a:t>
            </a:r>
            <a:r>
              <a:rPr lang="en" sz="1400" dirty="0">
                <a:latin typeface="Play" panose="020B0604020202020204" charset="0"/>
                <a:ea typeface="Play"/>
                <a:cs typeface="Play"/>
                <a:sym typeface="Play"/>
              </a:rPr>
              <a:t>to identify the most effective approach for detecting offensive and harmful content accurately.</a:t>
            </a:r>
            <a:endParaRPr sz="1400" dirty="0">
              <a:latin typeface="Play" panose="020B060402020202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1BE319-AD38-AAF2-7256-3AA8BF7C52B1}"/>
              </a:ext>
            </a:extLst>
          </p:cNvPr>
          <p:cNvSpPr txBox="1">
            <a:spLocks/>
          </p:cNvSpPr>
          <p:nvPr/>
        </p:nvSpPr>
        <p:spPr>
          <a:xfrm>
            <a:off x="-1548568" y="1105752"/>
            <a:ext cx="7886700" cy="514432"/>
          </a:xfrm>
          <a:prstGeom prst="rect">
            <a:avLst/>
          </a:prstGeom>
          <a:noFill/>
          <a:ln>
            <a:noFill/>
          </a:ln>
        </p:spPr>
        <p:txBody>
          <a:bodyPr spcFirstLastPara="1" wrap="square" lIns="68575" tIns="34275" rIns="68575" bIns="34275"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Play"/>
              <a:buNone/>
              <a:defRPr sz="45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br>
              <a:rPr lang="en-US" sz="3200" b="1" dirty="0"/>
            </a:br>
            <a:r>
              <a:rPr lang="en-US" sz="2800" b="1" dirty="0">
                <a:latin typeface="Play" panose="020B0604020202020204" charset="0"/>
                <a:cs typeface="Times New Roman" panose="02020603050405020304" pitchFamily="18" charset="0"/>
              </a:rPr>
              <a:t>Existing</a:t>
            </a:r>
            <a:r>
              <a:rPr lang="en-US" sz="3200" b="1" dirty="0">
                <a:latin typeface="Play" panose="020B0604020202020204" charset="0"/>
                <a:cs typeface="Times New Roman" panose="02020603050405020304" pitchFamily="18" charset="0"/>
              </a:rPr>
              <a:t> Solution</a:t>
            </a:r>
            <a:br>
              <a:rPr lang="en-US" sz="3200" dirty="0"/>
            </a:br>
            <a:endParaRPr lang="en-IN" sz="3200" dirty="0"/>
          </a:p>
        </p:txBody>
      </p:sp>
      <p:sp>
        <p:nvSpPr>
          <p:cNvPr id="5" name="Rectangle 2">
            <a:extLst>
              <a:ext uri="{FF2B5EF4-FFF2-40B4-BE49-F238E27FC236}">
                <a16:creationId xmlns:a16="http://schemas.microsoft.com/office/drawing/2014/main" id="{3C6DF694-9F41-236C-11D6-FF51E5DB6C5D}"/>
              </a:ext>
            </a:extLst>
          </p:cNvPr>
          <p:cNvSpPr txBox="1">
            <a:spLocks noChangeArrowheads="1"/>
          </p:cNvSpPr>
          <p:nvPr/>
        </p:nvSpPr>
        <p:spPr bwMode="auto">
          <a:xfrm>
            <a:off x="628650" y="1504537"/>
            <a:ext cx="767977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spcFirstLastPara="1" vert="horz" wrap="square" lIns="91440" tIns="45720" rIns="91440" bIns="45720" numCol="1" anchor="ctr" anchorCtr="0" compatLnSpc="1">
            <a:prstTxWarp prst="textNoShape">
              <a:avLst/>
            </a:prstTxWarp>
            <a:spAutoFit/>
          </a:bodyPr>
          <a:lstStyle>
            <a:defPPr marR="0" lvl="0" algn="l" rtl="0">
              <a:lnSpc>
                <a:spcPct val="100000"/>
              </a:lnSpc>
              <a:spcBef>
                <a:spcPts val="0"/>
              </a:spcBef>
              <a:spcAft>
                <a:spcPts val="0"/>
              </a:spcAft>
            </a:defPPr>
            <a:lvl1pPr marL="457200" marR="0" lvl="0" indent="-36195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just" eaLnBrk="0" fontAlgn="base" hangingPunct="0">
              <a:lnSpc>
                <a:spcPct val="150000"/>
              </a:lnSpc>
              <a:spcBef>
                <a:spcPct val="0"/>
              </a:spcBef>
              <a:spcAft>
                <a:spcPct val="0"/>
              </a:spcAft>
              <a:buClrTx/>
              <a:buSzTx/>
              <a:buFontTx/>
              <a:buChar char="•"/>
            </a:pPr>
            <a:r>
              <a:rPr lang="en-US" altLang="en-US" sz="1400" b="1" dirty="0">
                <a:solidFill>
                  <a:schemeClr val="tx1"/>
                </a:solidFill>
                <a:latin typeface="Play" panose="020B0604020202020204" charset="0"/>
              </a:rPr>
              <a:t>Rule-Based Approaches</a:t>
            </a:r>
            <a:r>
              <a:rPr lang="en-US" altLang="en-US" sz="1400" dirty="0">
                <a:solidFill>
                  <a:schemeClr val="tx1"/>
                </a:solidFill>
                <a:latin typeface="Play" panose="020B0604020202020204" charset="0"/>
              </a:rPr>
              <a:t> – Using predefined keyword lists and regular expressions to detect offensive words.</a:t>
            </a:r>
          </a:p>
          <a:p>
            <a:pPr marL="0" indent="0" algn="just" eaLnBrk="0" fontAlgn="base" hangingPunct="0">
              <a:lnSpc>
                <a:spcPct val="150000"/>
              </a:lnSpc>
              <a:spcBef>
                <a:spcPct val="0"/>
              </a:spcBef>
              <a:spcAft>
                <a:spcPct val="0"/>
              </a:spcAft>
              <a:buClrTx/>
              <a:buSzTx/>
              <a:buFontTx/>
              <a:buChar char="•"/>
            </a:pPr>
            <a:r>
              <a:rPr lang="en-US" altLang="en-US" sz="1400" b="1" dirty="0">
                <a:solidFill>
                  <a:schemeClr val="tx1"/>
                </a:solidFill>
                <a:latin typeface="Play" panose="020B0604020202020204" charset="0"/>
              </a:rPr>
              <a:t>Dictionary-Based Methods</a:t>
            </a:r>
            <a:r>
              <a:rPr lang="en-US" altLang="en-US" sz="1400" dirty="0">
                <a:solidFill>
                  <a:schemeClr val="tx1"/>
                </a:solidFill>
                <a:latin typeface="Play" panose="020B0604020202020204" charset="0"/>
              </a:rPr>
              <a:t> – Matching words against databases of toxic or harmful terms.</a:t>
            </a:r>
          </a:p>
          <a:p>
            <a:pPr marL="0" indent="0" algn="just" eaLnBrk="0" fontAlgn="base" hangingPunct="0">
              <a:lnSpc>
                <a:spcPct val="150000"/>
              </a:lnSpc>
              <a:spcBef>
                <a:spcPct val="0"/>
              </a:spcBef>
              <a:spcAft>
                <a:spcPct val="0"/>
              </a:spcAft>
              <a:buClrTx/>
              <a:buSzTx/>
              <a:buFontTx/>
              <a:buChar char="•"/>
            </a:pPr>
            <a:r>
              <a:rPr lang="en-US" altLang="en-US" sz="1400" b="1" dirty="0">
                <a:solidFill>
                  <a:schemeClr val="tx1"/>
                </a:solidFill>
                <a:latin typeface="Play" panose="020B0604020202020204" charset="0"/>
              </a:rPr>
              <a:t>Lexicon-Based Sentiment Analysis</a:t>
            </a:r>
            <a:r>
              <a:rPr lang="en-US" altLang="en-US" sz="1400" dirty="0">
                <a:solidFill>
                  <a:schemeClr val="tx1"/>
                </a:solidFill>
                <a:latin typeface="Play" panose="020B0604020202020204" charset="0"/>
              </a:rPr>
              <a:t> – Analyzing the tone of text using sentiment scores.</a:t>
            </a:r>
          </a:p>
          <a:p>
            <a:pPr marL="0" indent="0" algn="just" eaLnBrk="0" fontAlgn="base" hangingPunct="0">
              <a:lnSpc>
                <a:spcPct val="150000"/>
              </a:lnSpc>
              <a:spcBef>
                <a:spcPct val="0"/>
              </a:spcBef>
              <a:spcAft>
                <a:spcPct val="0"/>
              </a:spcAft>
              <a:buClrTx/>
              <a:buSzTx/>
              <a:buFontTx/>
              <a:buChar char="•"/>
            </a:pPr>
            <a:r>
              <a:rPr lang="en-US" altLang="en-US" sz="1400" b="1" dirty="0">
                <a:solidFill>
                  <a:schemeClr val="tx1"/>
                </a:solidFill>
                <a:latin typeface="Play" panose="020B0604020202020204" charset="0"/>
              </a:rPr>
              <a:t>Basic Machine Learning Models</a:t>
            </a:r>
            <a:r>
              <a:rPr lang="en-US" altLang="en-US" sz="1400" dirty="0">
                <a:solidFill>
                  <a:schemeClr val="tx1"/>
                </a:solidFill>
                <a:latin typeface="Play" panose="020B0604020202020204" charset="0"/>
              </a:rPr>
              <a:t> – Early models like </a:t>
            </a:r>
            <a:r>
              <a:rPr lang="en-US" altLang="en-US" sz="1400" b="1" dirty="0">
                <a:solidFill>
                  <a:schemeClr val="tx1"/>
                </a:solidFill>
                <a:latin typeface="Play" panose="020B0604020202020204" charset="0"/>
              </a:rPr>
              <a:t>Naïve Bayes, Decision Trees, and SVM</a:t>
            </a:r>
            <a:r>
              <a:rPr lang="en-US" altLang="en-US" sz="1400" dirty="0">
                <a:solidFill>
                  <a:schemeClr val="tx1"/>
                </a:solidFill>
                <a:latin typeface="Play" panose="020B0604020202020204" charset="0"/>
              </a:rPr>
              <a:t>, trained on small datasets without deep learning.</a:t>
            </a:r>
          </a:p>
          <a:p>
            <a:pPr marL="0" indent="0" algn="just" eaLnBrk="0" fontAlgn="base" hangingPunct="0">
              <a:lnSpc>
                <a:spcPct val="150000"/>
              </a:lnSpc>
              <a:spcBef>
                <a:spcPct val="0"/>
              </a:spcBef>
              <a:spcAft>
                <a:spcPct val="0"/>
              </a:spcAft>
              <a:buClrTx/>
              <a:buSzTx/>
              <a:buFontTx/>
              <a:buChar char="•"/>
            </a:pPr>
            <a:r>
              <a:rPr lang="en-US" altLang="en-US" sz="1400" b="1" dirty="0">
                <a:solidFill>
                  <a:schemeClr val="tx1"/>
                </a:solidFill>
                <a:latin typeface="Play" panose="020B0604020202020204" charset="0"/>
              </a:rPr>
              <a:t>Manual Moderation</a:t>
            </a:r>
            <a:r>
              <a:rPr lang="en-US" altLang="en-US" sz="1400" dirty="0">
                <a:solidFill>
                  <a:schemeClr val="tx1"/>
                </a:solidFill>
                <a:latin typeface="Play" panose="020B0604020202020204" charset="0"/>
              </a:rPr>
              <a:t> – Relying on human moderators to filter out harmful content, which was slow and inconsistent. </a:t>
            </a:r>
          </a:p>
        </p:txBody>
      </p:sp>
      <p:grpSp>
        <p:nvGrpSpPr>
          <p:cNvPr id="6" name="Google Shape;143;p26">
            <a:extLst>
              <a:ext uri="{FF2B5EF4-FFF2-40B4-BE49-F238E27FC236}">
                <a16:creationId xmlns:a16="http://schemas.microsoft.com/office/drawing/2014/main" id="{A8B6E027-6A4B-9020-B544-6A298291B048}"/>
              </a:ext>
            </a:extLst>
          </p:cNvPr>
          <p:cNvGrpSpPr/>
          <p:nvPr/>
        </p:nvGrpSpPr>
        <p:grpSpPr>
          <a:xfrm rot="5400000">
            <a:off x="-1766761" y="2373858"/>
            <a:ext cx="4395038" cy="395784"/>
            <a:chOff x="6081624" y="1998368"/>
            <a:chExt cx="5613457" cy="782175"/>
          </a:xfrm>
        </p:grpSpPr>
        <p:sp>
          <p:nvSpPr>
            <p:cNvPr id="7" name="Google Shape;144;p26">
              <a:extLst>
                <a:ext uri="{FF2B5EF4-FFF2-40B4-BE49-F238E27FC236}">
                  <a16:creationId xmlns:a16="http://schemas.microsoft.com/office/drawing/2014/main" id="{1B489222-9930-9C75-3E90-627E779780CC}"/>
                </a:ext>
              </a:extLst>
            </p:cNvPr>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145;p26">
              <a:extLst>
                <a:ext uri="{FF2B5EF4-FFF2-40B4-BE49-F238E27FC236}">
                  <a16:creationId xmlns:a16="http://schemas.microsoft.com/office/drawing/2014/main" id="{8BF27BC6-C464-1B91-E62F-C364CABD8025}"/>
                </a:ext>
              </a:extLst>
            </p:cNvPr>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26965475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5FF274D-0BDF-340F-7D83-81DF87448FF9}"/>
              </a:ext>
            </a:extLst>
          </p:cNvPr>
          <p:cNvSpPr>
            <a:spLocks noGrp="1"/>
          </p:cNvSpPr>
          <p:nvPr>
            <p:ph type="title"/>
          </p:nvPr>
        </p:nvSpPr>
        <p:spPr>
          <a:xfrm>
            <a:off x="811530" y="452348"/>
            <a:ext cx="7886700" cy="735149"/>
          </a:xfrm>
        </p:spPr>
        <p:txBody>
          <a:bodyPr>
            <a:normAutofit/>
          </a:bodyPr>
          <a:lstStyle/>
          <a:p>
            <a:r>
              <a:rPr lang="en-IN" sz="2800" b="1" dirty="0">
                <a:latin typeface="Play" panose="020B0604020202020204" charset="0"/>
                <a:cs typeface="Times New Roman" panose="02020603050405020304" pitchFamily="18" charset="0"/>
              </a:rPr>
              <a:t>Proposed System</a:t>
            </a:r>
          </a:p>
        </p:txBody>
      </p:sp>
      <p:sp>
        <p:nvSpPr>
          <p:cNvPr id="5" name="Text Placeholder 2">
            <a:extLst>
              <a:ext uri="{FF2B5EF4-FFF2-40B4-BE49-F238E27FC236}">
                <a16:creationId xmlns:a16="http://schemas.microsoft.com/office/drawing/2014/main" id="{D3B037A9-206A-4454-713A-372FFAF7870D}"/>
              </a:ext>
            </a:extLst>
          </p:cNvPr>
          <p:cNvSpPr>
            <a:spLocks noGrp="1"/>
          </p:cNvSpPr>
          <p:nvPr>
            <p:ph type="body" idx="1"/>
          </p:nvPr>
        </p:nvSpPr>
        <p:spPr>
          <a:xfrm>
            <a:off x="720090" y="1187497"/>
            <a:ext cx="7886700" cy="3263504"/>
          </a:xfrm>
        </p:spPr>
        <p:txBody>
          <a:bodyPr>
            <a:norm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Play" panose="020B0604020202020204" charset="0"/>
                <a:cs typeface="Times New Roman" panose="02020603050405020304" pitchFamily="18" charset="0"/>
              </a:rPr>
              <a:t>Deep learning Models </a:t>
            </a:r>
            <a:r>
              <a:rPr kumimoji="0" lang="en-US" altLang="en-US" sz="1400" i="0" u="none" strike="noStrike" cap="none" normalizeH="0" baseline="0" dirty="0">
                <a:ln>
                  <a:noFill/>
                </a:ln>
                <a:solidFill>
                  <a:schemeClr val="tx1"/>
                </a:solidFill>
                <a:effectLst/>
                <a:latin typeface="Play" panose="020B0604020202020204" charset="0"/>
                <a:cs typeface="Times New Roman" panose="02020603050405020304" pitchFamily="18" charset="0"/>
              </a:rPr>
              <a:t>like LSTM,RNN</a:t>
            </a:r>
            <a:endParaRPr lang="en-US" altLang="en-US" sz="1400" dirty="0">
              <a:solidFill>
                <a:schemeClr val="tx1"/>
              </a:solidFill>
              <a:latin typeface="Play" panose="020B0604020202020204"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Play" panose="020B0604020202020204" charset="0"/>
                <a:cs typeface="Times New Roman" panose="02020603050405020304" pitchFamily="18" charset="0"/>
              </a:rPr>
              <a:t>Enhance Data Augmentation</a:t>
            </a:r>
            <a:r>
              <a:rPr kumimoji="0" lang="en-US" altLang="en-US" sz="1400" b="0" i="0" u="none" strike="noStrike" cap="none" normalizeH="0" baseline="0" dirty="0">
                <a:ln>
                  <a:noFill/>
                </a:ln>
                <a:solidFill>
                  <a:schemeClr val="tx1"/>
                </a:solidFill>
                <a:effectLst/>
                <a:latin typeface="Play" panose="020B0604020202020204" charset="0"/>
                <a:cs typeface="Times New Roman" panose="02020603050405020304" pitchFamily="18" charset="0"/>
              </a:rPr>
              <a:t> to increase dataset diversity for better generalization. </a:t>
            </a:r>
          </a:p>
          <a:p>
            <a:pPr marL="0" marR="0" lvl="0" indent="0" algn="just" defTabSz="914400" rtl="0" eaLnBrk="0" fontAlgn="base" latinLnBrk="0" hangingPunct="0">
              <a:lnSpc>
                <a:spcPct val="150000"/>
              </a:lnSpc>
              <a:spcBef>
                <a:spcPct val="0"/>
              </a:spcBef>
              <a:spcAft>
                <a:spcPct val="0"/>
              </a:spcAft>
              <a:buClrTx/>
              <a:buSzTx/>
              <a:buFontTx/>
              <a:buChar char="•"/>
              <a:tabLst/>
            </a:pPr>
            <a:r>
              <a:rPr lang="en-US" sz="1400" b="1" dirty="0">
                <a:latin typeface="Play" panose="020B0604020202020204" charset="0"/>
              </a:rPr>
              <a:t>Real-Time Prediction: </a:t>
            </a:r>
            <a:r>
              <a:rPr lang="en-US" sz="1400" dirty="0">
                <a:latin typeface="Play" panose="020B0604020202020204" charset="0"/>
              </a:rPr>
              <a:t>The final model is implemented in a real-time system that can process new comments and classify them immediately, making it applicable for automated moderation and content filtering. </a:t>
            </a:r>
            <a:endParaRPr kumimoji="0" lang="en-US" altLang="en-US" sz="1400" b="0" i="0" u="none" strike="noStrike" cap="none" normalizeH="0" baseline="0" dirty="0">
              <a:ln>
                <a:noFill/>
              </a:ln>
              <a:solidFill>
                <a:schemeClr val="tx1"/>
              </a:solidFill>
              <a:effectLst/>
              <a:latin typeface="Play" panose="020B0604020202020204"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lang="en-US" sz="1400" b="1" dirty="0">
                <a:latin typeface="Play" panose="020B0604020202020204" charset="0"/>
              </a:rPr>
              <a:t>Deployment and Integration: </a:t>
            </a:r>
            <a:r>
              <a:rPr lang="en-US" sz="1400" dirty="0">
                <a:latin typeface="Play" panose="020B0604020202020204" charset="0"/>
              </a:rPr>
              <a:t>The implemented cyberbully detection system is hosted on an easy-to-use platform, enabling effortless integration with social media monitoring tools and online moderation systems. </a:t>
            </a:r>
            <a:endParaRPr lang="en-IN" sz="1400" dirty="0">
              <a:latin typeface="Play" panose="020B0604020202020204" charset="0"/>
              <a:cs typeface="Times New Roman" panose="02020603050405020304" pitchFamily="18" charset="0"/>
            </a:endParaRPr>
          </a:p>
        </p:txBody>
      </p:sp>
      <p:grpSp>
        <p:nvGrpSpPr>
          <p:cNvPr id="6" name="Google Shape;143;p26">
            <a:extLst>
              <a:ext uri="{FF2B5EF4-FFF2-40B4-BE49-F238E27FC236}">
                <a16:creationId xmlns:a16="http://schemas.microsoft.com/office/drawing/2014/main" id="{F3601C31-E76C-C5EA-66A1-8AF499785BF1}"/>
              </a:ext>
            </a:extLst>
          </p:cNvPr>
          <p:cNvGrpSpPr/>
          <p:nvPr/>
        </p:nvGrpSpPr>
        <p:grpSpPr>
          <a:xfrm rot="5400000">
            <a:off x="-1766761" y="2174897"/>
            <a:ext cx="4395038" cy="395784"/>
            <a:chOff x="6081624" y="1998368"/>
            <a:chExt cx="5613457" cy="782175"/>
          </a:xfrm>
        </p:grpSpPr>
        <p:sp>
          <p:nvSpPr>
            <p:cNvPr id="7" name="Google Shape;144;p26">
              <a:extLst>
                <a:ext uri="{FF2B5EF4-FFF2-40B4-BE49-F238E27FC236}">
                  <a16:creationId xmlns:a16="http://schemas.microsoft.com/office/drawing/2014/main" id="{953C76D4-0AF7-BD01-ED8E-A76DE3FDCDD4}"/>
                </a:ext>
              </a:extLst>
            </p:cNvPr>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8" name="Google Shape;145;p26">
              <a:extLst>
                <a:ext uri="{FF2B5EF4-FFF2-40B4-BE49-F238E27FC236}">
                  <a16:creationId xmlns:a16="http://schemas.microsoft.com/office/drawing/2014/main" id="{9170DCD2-742B-7DA9-3866-114769509F72}"/>
                </a:ext>
              </a:extLst>
            </p:cNvPr>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Tree>
    <p:extLst>
      <p:ext uri="{BB962C8B-B14F-4D97-AF65-F5344CB8AC3E}">
        <p14:creationId xmlns:p14="http://schemas.microsoft.com/office/powerpoint/2010/main" val="267507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2"/>
        <p:cNvGrpSpPr/>
        <p:nvPr/>
      </p:nvGrpSpPr>
      <p:grpSpPr>
        <a:xfrm>
          <a:off x="0" y="0"/>
          <a:ext cx="0" cy="0"/>
          <a:chOff x="0" y="0"/>
          <a:chExt cx="0" cy="0"/>
        </a:xfrm>
      </p:grpSpPr>
      <p:grpSp>
        <p:nvGrpSpPr>
          <p:cNvPr id="153" name="Google Shape;153;p27"/>
          <p:cNvGrpSpPr/>
          <p:nvPr/>
        </p:nvGrpSpPr>
        <p:grpSpPr>
          <a:xfrm>
            <a:off x="3" y="912448"/>
            <a:ext cx="548641" cy="505095"/>
            <a:chOff x="3940602" y="308034"/>
            <a:chExt cx="2116791" cy="3428999"/>
          </a:xfrm>
        </p:grpSpPr>
        <p:sp>
          <p:nvSpPr>
            <p:cNvPr id="154" name="Google Shape;154;p27"/>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5" name="Google Shape;155;p27"/>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6" name="Google Shape;156;p27"/>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57" name="Google Shape;157;p27"/>
          <p:cNvSpPr/>
          <p:nvPr/>
        </p:nvSpPr>
        <p:spPr>
          <a:xfrm>
            <a:off x="480059" y="460465"/>
            <a:ext cx="8180615" cy="1420587"/>
          </a:xfrm>
          <a:prstGeom prst="rect">
            <a:avLst/>
          </a:prstGeom>
          <a:solidFill>
            <a:schemeClr val="lt1"/>
          </a:solidFill>
          <a:ln>
            <a:noFill/>
          </a:ln>
          <a:effectLst>
            <a:outerShdw blurRad="139700" dist="127000" dir="5400000" algn="t" rotWithShape="0">
              <a:srgbClr val="000000">
                <a:alpha val="1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8" name="Google Shape;158;p27"/>
          <p:cNvSpPr txBox="1">
            <a:spLocks noGrp="1"/>
          </p:cNvSpPr>
          <p:nvPr>
            <p:ph type="title"/>
          </p:nvPr>
        </p:nvSpPr>
        <p:spPr>
          <a:xfrm>
            <a:off x="782723" y="607424"/>
            <a:ext cx="8010241" cy="1099316"/>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SzPts val="3300"/>
              <a:buNone/>
            </a:pPr>
            <a:r>
              <a:rPr lang="en" sz="3200" b="1" dirty="0"/>
              <a:t>Data Collection and </a:t>
            </a:r>
            <a:r>
              <a:rPr lang="en" sz="3200" b="1" dirty="0">
                <a:latin typeface="Play"/>
                <a:ea typeface="Play"/>
                <a:cs typeface="Play"/>
                <a:sym typeface="Play"/>
              </a:rPr>
              <a:t>Data Preprocessing</a:t>
            </a:r>
            <a:endParaRPr sz="3200" dirty="0"/>
          </a:p>
        </p:txBody>
      </p:sp>
      <p:sp>
        <p:nvSpPr>
          <p:cNvPr id="159" name="Google Shape;159;p27"/>
          <p:cNvSpPr txBox="1">
            <a:spLocks noGrp="1"/>
          </p:cNvSpPr>
          <p:nvPr>
            <p:ph type="body" idx="1"/>
          </p:nvPr>
        </p:nvSpPr>
        <p:spPr>
          <a:xfrm>
            <a:off x="956963" y="2028011"/>
            <a:ext cx="7467802" cy="1801334"/>
          </a:xfrm>
          <a:prstGeom prst="rect">
            <a:avLst/>
          </a:prstGeom>
          <a:noFill/>
          <a:ln>
            <a:noFill/>
          </a:ln>
        </p:spPr>
        <p:txBody>
          <a:bodyPr spcFirstLastPara="1" wrap="square" lIns="68575" tIns="34275" rIns="68575" bIns="34275" anchor="ctr" anchorCtr="0">
            <a:noAutofit/>
          </a:bodyPr>
          <a:lstStyle/>
          <a:p>
            <a:pPr marL="0" lvl="0" indent="0" algn="l" rtl="0">
              <a:lnSpc>
                <a:spcPct val="100000"/>
              </a:lnSpc>
              <a:spcBef>
                <a:spcPts val="0"/>
              </a:spcBef>
              <a:spcAft>
                <a:spcPts val="0"/>
              </a:spcAft>
              <a:buSzPts val="1300"/>
              <a:buNone/>
            </a:pPr>
            <a:endParaRPr sz="1200" dirty="0">
              <a:latin typeface="Play" panose="020B0604020202020204" charset="0"/>
              <a:ea typeface="Play"/>
              <a:cs typeface="Play"/>
              <a:sym typeface="Play"/>
            </a:endParaRPr>
          </a:p>
          <a:p>
            <a:pPr marL="0" lvl="0" indent="0" algn="l" rtl="0">
              <a:lnSpc>
                <a:spcPct val="100000"/>
              </a:lnSpc>
              <a:spcBef>
                <a:spcPts val="0"/>
              </a:spcBef>
              <a:spcAft>
                <a:spcPts val="0"/>
              </a:spcAft>
              <a:buSzPts val="1300"/>
              <a:buNone/>
            </a:pPr>
            <a:endParaRPr sz="1200" dirty="0">
              <a:latin typeface="Play" panose="020B0604020202020204" charset="0"/>
              <a:ea typeface="Play"/>
              <a:cs typeface="Play"/>
              <a:sym typeface="Play"/>
            </a:endParaRPr>
          </a:p>
          <a:p>
            <a:pPr marL="0" lvl="0" indent="0" algn="l" rtl="0">
              <a:lnSpc>
                <a:spcPct val="100000"/>
              </a:lnSpc>
              <a:spcBef>
                <a:spcPts val="0"/>
              </a:spcBef>
              <a:spcAft>
                <a:spcPts val="0"/>
              </a:spcAft>
              <a:buSzPts val="1300"/>
              <a:buNone/>
            </a:pPr>
            <a:endParaRPr sz="1200" dirty="0">
              <a:latin typeface="Play" panose="020B0604020202020204" charset="0"/>
              <a:ea typeface="Play"/>
              <a:cs typeface="Play"/>
              <a:sym typeface="Play"/>
            </a:endParaRPr>
          </a:p>
          <a:p>
            <a:pPr marL="0" lvl="0" indent="0" algn="l" rtl="0">
              <a:lnSpc>
                <a:spcPct val="100000"/>
              </a:lnSpc>
              <a:spcBef>
                <a:spcPts val="0"/>
              </a:spcBef>
              <a:spcAft>
                <a:spcPts val="0"/>
              </a:spcAft>
              <a:buSzPts val="1300"/>
              <a:buNone/>
            </a:pPr>
            <a:endParaRPr sz="1200" dirty="0">
              <a:latin typeface="Play" panose="020B0604020202020204" charset="0"/>
              <a:ea typeface="Play"/>
              <a:cs typeface="Play"/>
              <a:sym typeface="Play"/>
            </a:endParaRPr>
          </a:p>
          <a:p>
            <a:pPr marL="0" lvl="0" indent="0" algn="l" rtl="0">
              <a:lnSpc>
                <a:spcPct val="100000"/>
              </a:lnSpc>
              <a:spcBef>
                <a:spcPts val="0"/>
              </a:spcBef>
              <a:spcAft>
                <a:spcPts val="0"/>
              </a:spcAft>
              <a:buSzPts val="1300"/>
              <a:buNone/>
            </a:pPr>
            <a:endParaRPr sz="1200" dirty="0">
              <a:latin typeface="Play" panose="020B0604020202020204" charset="0"/>
              <a:ea typeface="Play"/>
              <a:cs typeface="Play"/>
              <a:sym typeface="Play"/>
            </a:endParaRPr>
          </a:p>
          <a:p>
            <a:pPr marL="0" lvl="0" indent="0" algn="l" rtl="0">
              <a:lnSpc>
                <a:spcPct val="100000"/>
              </a:lnSpc>
              <a:spcBef>
                <a:spcPts val="0"/>
              </a:spcBef>
              <a:spcAft>
                <a:spcPts val="0"/>
              </a:spcAft>
              <a:buSzPts val="1300"/>
              <a:buNone/>
            </a:pPr>
            <a:endParaRPr sz="1200" dirty="0">
              <a:latin typeface="Play" panose="020B0604020202020204" charset="0"/>
              <a:ea typeface="Play"/>
              <a:cs typeface="Play"/>
              <a:sym typeface="Play"/>
            </a:endParaRPr>
          </a:p>
          <a:p>
            <a:pPr marL="0" lvl="0" indent="0" algn="l" rtl="0">
              <a:lnSpc>
                <a:spcPct val="100000"/>
              </a:lnSpc>
              <a:spcBef>
                <a:spcPts val="0"/>
              </a:spcBef>
              <a:spcAft>
                <a:spcPts val="0"/>
              </a:spcAft>
              <a:buSzPts val="1300"/>
              <a:buNone/>
            </a:pPr>
            <a:endParaRPr sz="1200" dirty="0">
              <a:latin typeface="Play" panose="020B0604020202020204" charset="0"/>
              <a:ea typeface="Play"/>
              <a:cs typeface="Play"/>
              <a:sym typeface="Play"/>
            </a:endParaRPr>
          </a:p>
          <a:p>
            <a:pPr marL="0" lvl="0" indent="0" algn="l" rtl="0">
              <a:lnSpc>
                <a:spcPct val="100000"/>
              </a:lnSpc>
              <a:spcBef>
                <a:spcPts val="0"/>
              </a:spcBef>
              <a:spcAft>
                <a:spcPts val="0"/>
              </a:spcAft>
              <a:buSzPts val="1300"/>
              <a:buNone/>
            </a:pPr>
            <a:r>
              <a:rPr lang="en" sz="1200" i="0" u="none" strike="noStrike" dirty="0">
                <a:latin typeface="Play" panose="020B0604020202020204" charset="0"/>
                <a:ea typeface="Play"/>
                <a:cs typeface="Play"/>
                <a:sym typeface="Play"/>
              </a:rPr>
              <a:t>We collected data by web scraping comments from YouTube and Reddit. We used the </a:t>
            </a:r>
            <a:r>
              <a:rPr lang="en" sz="1200" b="1" i="0" u="none" strike="noStrike" dirty="0">
                <a:latin typeface="Play" panose="020B0604020202020204" charset="0"/>
                <a:ea typeface="Play"/>
                <a:cs typeface="Play"/>
                <a:sym typeface="Play"/>
              </a:rPr>
              <a:t>YouTube Data API</a:t>
            </a:r>
            <a:r>
              <a:rPr lang="en" sz="1200" i="0" u="none" strike="noStrike" dirty="0">
                <a:latin typeface="Play" panose="020B0604020202020204" charset="0"/>
                <a:ea typeface="Play"/>
                <a:cs typeface="Play"/>
                <a:sym typeface="Play"/>
              </a:rPr>
              <a:t> to extract comments. The collected data was stored as </a:t>
            </a:r>
            <a:r>
              <a:rPr lang="en" sz="1200" b="1" i="0" u="none" strike="noStrike" dirty="0">
                <a:latin typeface="Play" panose="020B0604020202020204" charset="0"/>
                <a:ea typeface="Play"/>
                <a:cs typeface="Play"/>
                <a:sym typeface="Play"/>
              </a:rPr>
              <a:t>CSV </a:t>
            </a:r>
            <a:r>
              <a:rPr lang="en" sz="1200" b="1" dirty="0">
                <a:latin typeface="Play" panose="020B0604020202020204" charset="0"/>
                <a:ea typeface="Play"/>
                <a:cs typeface="Play"/>
                <a:sym typeface="Play"/>
              </a:rPr>
              <a:t>f</a:t>
            </a:r>
            <a:r>
              <a:rPr lang="en" sz="1200" b="1" i="0" u="none" strike="noStrike" dirty="0">
                <a:latin typeface="Play" panose="020B0604020202020204" charset="0"/>
                <a:ea typeface="Play"/>
                <a:cs typeface="Play"/>
                <a:sym typeface="Play"/>
              </a:rPr>
              <a:t>iles</a:t>
            </a:r>
            <a:r>
              <a:rPr lang="en" sz="1200" i="0" u="none" strike="noStrike" dirty="0">
                <a:latin typeface="Play" panose="020B0604020202020204" charset="0"/>
                <a:ea typeface="Play"/>
                <a:cs typeface="Play"/>
                <a:sym typeface="Play"/>
              </a:rPr>
              <a:t> for further processing.</a:t>
            </a:r>
            <a:endParaRPr sz="1200" dirty="0">
              <a:latin typeface="Play" panose="020B0604020202020204" charset="0"/>
            </a:endParaRPr>
          </a:p>
          <a:p>
            <a:pPr marL="0" lvl="0" indent="0" algn="l" rtl="0">
              <a:lnSpc>
                <a:spcPct val="100000"/>
              </a:lnSpc>
              <a:spcBef>
                <a:spcPts val="0"/>
              </a:spcBef>
              <a:spcAft>
                <a:spcPts val="0"/>
              </a:spcAft>
              <a:buClr>
                <a:schemeClr val="dk1"/>
              </a:buClr>
              <a:buSzPts val="1300"/>
              <a:buNone/>
            </a:pPr>
            <a:r>
              <a:rPr lang="en" sz="1200" i="0" u="none" strike="noStrike" dirty="0">
                <a:latin typeface="Play" panose="020B0604020202020204" charset="0"/>
                <a:ea typeface="Play"/>
                <a:cs typeface="Play"/>
                <a:sym typeface="Play"/>
              </a:rPr>
              <a:t> </a:t>
            </a:r>
            <a:endParaRPr sz="1200" dirty="0">
              <a:latin typeface="Play" panose="020B0604020202020204" charset="0"/>
            </a:endParaRPr>
          </a:p>
          <a:p>
            <a:pPr marL="0" lvl="0" indent="0" algn="l" rtl="0">
              <a:lnSpc>
                <a:spcPct val="100000"/>
              </a:lnSpc>
              <a:spcBef>
                <a:spcPts val="0"/>
              </a:spcBef>
              <a:spcAft>
                <a:spcPts val="0"/>
              </a:spcAft>
              <a:buClr>
                <a:schemeClr val="dk1"/>
              </a:buClr>
              <a:buSzPts val="1400"/>
              <a:buNone/>
            </a:pPr>
            <a:r>
              <a:rPr lang="en" sz="1200" b="0" i="0" u="none" strike="noStrike" dirty="0">
                <a:latin typeface="Play" panose="020B0604020202020204" charset="0"/>
                <a:ea typeface="Play"/>
                <a:cs typeface="Play"/>
                <a:sym typeface="Play"/>
              </a:rPr>
              <a:t>After collecting the data, we performed several </a:t>
            </a:r>
            <a:r>
              <a:rPr lang="en" sz="1200" b="1" i="0" u="none" strike="noStrike" dirty="0">
                <a:latin typeface="Play" panose="020B0604020202020204" charset="0"/>
                <a:ea typeface="Play"/>
                <a:cs typeface="Play"/>
                <a:sym typeface="Play"/>
              </a:rPr>
              <a:t>text cleaning </a:t>
            </a:r>
            <a:r>
              <a:rPr lang="en" sz="1200" b="0" i="0" u="none" strike="noStrike" dirty="0">
                <a:latin typeface="Play" panose="020B0604020202020204" charset="0"/>
                <a:ea typeface="Play"/>
                <a:cs typeface="Play"/>
                <a:sym typeface="Play"/>
              </a:rPr>
              <a:t>operations to remove unwanted characters, URLs, emojis, and punctuation. We also removed extra whitespaces to prepare the text for further analysis. </a:t>
            </a:r>
            <a:endParaRPr sz="1200" dirty="0">
              <a:latin typeface="Play" panose="020B0604020202020204" charset="0"/>
            </a:endParaRPr>
          </a:p>
          <a:p>
            <a:pPr marL="0" lvl="0" indent="0" algn="l" rtl="0">
              <a:lnSpc>
                <a:spcPct val="100000"/>
              </a:lnSpc>
              <a:spcBef>
                <a:spcPts val="800"/>
              </a:spcBef>
              <a:spcAft>
                <a:spcPts val="0"/>
              </a:spcAft>
              <a:buClr>
                <a:schemeClr val="dk1"/>
              </a:buClr>
              <a:buSzPts val="1400"/>
              <a:buNone/>
            </a:pPr>
            <a:r>
              <a:rPr lang="en" sz="1200" b="1" dirty="0">
                <a:latin typeface="Play" panose="020B0604020202020204" charset="0"/>
                <a:ea typeface="Play"/>
                <a:cs typeface="Play"/>
                <a:sym typeface="Play"/>
              </a:rPr>
              <a:t>Tokenization</a:t>
            </a:r>
            <a:r>
              <a:rPr lang="en" sz="1200" dirty="0">
                <a:latin typeface="Play" panose="020B0604020202020204" charset="0"/>
                <a:ea typeface="Play"/>
                <a:cs typeface="Play"/>
                <a:sym typeface="Play"/>
              </a:rPr>
              <a:t> is the process of splitting text into smaller units, like words or phrases, to make it analyzable for machine learning models. It helps convert raw text into structured data that models can interpret effectively.</a:t>
            </a:r>
            <a:endParaRPr sz="1200" dirty="0">
              <a:latin typeface="Play" panose="020B0604020202020204" charset="0"/>
            </a:endParaRPr>
          </a:p>
          <a:p>
            <a:pPr marL="0" lvl="0" indent="0" algn="l" rtl="0">
              <a:lnSpc>
                <a:spcPct val="100000"/>
              </a:lnSpc>
              <a:spcBef>
                <a:spcPts val="800"/>
              </a:spcBef>
              <a:spcAft>
                <a:spcPts val="0"/>
              </a:spcAft>
              <a:buClr>
                <a:schemeClr val="dk1"/>
              </a:buClr>
              <a:buSzPts val="1400"/>
              <a:buNone/>
            </a:pPr>
            <a:r>
              <a:rPr lang="en" sz="1200" b="0" dirty="0">
                <a:latin typeface="Play" panose="020B0604020202020204" charset="0"/>
                <a:ea typeface="Play"/>
                <a:cs typeface="Play"/>
                <a:sym typeface="Play"/>
              </a:rPr>
              <a:t>Removing </a:t>
            </a:r>
            <a:r>
              <a:rPr lang="en" sz="1200" b="1" dirty="0">
                <a:latin typeface="Play" panose="020B0604020202020204" charset="0"/>
                <a:ea typeface="Play"/>
                <a:cs typeface="Play"/>
                <a:sym typeface="Play"/>
              </a:rPr>
              <a:t>stopwords</a:t>
            </a:r>
            <a:r>
              <a:rPr lang="en" sz="1200" b="0" dirty="0">
                <a:latin typeface="Play" panose="020B0604020202020204" charset="0"/>
                <a:ea typeface="Play"/>
                <a:cs typeface="Play"/>
                <a:sym typeface="Play"/>
              </a:rPr>
              <a:t> involves eliminating common words like "and," "the," and "is" that don't add significant meaning to text analysis. This process helps improve model efficiency by focusing on more relevant words in the data.</a:t>
            </a:r>
            <a:endParaRPr sz="1200" i="0" u="none" strike="noStrike" dirty="0">
              <a:latin typeface="Play" panose="020B0604020202020204" charset="0"/>
              <a:ea typeface="Play"/>
              <a:cs typeface="Play"/>
              <a:sym typeface="Play"/>
            </a:endParaRPr>
          </a:p>
          <a:p>
            <a:pPr marL="0" lvl="0" indent="0" algn="l" rtl="0">
              <a:lnSpc>
                <a:spcPct val="100000"/>
              </a:lnSpc>
              <a:spcBef>
                <a:spcPts val="800"/>
              </a:spcBef>
              <a:spcAft>
                <a:spcPts val="0"/>
              </a:spcAft>
              <a:buClr>
                <a:schemeClr val="dk1"/>
              </a:buClr>
              <a:buSzPts val="1300"/>
              <a:buNone/>
            </a:pPr>
            <a:endParaRPr sz="1200" dirty="0">
              <a:latin typeface="Play" panose="020B0604020202020204" charset="0"/>
              <a:ea typeface="Play"/>
              <a:cs typeface="Play"/>
              <a:sym typeface="Play"/>
            </a:endParaRPr>
          </a:p>
        </p:txBody>
      </p:sp>
      <p:cxnSp>
        <p:nvCxnSpPr>
          <p:cNvPr id="160" name="Google Shape;160;p27"/>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43;p26">
            <a:extLst>
              <a:ext uri="{FF2B5EF4-FFF2-40B4-BE49-F238E27FC236}">
                <a16:creationId xmlns:a16="http://schemas.microsoft.com/office/drawing/2014/main" id="{935EB17B-3568-3E21-C8D5-81F2ECB148CC}"/>
              </a:ext>
            </a:extLst>
          </p:cNvPr>
          <p:cNvGrpSpPr/>
          <p:nvPr/>
        </p:nvGrpSpPr>
        <p:grpSpPr>
          <a:xfrm rot="5400000">
            <a:off x="-1766761" y="2174897"/>
            <a:ext cx="4395038" cy="395784"/>
            <a:chOff x="6081624" y="1998368"/>
            <a:chExt cx="5613457" cy="782175"/>
          </a:xfrm>
        </p:grpSpPr>
        <p:sp>
          <p:nvSpPr>
            <p:cNvPr id="5" name="Google Shape;144;p26">
              <a:extLst>
                <a:ext uri="{FF2B5EF4-FFF2-40B4-BE49-F238E27FC236}">
                  <a16:creationId xmlns:a16="http://schemas.microsoft.com/office/drawing/2014/main" id="{AE9413C1-75A1-2E3C-32C1-47FF4940B10D}"/>
                </a:ext>
              </a:extLst>
            </p:cNvPr>
            <p:cNvSpPr/>
            <p:nvPr/>
          </p:nvSpPr>
          <p:spPr>
            <a:xfrm rot="5400000">
              <a:off x="11228040" y="2313027"/>
              <a:ext cx="781700" cy="152382"/>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6" name="Google Shape;145;p26">
              <a:extLst>
                <a:ext uri="{FF2B5EF4-FFF2-40B4-BE49-F238E27FC236}">
                  <a16:creationId xmlns:a16="http://schemas.microsoft.com/office/drawing/2014/main" id="{F6B08EF8-7DDE-5000-9724-D9808617DE6D}"/>
                </a:ext>
              </a:extLst>
            </p:cNvPr>
            <p:cNvSpPr/>
            <p:nvPr/>
          </p:nvSpPr>
          <p:spPr>
            <a:xfrm rot="10800000">
              <a:off x="6081624" y="1998844"/>
              <a:ext cx="5372968" cy="7816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7" name="Google Shape;170;p28">
            <a:extLst>
              <a:ext uri="{FF2B5EF4-FFF2-40B4-BE49-F238E27FC236}">
                <a16:creationId xmlns:a16="http://schemas.microsoft.com/office/drawing/2014/main" id="{4C70A5BB-04D7-7CA7-9388-AE864A65D056}"/>
              </a:ext>
            </a:extLst>
          </p:cNvPr>
          <p:cNvSpPr/>
          <p:nvPr/>
        </p:nvSpPr>
        <p:spPr>
          <a:xfrm>
            <a:off x="615517" y="224158"/>
            <a:ext cx="8180700" cy="859200"/>
          </a:xfrm>
          <a:prstGeom prst="rect">
            <a:avLst/>
          </a:prstGeom>
          <a:solidFill>
            <a:schemeClr val="lt1"/>
          </a:solidFill>
          <a:ln>
            <a:noFill/>
          </a:ln>
          <a:effectLst>
            <a:outerShdw blurRad="139700" dist="127000" dir="5400000" algn="t" rotWithShape="0">
              <a:srgbClr val="000000">
                <a:alpha val="1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9" name="Google Shape;171;p28">
            <a:extLst>
              <a:ext uri="{FF2B5EF4-FFF2-40B4-BE49-F238E27FC236}">
                <a16:creationId xmlns:a16="http://schemas.microsoft.com/office/drawing/2014/main" id="{F64FD173-CA56-1969-A462-6365893723F7}"/>
              </a:ext>
            </a:extLst>
          </p:cNvPr>
          <p:cNvSpPr txBox="1">
            <a:spLocks/>
          </p:cNvSpPr>
          <p:nvPr/>
        </p:nvSpPr>
        <p:spPr>
          <a:xfrm>
            <a:off x="631669" y="720465"/>
            <a:ext cx="5135808" cy="191179"/>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4500"/>
              <a:buFont typeface="Play"/>
              <a:buNone/>
              <a:defRPr sz="4500" b="0" i="0" u="none" strike="noStrike" cap="none">
                <a:solidFill>
                  <a:schemeClr val="dk1"/>
                </a:solidFill>
                <a:latin typeface="Play"/>
                <a:ea typeface="Play"/>
                <a:cs typeface="Play"/>
                <a:sym typeface="Play"/>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rgbClr val="000000"/>
                </a:solidFill>
                <a:latin typeface="Arial"/>
                <a:ea typeface="Arial"/>
                <a:cs typeface="Arial"/>
                <a:sym typeface="Arial"/>
              </a:defRPr>
            </a:lvl9pPr>
          </a:lstStyle>
          <a:p>
            <a:pPr algn="l">
              <a:buSzPts val="3000"/>
              <a:buFont typeface="Comic Sans MS"/>
              <a:buNone/>
            </a:pPr>
            <a:r>
              <a:rPr lang="en-IN" sz="3000" b="1"/>
              <a:t>Data Labeling</a:t>
            </a:r>
            <a:endParaRPr lang="en-IN" sz="3000" dirty="0"/>
          </a:p>
        </p:txBody>
      </p:sp>
      <p:sp>
        <p:nvSpPr>
          <p:cNvPr id="10" name="Google Shape;172;p28">
            <a:extLst>
              <a:ext uri="{FF2B5EF4-FFF2-40B4-BE49-F238E27FC236}">
                <a16:creationId xmlns:a16="http://schemas.microsoft.com/office/drawing/2014/main" id="{6017BC49-AEC1-CC29-F4F4-7CF934E1B294}"/>
              </a:ext>
            </a:extLst>
          </p:cNvPr>
          <p:cNvSpPr txBox="1">
            <a:spLocks/>
          </p:cNvSpPr>
          <p:nvPr/>
        </p:nvSpPr>
        <p:spPr>
          <a:xfrm>
            <a:off x="889530" y="2342937"/>
            <a:ext cx="7768696" cy="1529069"/>
          </a:xfrm>
          <a:prstGeom prst="rect">
            <a:avLst/>
          </a:prstGeom>
          <a:noFill/>
          <a:ln>
            <a:noFill/>
          </a:ln>
        </p:spPr>
        <p:txBody>
          <a:bodyPr spcFirstLastPara="1" wrap="square" lIns="68575" tIns="34275" rIns="68575" bIns="34275" anchor="ctr" anchorCtr="0">
            <a:noAutofit/>
          </a:bodyPr>
          <a:lstStyle>
            <a:defPPr marR="0" lvl="0" algn="l" rtl="0">
              <a:lnSpc>
                <a:spcPct val="100000"/>
              </a:lnSpc>
              <a:spcBef>
                <a:spcPts val="0"/>
              </a:spcBef>
              <a:spcAft>
                <a:spcPts val="0"/>
              </a:spcAft>
            </a:defPPr>
            <a:lvl1pPr marL="457200" marR="0" lvl="0" indent="-36195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914400" marR="0" lvl="1" indent="-342900"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1371600" marR="0" lvl="2" indent="-323850"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828800" marR="0" lvl="3"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2286000" marR="0" lvl="4"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2743200" marR="0" lvl="5"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3200400" marR="0" lvl="6"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3657600" marR="0" lvl="7"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4114800" marR="0" lvl="8" indent="-31750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pPr marL="0" indent="0" algn="l">
              <a:lnSpc>
                <a:spcPct val="100000"/>
              </a:lnSpc>
              <a:spcBef>
                <a:spcPts val="0"/>
              </a:spcBef>
              <a:buSzPts val="1200"/>
            </a:pPr>
            <a:r>
              <a:rPr lang="en-US" sz="1400" dirty="0">
                <a:solidFill>
                  <a:srgbClr val="000000"/>
                </a:solidFill>
                <a:latin typeface="Play" panose="020B0604020202020204" charset="0"/>
                <a:ea typeface="Play"/>
                <a:cs typeface="Play"/>
                <a:sym typeface="Play"/>
              </a:rPr>
              <a:t>After cleaning the data, we labelled the comments as 'cyberbullying' or 'non-cyberbullying'. This labeling process was crucial in providing labeled training data for the machine learning model.</a:t>
            </a:r>
            <a:endParaRPr lang="en-US" sz="1400" dirty="0">
              <a:latin typeface="Play" panose="020B0604020202020204" charset="0"/>
            </a:endParaRPr>
          </a:p>
          <a:p>
            <a:pPr marL="0" indent="0" algn="l">
              <a:lnSpc>
                <a:spcPct val="100000"/>
              </a:lnSpc>
              <a:buSzPts val="1200"/>
            </a:pPr>
            <a:r>
              <a:rPr lang="en-US" sz="1400" dirty="0">
                <a:latin typeface="Play" panose="020B0604020202020204" charset="0"/>
                <a:ea typeface="Play"/>
                <a:cs typeface="Play"/>
                <a:sym typeface="Play"/>
              </a:rPr>
              <a:t>In labeling,</a:t>
            </a:r>
            <a:endParaRPr lang="en-US" sz="1400" dirty="0">
              <a:latin typeface="Play" panose="020B0604020202020204" charset="0"/>
            </a:endParaRPr>
          </a:p>
          <a:p>
            <a:pPr marL="177800" indent="-177800" algn="l">
              <a:lnSpc>
                <a:spcPct val="100000"/>
              </a:lnSpc>
              <a:buSzPts val="1200"/>
              <a:buFont typeface="Arial"/>
              <a:buChar char="•"/>
            </a:pPr>
            <a:r>
              <a:rPr lang="en-US" sz="1400" dirty="0">
                <a:latin typeface="Play" panose="020B0604020202020204" charset="0"/>
                <a:ea typeface="Play"/>
                <a:cs typeface="Play"/>
                <a:sym typeface="Play"/>
              </a:rPr>
              <a:t>1 for Cyberbullying</a:t>
            </a:r>
            <a:endParaRPr lang="en-US" sz="1400" dirty="0">
              <a:latin typeface="Play" panose="020B0604020202020204" charset="0"/>
            </a:endParaRPr>
          </a:p>
          <a:p>
            <a:pPr marL="177800" indent="-177800" algn="l">
              <a:lnSpc>
                <a:spcPct val="100000"/>
              </a:lnSpc>
              <a:buSzPts val="1200"/>
              <a:buFont typeface="Arial"/>
              <a:buChar char="•"/>
            </a:pPr>
            <a:r>
              <a:rPr lang="en-US" sz="1400" dirty="0">
                <a:latin typeface="Play" panose="020B0604020202020204" charset="0"/>
                <a:ea typeface="Play"/>
                <a:cs typeface="Play"/>
                <a:sym typeface="Play"/>
              </a:rPr>
              <a:t>0 for Non-Cyberbullying</a:t>
            </a:r>
          </a:p>
          <a:p>
            <a:pPr marL="177800" indent="-177800" algn="l">
              <a:lnSpc>
                <a:spcPct val="100000"/>
              </a:lnSpc>
              <a:buSzPts val="1200"/>
              <a:buFont typeface="Arial"/>
              <a:buChar char="•"/>
            </a:pPr>
            <a:endParaRPr lang="en-US" sz="1400" dirty="0">
              <a:latin typeface="Play" panose="020B0604020202020204" charset="0"/>
              <a:ea typeface="Play"/>
              <a:cs typeface="Play"/>
              <a:sym typeface="Play"/>
            </a:endParaRPr>
          </a:p>
          <a:p>
            <a:pPr marL="0" marR="0" lvl="0" indent="0" algn="l" rtl="0">
              <a:lnSpc>
                <a:spcPct val="100000"/>
              </a:lnSpc>
              <a:spcBef>
                <a:spcPts val="0"/>
              </a:spcBef>
              <a:spcAft>
                <a:spcPts val="0"/>
              </a:spcAft>
              <a:buNone/>
            </a:pPr>
            <a:r>
              <a:rPr lang="en-US" sz="1400" b="1" i="0" u="sng" strike="noStrike" cap="none" dirty="0">
                <a:solidFill>
                  <a:schemeClr val="dk1"/>
                </a:solidFill>
                <a:latin typeface="Play" panose="020B0604020202020204" charset="0"/>
                <a:ea typeface="Play"/>
                <a:cs typeface="Play"/>
                <a:sym typeface="Play"/>
              </a:rPr>
              <a:t>Automatic labeling</a:t>
            </a:r>
          </a:p>
          <a:p>
            <a:pPr marL="0" marR="0" lvl="0" indent="0" algn="l" rtl="0">
              <a:lnSpc>
                <a:spcPct val="100000"/>
              </a:lnSpc>
              <a:spcBef>
                <a:spcPts val="0"/>
              </a:spcBef>
              <a:spcAft>
                <a:spcPts val="0"/>
              </a:spcAft>
              <a:buNone/>
            </a:pPr>
            <a:endParaRPr lang="en-US" sz="1400" b="1" i="0" u="none" strike="noStrike" cap="none" dirty="0">
              <a:solidFill>
                <a:schemeClr val="dk1"/>
              </a:solidFill>
              <a:latin typeface="Play" panose="020B0604020202020204" charset="0"/>
              <a:ea typeface="Play"/>
              <a:cs typeface="Play"/>
              <a:sym typeface="Play"/>
            </a:endParaRPr>
          </a:p>
          <a:p>
            <a:pPr marL="0" marR="0" lvl="0" indent="0" algn="l" rtl="0">
              <a:lnSpc>
                <a:spcPct val="100000"/>
              </a:lnSpc>
              <a:spcBef>
                <a:spcPts val="0"/>
              </a:spcBef>
              <a:spcAft>
                <a:spcPts val="0"/>
              </a:spcAft>
              <a:buClr>
                <a:srgbClr val="000000"/>
              </a:buClr>
              <a:buSzPts val="1300"/>
              <a:buFont typeface="Arial"/>
              <a:buNone/>
            </a:pPr>
            <a:r>
              <a:rPr lang="en-US" sz="1400" b="0" i="0" u="none" strike="noStrike" cap="none" dirty="0">
                <a:solidFill>
                  <a:schemeClr val="dk1"/>
                </a:solidFill>
                <a:latin typeface="Play" panose="020B0604020202020204" charset="0"/>
                <a:ea typeface="Play"/>
                <a:cs typeface="Play"/>
                <a:sym typeface="Play"/>
              </a:rPr>
              <a:t>To automate labeling, we used the "</a:t>
            </a:r>
            <a:r>
              <a:rPr lang="en-US" sz="1400" b="1" i="0" u="none" strike="noStrike" cap="none" dirty="0">
                <a:solidFill>
                  <a:schemeClr val="dk1"/>
                </a:solidFill>
                <a:latin typeface="Play" panose="020B0604020202020204" charset="0"/>
                <a:ea typeface="Play"/>
                <a:cs typeface="Play"/>
                <a:sym typeface="Play"/>
              </a:rPr>
              <a:t>unitary/toxic-</a:t>
            </a:r>
            <a:r>
              <a:rPr lang="en-US" sz="1400" b="1" i="0" u="none" strike="noStrike" cap="none" dirty="0" err="1">
                <a:solidFill>
                  <a:schemeClr val="dk1"/>
                </a:solidFill>
                <a:latin typeface="Play" panose="020B0604020202020204" charset="0"/>
                <a:ea typeface="Play"/>
                <a:cs typeface="Play"/>
                <a:sym typeface="Play"/>
              </a:rPr>
              <a:t>bert</a:t>
            </a:r>
            <a:r>
              <a:rPr lang="en-US" sz="1400" b="0" i="0" u="none" strike="noStrike" cap="none" dirty="0">
                <a:solidFill>
                  <a:schemeClr val="dk1"/>
                </a:solidFill>
                <a:latin typeface="Play" panose="020B0604020202020204" charset="0"/>
                <a:ea typeface="Play"/>
                <a:cs typeface="Play"/>
                <a:sym typeface="Play"/>
              </a:rPr>
              <a:t>" model to classify comments as "cyberbullying" or "non-cyberbullying" based on toxicity scores. Comments with scores above a set threshold are labeled as "cyberbullying”.</a:t>
            </a:r>
            <a:endParaRPr lang="en-US" sz="1400" b="0" i="0" u="none" strike="noStrike" cap="none" dirty="0">
              <a:solidFill>
                <a:schemeClr val="dk1"/>
              </a:solidFill>
              <a:latin typeface="Play" panose="020B0604020202020204" charset="0"/>
              <a:sym typeface="Arial"/>
            </a:endParaRPr>
          </a:p>
          <a:p>
            <a:pPr marL="0" marR="0" lvl="0" indent="0" algn="l" rtl="0">
              <a:lnSpc>
                <a:spcPct val="100000"/>
              </a:lnSpc>
              <a:spcBef>
                <a:spcPts val="0"/>
              </a:spcBef>
              <a:spcAft>
                <a:spcPts val="0"/>
              </a:spcAft>
              <a:buClr>
                <a:srgbClr val="000000"/>
              </a:buClr>
              <a:buSzPts val="1300"/>
              <a:buFont typeface="Arial"/>
              <a:buNone/>
            </a:pPr>
            <a:endParaRPr lang="en-US" sz="1400" b="0" i="0" u="none" strike="noStrike" cap="none" dirty="0">
              <a:solidFill>
                <a:schemeClr val="dk1"/>
              </a:solidFill>
              <a:latin typeface="Play" panose="020B0604020202020204" charset="0"/>
              <a:ea typeface="Play"/>
              <a:cs typeface="Play"/>
              <a:sym typeface="Play"/>
            </a:endParaRPr>
          </a:p>
          <a:p>
            <a:pPr marL="0" marR="0" lvl="0" indent="0" algn="l" rtl="0">
              <a:lnSpc>
                <a:spcPct val="100000"/>
              </a:lnSpc>
              <a:spcBef>
                <a:spcPts val="0"/>
              </a:spcBef>
              <a:spcAft>
                <a:spcPts val="0"/>
              </a:spcAft>
              <a:buClr>
                <a:srgbClr val="000000"/>
              </a:buClr>
              <a:buSzPts val="1300"/>
              <a:buFont typeface="Arial"/>
              <a:buNone/>
            </a:pPr>
            <a:r>
              <a:rPr lang="en-US" sz="1400" b="1" i="0" u="none" strike="noStrike" cap="none" dirty="0">
                <a:solidFill>
                  <a:schemeClr val="dk1"/>
                </a:solidFill>
                <a:latin typeface="Play" panose="020B0604020202020204" charset="0"/>
                <a:ea typeface="Play"/>
                <a:cs typeface="Play"/>
                <a:sym typeface="Play"/>
              </a:rPr>
              <a:t>Modules Used - Auto Tokenizer, AutoModelForSequenceClassification </a:t>
            </a:r>
            <a:endParaRPr lang="en-US" sz="1400" b="0" i="0" u="none" strike="noStrike" cap="none" dirty="0">
              <a:solidFill>
                <a:schemeClr val="dk1"/>
              </a:solidFill>
              <a:latin typeface="Play" panose="020B0604020202020204" charset="0"/>
              <a:sym typeface="Arial"/>
            </a:endParaRPr>
          </a:p>
          <a:p>
            <a:pPr marL="177800" indent="-177800" algn="l">
              <a:lnSpc>
                <a:spcPct val="100000"/>
              </a:lnSpc>
              <a:buSzPts val="1200"/>
              <a:buFont typeface="Arial"/>
              <a:buChar char="•"/>
            </a:pPr>
            <a:endParaRPr lang="en-US" sz="1400" dirty="0">
              <a:latin typeface="Play" panose="020B0604020202020204" charset="0"/>
            </a:endParaRPr>
          </a:p>
        </p:txBody>
      </p:sp>
    </p:spTree>
    <p:extLst>
      <p:ext uri="{BB962C8B-B14F-4D97-AF65-F5344CB8AC3E}">
        <p14:creationId xmlns:p14="http://schemas.microsoft.com/office/powerpoint/2010/main" val="3836204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28650" y="172344"/>
            <a:ext cx="7886700" cy="99420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1400"/>
              <a:buNone/>
            </a:pPr>
            <a:r>
              <a:rPr lang="en" sz="3200"/>
              <a:t>Workflow of the process</a:t>
            </a:r>
            <a:endParaRPr/>
          </a:p>
        </p:txBody>
      </p:sp>
      <p:pic>
        <p:nvPicPr>
          <p:cNvPr id="189" name="Google Shape;189;p30"/>
          <p:cNvPicPr preferRelativeResize="0"/>
          <p:nvPr/>
        </p:nvPicPr>
        <p:blipFill>
          <a:blip r:embed="rId3">
            <a:alphaModFix/>
          </a:blip>
          <a:stretch>
            <a:fillRect/>
          </a:stretch>
        </p:blipFill>
        <p:spPr>
          <a:xfrm>
            <a:off x="380213" y="854425"/>
            <a:ext cx="8383574" cy="4153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79"/>
        <p:cNvGrpSpPr/>
        <p:nvPr/>
      </p:nvGrpSpPr>
      <p:grpSpPr>
        <a:xfrm>
          <a:off x="0" y="0"/>
          <a:ext cx="0" cy="0"/>
          <a:chOff x="0" y="0"/>
          <a:chExt cx="0" cy="0"/>
        </a:xfrm>
      </p:grpSpPr>
      <p:sp>
        <p:nvSpPr>
          <p:cNvPr id="180" name="Google Shape;180;p29"/>
          <p:cNvSpPr txBox="1">
            <a:spLocks noGrp="1"/>
          </p:cNvSpPr>
          <p:nvPr>
            <p:ph type="body" idx="1"/>
          </p:nvPr>
        </p:nvSpPr>
        <p:spPr>
          <a:xfrm>
            <a:off x="4565144" y="443854"/>
            <a:ext cx="4011600" cy="1674300"/>
          </a:xfrm>
          <a:prstGeom prst="rect">
            <a:avLst/>
          </a:prstGeom>
          <a:noFill/>
          <a:ln>
            <a:noFill/>
          </a:ln>
        </p:spPr>
        <p:txBody>
          <a:bodyPr spcFirstLastPara="1" wrap="square" lIns="68575" tIns="34275" rIns="68575" bIns="34275" anchor="t" anchorCtr="0">
            <a:noAutofit/>
          </a:bodyPr>
          <a:lstStyle/>
          <a:p>
            <a:pPr marL="0" lvl="0" indent="0" algn="l" rtl="0">
              <a:lnSpc>
                <a:spcPct val="90000"/>
              </a:lnSpc>
              <a:spcBef>
                <a:spcPts val="0"/>
              </a:spcBef>
              <a:spcAft>
                <a:spcPts val="0"/>
              </a:spcAft>
              <a:buClr>
                <a:schemeClr val="dk1"/>
              </a:buClr>
              <a:buSzPts val="1400"/>
              <a:buNone/>
            </a:pPr>
            <a:r>
              <a:rPr lang="en" sz="1300" b="1" dirty="0">
                <a:latin typeface="Play"/>
                <a:ea typeface="Play"/>
                <a:cs typeface="Play"/>
                <a:sym typeface="Play"/>
              </a:rPr>
              <a:t>Phase 2: Data Splitting &amp; Model Training</a:t>
            </a:r>
            <a:endParaRPr sz="1300" b="1" dirty="0">
              <a:latin typeface="Play"/>
              <a:ea typeface="Play"/>
              <a:cs typeface="Play"/>
              <a:sym typeface="Play"/>
            </a:endParaRPr>
          </a:p>
          <a:p>
            <a:pPr marL="0" lvl="0" indent="0" algn="l" rtl="0">
              <a:lnSpc>
                <a:spcPct val="90000"/>
              </a:lnSpc>
              <a:spcBef>
                <a:spcPts val="0"/>
              </a:spcBef>
              <a:spcAft>
                <a:spcPts val="0"/>
              </a:spcAft>
              <a:buClr>
                <a:schemeClr val="dk1"/>
              </a:buClr>
              <a:buSzPts val="1400"/>
              <a:buNone/>
            </a:pPr>
            <a:endParaRPr sz="1300" b="1" dirty="0">
              <a:latin typeface="Play"/>
              <a:ea typeface="Play"/>
              <a:cs typeface="Play"/>
              <a:sym typeface="Play"/>
            </a:endParaRPr>
          </a:p>
          <a:p>
            <a:pPr marL="177800" lvl="0" indent="-171450" algn="l" rtl="0">
              <a:lnSpc>
                <a:spcPct val="100000"/>
              </a:lnSpc>
              <a:spcBef>
                <a:spcPts val="0"/>
              </a:spcBef>
              <a:spcAft>
                <a:spcPts val="0"/>
              </a:spcAft>
              <a:buSzPts val="1300"/>
              <a:buChar char="•"/>
            </a:pPr>
            <a:r>
              <a:rPr lang="en" sz="1300" dirty="0">
                <a:latin typeface="Play"/>
                <a:ea typeface="Play"/>
                <a:cs typeface="Play"/>
                <a:sym typeface="Play"/>
              </a:rPr>
              <a:t>Classified the data into two groups: Cyberbullying and Non-Cyberbullying.</a:t>
            </a:r>
          </a:p>
          <a:p>
            <a:pPr marL="6350" lvl="0" indent="0" algn="l" rtl="0">
              <a:lnSpc>
                <a:spcPct val="100000"/>
              </a:lnSpc>
              <a:spcBef>
                <a:spcPts val="0"/>
              </a:spcBef>
              <a:spcAft>
                <a:spcPts val="0"/>
              </a:spcAft>
              <a:buSzPts val="1300"/>
              <a:buNone/>
            </a:pPr>
            <a:endParaRPr sz="1300" dirty="0">
              <a:latin typeface="Play"/>
              <a:ea typeface="Play"/>
              <a:cs typeface="Play"/>
              <a:sym typeface="Play"/>
            </a:endParaRPr>
          </a:p>
          <a:p>
            <a:pPr marL="177800" lvl="0" indent="-171450" algn="l" rtl="0">
              <a:lnSpc>
                <a:spcPct val="90000"/>
              </a:lnSpc>
              <a:spcBef>
                <a:spcPts val="800"/>
              </a:spcBef>
              <a:spcAft>
                <a:spcPts val="0"/>
              </a:spcAft>
              <a:buClr>
                <a:schemeClr val="dk1"/>
              </a:buClr>
              <a:buSzPts val="1300"/>
              <a:buChar char="•"/>
            </a:pPr>
            <a:r>
              <a:rPr lang="en" sz="1300" dirty="0">
                <a:latin typeface="Play"/>
                <a:ea typeface="Play"/>
                <a:cs typeface="Play"/>
                <a:sym typeface="Play"/>
              </a:rPr>
              <a:t>Used several classifiers, including Logistic Regression, SVM, and Random Forest, to train the model and assess performance.</a:t>
            </a:r>
            <a:endParaRPr sz="1300" dirty="0">
              <a:latin typeface="Play"/>
              <a:ea typeface="Play"/>
              <a:cs typeface="Play"/>
              <a:sym typeface="Play"/>
            </a:endParaRPr>
          </a:p>
        </p:txBody>
      </p:sp>
      <p:sp>
        <p:nvSpPr>
          <p:cNvPr id="181" name="Google Shape;181;p29"/>
          <p:cNvSpPr txBox="1"/>
          <p:nvPr/>
        </p:nvSpPr>
        <p:spPr>
          <a:xfrm>
            <a:off x="252092" y="379728"/>
            <a:ext cx="4155000" cy="22857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a:solidFill>
                  <a:schemeClr val="dk1"/>
                </a:solidFill>
                <a:latin typeface="Play"/>
                <a:ea typeface="Play"/>
                <a:cs typeface="Play"/>
                <a:sym typeface="Play"/>
              </a:rPr>
              <a:t>Phase 1: Web Scraping &amp; Data Preprocessing</a:t>
            </a:r>
            <a:endParaRPr sz="1300" b="1" i="0" u="none" strike="noStrike" cap="none">
              <a:solidFill>
                <a:schemeClr val="dk1"/>
              </a:solidFill>
              <a:latin typeface="Play"/>
              <a:ea typeface="Play"/>
              <a:cs typeface="Play"/>
              <a:sym typeface="Play"/>
            </a:endParaRPr>
          </a:p>
          <a:p>
            <a:pPr marL="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Play"/>
              <a:ea typeface="Play"/>
              <a:cs typeface="Play"/>
              <a:sym typeface="Play"/>
            </a:endParaRPr>
          </a:p>
          <a:p>
            <a:pPr marL="215900" marR="0" lvl="0" indent="-209550" algn="l" rtl="0">
              <a:lnSpc>
                <a:spcPct val="100000"/>
              </a:lnSpc>
              <a:spcBef>
                <a:spcPts val="0"/>
              </a:spcBef>
              <a:spcAft>
                <a:spcPts val="0"/>
              </a:spcAft>
              <a:buClr>
                <a:schemeClr val="dk1"/>
              </a:buClr>
              <a:buSzPts val="1300"/>
              <a:buFont typeface="Arial"/>
              <a:buChar char="•"/>
            </a:pPr>
            <a:r>
              <a:rPr lang="en" sz="1300" b="0" i="0" u="none" strike="noStrike" cap="none">
                <a:solidFill>
                  <a:schemeClr val="dk1"/>
                </a:solidFill>
                <a:latin typeface="Play"/>
                <a:ea typeface="Play"/>
                <a:cs typeface="Play"/>
                <a:sym typeface="Play"/>
              </a:rPr>
              <a:t>Retrieved data using the YouTube Data API v3 to gather video comments.</a:t>
            </a:r>
            <a:endParaRPr sz="1300" b="0" i="0" u="none" strike="noStrike" cap="none">
              <a:solidFill>
                <a:schemeClr val="dk1"/>
              </a:solidFill>
              <a:latin typeface="Play"/>
              <a:ea typeface="Play"/>
              <a:cs typeface="Play"/>
              <a:sym typeface="Play"/>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dk1"/>
              </a:solidFill>
              <a:latin typeface="Play"/>
              <a:ea typeface="Play"/>
              <a:cs typeface="Play"/>
              <a:sym typeface="Play"/>
            </a:endParaRPr>
          </a:p>
          <a:p>
            <a:pPr marL="215900" marR="0" lvl="0" indent="-209550" algn="l" rtl="0">
              <a:lnSpc>
                <a:spcPct val="100000"/>
              </a:lnSpc>
              <a:spcBef>
                <a:spcPts val="0"/>
              </a:spcBef>
              <a:spcAft>
                <a:spcPts val="0"/>
              </a:spcAft>
              <a:buClr>
                <a:schemeClr val="dk1"/>
              </a:buClr>
              <a:buSzPts val="1300"/>
              <a:buFont typeface="Arial"/>
              <a:buChar char="•"/>
            </a:pPr>
            <a:r>
              <a:rPr lang="en" sz="1300" b="0" i="0" u="none" strike="noStrike" cap="none">
                <a:solidFill>
                  <a:schemeClr val="dk1"/>
                </a:solidFill>
                <a:latin typeface="Play"/>
                <a:ea typeface="Play"/>
                <a:cs typeface="Play"/>
                <a:sym typeface="Play"/>
              </a:rPr>
              <a:t>Processed and cleaned the data by removing unwanted elements, normalizing text, and breaking down sentences into tokens.</a:t>
            </a:r>
            <a:endParaRPr sz="1300" b="0" i="0" u="none" strike="noStrike" cap="none">
              <a:solidFill>
                <a:schemeClr val="dk1"/>
              </a:solidFill>
              <a:latin typeface="Play"/>
              <a:ea typeface="Play"/>
              <a:cs typeface="Play"/>
              <a:sym typeface="Play"/>
            </a:endParaRPr>
          </a:p>
          <a:p>
            <a:pPr marL="0" marR="0" lvl="0" indent="0" algn="l" rtl="0">
              <a:lnSpc>
                <a:spcPct val="100000"/>
              </a:lnSpc>
              <a:spcBef>
                <a:spcPts val="0"/>
              </a:spcBef>
              <a:spcAft>
                <a:spcPts val="0"/>
              </a:spcAft>
              <a:buClr>
                <a:srgbClr val="000000"/>
              </a:buClr>
              <a:buSzPts val="700"/>
              <a:buFont typeface="Arial"/>
              <a:buNone/>
            </a:pPr>
            <a:endParaRPr sz="700" b="0" i="0" u="none" strike="noStrike" cap="none">
              <a:solidFill>
                <a:schemeClr val="dk1"/>
              </a:solidFill>
              <a:latin typeface="Play"/>
              <a:ea typeface="Play"/>
              <a:cs typeface="Play"/>
              <a:sym typeface="Play"/>
            </a:endParaRPr>
          </a:p>
          <a:p>
            <a:pPr marL="215900" marR="0" lvl="0" indent="-209550" algn="l" rtl="0">
              <a:lnSpc>
                <a:spcPct val="100000"/>
              </a:lnSpc>
              <a:spcBef>
                <a:spcPts val="0"/>
              </a:spcBef>
              <a:spcAft>
                <a:spcPts val="0"/>
              </a:spcAft>
              <a:buClr>
                <a:schemeClr val="dk1"/>
              </a:buClr>
              <a:buSzPts val="1300"/>
              <a:buFont typeface="Arial"/>
              <a:buChar char="•"/>
            </a:pPr>
            <a:r>
              <a:rPr lang="en" sz="1300" b="0" i="0" u="none" strike="noStrike" cap="none">
                <a:solidFill>
                  <a:schemeClr val="dk1"/>
                </a:solidFill>
                <a:latin typeface="Play"/>
                <a:ea typeface="Play"/>
                <a:cs typeface="Play"/>
                <a:sym typeface="Play"/>
              </a:rPr>
              <a:t>Performed initial data analysis to understand the comment patterns and potential challenges.</a:t>
            </a:r>
            <a:endParaRPr sz="1300" b="0" i="0" u="none" strike="noStrike" cap="none">
              <a:solidFill>
                <a:schemeClr val="dk1"/>
              </a:solidFill>
              <a:latin typeface="Play"/>
              <a:ea typeface="Play"/>
              <a:cs typeface="Play"/>
              <a:sym typeface="Play"/>
            </a:endParaRPr>
          </a:p>
          <a:p>
            <a:pPr marL="215900" marR="0" lvl="0" indent="-127000" algn="l" rtl="0">
              <a:lnSpc>
                <a:spcPct val="100000"/>
              </a:lnSpc>
              <a:spcBef>
                <a:spcPts val="0"/>
              </a:spcBef>
              <a:spcAft>
                <a:spcPts val="0"/>
              </a:spcAft>
              <a:buClr>
                <a:schemeClr val="dk1"/>
              </a:buClr>
              <a:buSzPts val="1400"/>
              <a:buFont typeface="Arial"/>
              <a:buNone/>
            </a:pPr>
            <a:endParaRPr sz="1300" b="0" i="0" u="none" strike="noStrike" cap="none">
              <a:solidFill>
                <a:schemeClr val="dk1"/>
              </a:solidFill>
              <a:latin typeface="Play"/>
              <a:ea typeface="Play"/>
              <a:cs typeface="Play"/>
              <a:sym typeface="Play"/>
            </a:endParaRPr>
          </a:p>
        </p:txBody>
      </p:sp>
      <p:sp>
        <p:nvSpPr>
          <p:cNvPr id="182" name="Google Shape;182;p29"/>
          <p:cNvSpPr txBox="1"/>
          <p:nvPr/>
        </p:nvSpPr>
        <p:spPr>
          <a:xfrm>
            <a:off x="280000" y="2507175"/>
            <a:ext cx="4099200" cy="2347200"/>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dirty="0">
                <a:solidFill>
                  <a:schemeClr val="dk1"/>
                </a:solidFill>
                <a:latin typeface="Play"/>
                <a:ea typeface="Play"/>
                <a:cs typeface="Play"/>
                <a:sym typeface="Play"/>
              </a:rPr>
              <a:t>Phase 3: Model Training using Neural Network</a:t>
            </a:r>
            <a:endParaRPr sz="1300" b="1" i="0" u="none" strike="noStrike" cap="none" dirty="0">
              <a:solidFill>
                <a:schemeClr val="dk1"/>
              </a:solidFill>
              <a:latin typeface="Play"/>
              <a:ea typeface="Play"/>
              <a:cs typeface="Play"/>
              <a:sym typeface="Play"/>
            </a:endParaRPr>
          </a:p>
          <a:p>
            <a:pPr marL="215900" marR="0" lvl="0" indent="-127000" algn="l" rtl="0">
              <a:lnSpc>
                <a:spcPct val="100000"/>
              </a:lnSpc>
              <a:spcBef>
                <a:spcPts val="0"/>
              </a:spcBef>
              <a:spcAft>
                <a:spcPts val="0"/>
              </a:spcAft>
              <a:buClr>
                <a:schemeClr val="dk1"/>
              </a:buClr>
              <a:buSzPts val="1400"/>
              <a:buFont typeface="Arial"/>
              <a:buNone/>
            </a:pPr>
            <a:endParaRPr sz="1300" b="0" i="0" u="none" strike="noStrike" cap="none" dirty="0">
              <a:solidFill>
                <a:schemeClr val="dk1"/>
              </a:solidFill>
              <a:latin typeface="Play"/>
              <a:ea typeface="Play"/>
              <a:cs typeface="Play"/>
              <a:sym typeface="Play"/>
            </a:endParaRPr>
          </a:p>
          <a:p>
            <a:pPr marL="215900" marR="0" lvl="0" indent="-209550" algn="l" rtl="0">
              <a:lnSpc>
                <a:spcPct val="100000"/>
              </a:lnSpc>
              <a:spcBef>
                <a:spcPts val="0"/>
              </a:spcBef>
              <a:spcAft>
                <a:spcPts val="0"/>
              </a:spcAft>
              <a:buClr>
                <a:schemeClr val="dk1"/>
              </a:buClr>
              <a:buSzPts val="1300"/>
              <a:buFont typeface="Arial"/>
              <a:buChar char="•"/>
            </a:pPr>
            <a:r>
              <a:rPr lang="en" sz="1300" b="0" i="0" u="none" strike="noStrike" cap="none" dirty="0">
                <a:solidFill>
                  <a:schemeClr val="dk1"/>
                </a:solidFill>
                <a:latin typeface="Play"/>
                <a:ea typeface="Play"/>
                <a:cs typeface="Play"/>
                <a:sym typeface="Play"/>
              </a:rPr>
              <a:t>Trained the LSTM and RNN models on the updated dataset to improve the accuracy of cyberbullying detection.</a:t>
            </a:r>
            <a:endParaRPr sz="1300" b="0" i="0" u="none" strike="noStrike" cap="none" dirty="0">
              <a:solidFill>
                <a:schemeClr val="dk1"/>
              </a:solidFill>
              <a:latin typeface="Play"/>
              <a:ea typeface="Play"/>
              <a:cs typeface="Play"/>
              <a:sym typeface="Play"/>
            </a:endParaRPr>
          </a:p>
          <a:p>
            <a:pPr marL="215900" marR="0" lvl="0" indent="-152400" algn="l" rtl="0">
              <a:lnSpc>
                <a:spcPct val="100000"/>
              </a:lnSpc>
              <a:spcBef>
                <a:spcPts val="0"/>
              </a:spcBef>
              <a:spcAft>
                <a:spcPts val="0"/>
              </a:spcAft>
              <a:buClr>
                <a:schemeClr val="dk1"/>
              </a:buClr>
              <a:buSzPts val="900"/>
              <a:buFont typeface="Arial"/>
              <a:buNone/>
            </a:pPr>
            <a:endParaRPr sz="800" b="0" i="0" u="none" strike="noStrike" cap="none" dirty="0">
              <a:solidFill>
                <a:schemeClr val="dk1"/>
              </a:solidFill>
              <a:latin typeface="Play"/>
              <a:ea typeface="Play"/>
              <a:cs typeface="Play"/>
              <a:sym typeface="Play"/>
            </a:endParaRPr>
          </a:p>
          <a:p>
            <a:pPr marL="215900" marR="0" lvl="0" indent="-209550" algn="l" rtl="0">
              <a:lnSpc>
                <a:spcPct val="100000"/>
              </a:lnSpc>
              <a:spcBef>
                <a:spcPts val="0"/>
              </a:spcBef>
              <a:spcAft>
                <a:spcPts val="0"/>
              </a:spcAft>
              <a:buClr>
                <a:schemeClr val="dk1"/>
              </a:buClr>
              <a:buSzPts val="1300"/>
              <a:buFont typeface="Arial"/>
              <a:buChar char="•"/>
            </a:pPr>
            <a:r>
              <a:rPr lang="en" sz="1300" b="0" i="0" u="none" strike="noStrike" cap="none" dirty="0">
                <a:solidFill>
                  <a:schemeClr val="dk1"/>
                </a:solidFill>
                <a:latin typeface="Play"/>
                <a:ea typeface="Play"/>
                <a:cs typeface="Play"/>
                <a:sym typeface="Play"/>
              </a:rPr>
              <a:t>Incorporated additional data to refine the model's ability to classify comments effectively.</a:t>
            </a:r>
            <a:endParaRPr sz="1300" b="0" i="0" u="none" strike="noStrike" cap="none" dirty="0">
              <a:solidFill>
                <a:schemeClr val="dk1"/>
              </a:solidFill>
              <a:latin typeface="Play"/>
              <a:ea typeface="Play"/>
              <a:cs typeface="Play"/>
              <a:sym typeface="Play"/>
            </a:endParaRPr>
          </a:p>
          <a:p>
            <a:pPr marL="215900" marR="0" lvl="0" indent="-152400" algn="l" rtl="0">
              <a:lnSpc>
                <a:spcPct val="100000"/>
              </a:lnSpc>
              <a:spcBef>
                <a:spcPts val="0"/>
              </a:spcBef>
              <a:spcAft>
                <a:spcPts val="0"/>
              </a:spcAft>
              <a:buClr>
                <a:schemeClr val="dk1"/>
              </a:buClr>
              <a:buSzPts val="1100"/>
              <a:buFont typeface="Arial"/>
              <a:buNone/>
            </a:pPr>
            <a:endParaRPr sz="1000" b="0" i="0" u="none" strike="noStrike" cap="none" dirty="0">
              <a:solidFill>
                <a:schemeClr val="dk1"/>
              </a:solidFill>
              <a:latin typeface="Play"/>
              <a:ea typeface="Play"/>
              <a:cs typeface="Play"/>
              <a:sym typeface="Play"/>
            </a:endParaRPr>
          </a:p>
          <a:p>
            <a:pPr marL="215900" marR="0" lvl="0" indent="-209550" algn="l" rtl="0">
              <a:lnSpc>
                <a:spcPct val="100000"/>
              </a:lnSpc>
              <a:spcBef>
                <a:spcPts val="0"/>
              </a:spcBef>
              <a:spcAft>
                <a:spcPts val="0"/>
              </a:spcAft>
              <a:buClr>
                <a:schemeClr val="dk1"/>
              </a:buClr>
              <a:buSzPts val="1300"/>
              <a:buFont typeface="Arial"/>
              <a:buChar char="•"/>
            </a:pPr>
            <a:r>
              <a:rPr lang="en" sz="1300" b="0" i="0" u="none" strike="noStrike" cap="none" dirty="0">
                <a:solidFill>
                  <a:schemeClr val="dk1"/>
                </a:solidFill>
                <a:latin typeface="Play"/>
                <a:ea typeface="Play"/>
                <a:cs typeface="Play"/>
                <a:sym typeface="Play"/>
              </a:rPr>
              <a:t>Evaluated model performance and accuracy to assess detection improvements.</a:t>
            </a:r>
            <a:endParaRPr sz="1300" b="0" i="0" u="none" strike="noStrike" cap="none" dirty="0">
              <a:solidFill>
                <a:schemeClr val="dk1"/>
              </a:solidFill>
              <a:latin typeface="Play"/>
              <a:ea typeface="Play"/>
              <a:cs typeface="Play"/>
              <a:sym typeface="Play"/>
            </a:endParaRPr>
          </a:p>
          <a:p>
            <a:pPr marL="215900" marR="0" lvl="0" indent="-127000" algn="l" rtl="0">
              <a:lnSpc>
                <a:spcPct val="100000"/>
              </a:lnSpc>
              <a:spcBef>
                <a:spcPts val="0"/>
              </a:spcBef>
              <a:spcAft>
                <a:spcPts val="0"/>
              </a:spcAft>
              <a:buClr>
                <a:schemeClr val="dk1"/>
              </a:buClr>
              <a:buSzPts val="1400"/>
              <a:buFont typeface="Arial"/>
              <a:buNone/>
            </a:pPr>
            <a:endParaRPr sz="1300" b="0" i="0" u="none" strike="noStrike" cap="none" dirty="0">
              <a:solidFill>
                <a:schemeClr val="dk1"/>
              </a:solidFill>
              <a:latin typeface="Play"/>
              <a:ea typeface="Play"/>
              <a:cs typeface="Play"/>
              <a:sym typeface="Play"/>
            </a:endParaRPr>
          </a:p>
        </p:txBody>
      </p:sp>
      <p:sp>
        <p:nvSpPr>
          <p:cNvPr id="183" name="Google Shape;183;p29"/>
          <p:cNvSpPr txBox="1"/>
          <p:nvPr/>
        </p:nvSpPr>
        <p:spPr>
          <a:xfrm>
            <a:off x="4565595" y="2445532"/>
            <a:ext cx="4326300" cy="1869712"/>
          </a:xfrm>
          <a:prstGeom prst="rect">
            <a:avLst/>
          </a:prstGeom>
          <a:noFill/>
          <a:ln>
            <a:noFill/>
          </a:ln>
        </p:spPr>
        <p:txBody>
          <a:bodyPr spcFirstLastPara="1" wrap="square" lIns="68575" tIns="34275" rIns="68575" bIns="3427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1" i="0" u="none" strike="noStrike" cap="none" dirty="0">
                <a:solidFill>
                  <a:schemeClr val="dk1"/>
                </a:solidFill>
                <a:latin typeface="Play"/>
                <a:ea typeface="Play"/>
                <a:cs typeface="Play"/>
                <a:sym typeface="Play"/>
              </a:rPr>
              <a:t>Phase 4: GUI Development with </a:t>
            </a:r>
            <a:r>
              <a:rPr lang="en-US" sz="1300" b="1" i="0" u="none" strike="noStrike" cap="none" dirty="0">
                <a:solidFill>
                  <a:schemeClr val="dk1"/>
                </a:solidFill>
                <a:latin typeface="Play"/>
                <a:ea typeface="Play"/>
                <a:cs typeface="Play"/>
                <a:sym typeface="Play"/>
              </a:rPr>
              <a:t>Stream lit</a:t>
            </a:r>
            <a:endParaRPr sz="1300" b="1" i="0" u="none" strike="noStrike" cap="none" dirty="0">
              <a:solidFill>
                <a:schemeClr val="dk1"/>
              </a:solidFill>
              <a:latin typeface="Play"/>
              <a:ea typeface="Play"/>
              <a:cs typeface="Play"/>
              <a:sym typeface="Play"/>
            </a:endParaRPr>
          </a:p>
          <a:p>
            <a:pPr marL="215900" marR="0" lvl="0" indent="-127000" algn="l" rtl="0">
              <a:lnSpc>
                <a:spcPct val="100000"/>
              </a:lnSpc>
              <a:spcBef>
                <a:spcPts val="0"/>
              </a:spcBef>
              <a:spcAft>
                <a:spcPts val="0"/>
              </a:spcAft>
              <a:buClr>
                <a:schemeClr val="dk1"/>
              </a:buClr>
              <a:buSzPts val="1400"/>
              <a:buFont typeface="Arial"/>
              <a:buNone/>
            </a:pPr>
            <a:endParaRPr sz="1300" b="0" i="0" u="none" strike="noStrike" cap="none" dirty="0">
              <a:solidFill>
                <a:schemeClr val="dk1"/>
              </a:solidFill>
              <a:latin typeface="Play"/>
              <a:ea typeface="Play"/>
              <a:cs typeface="Play"/>
              <a:sym typeface="Play"/>
            </a:endParaRPr>
          </a:p>
          <a:p>
            <a:pPr marL="215900" marR="0" lvl="0" indent="-209550" algn="l" rtl="0">
              <a:lnSpc>
                <a:spcPct val="100000"/>
              </a:lnSpc>
              <a:spcBef>
                <a:spcPts val="0"/>
              </a:spcBef>
              <a:spcAft>
                <a:spcPts val="0"/>
              </a:spcAft>
              <a:buClr>
                <a:schemeClr val="dk1"/>
              </a:buClr>
              <a:buSzPts val="1300"/>
              <a:buFont typeface="Arial"/>
              <a:buChar char="•"/>
            </a:pPr>
            <a:r>
              <a:rPr lang="en" sz="1300" b="0" i="0" u="none" strike="noStrike" cap="none" dirty="0">
                <a:solidFill>
                  <a:schemeClr val="dk1"/>
                </a:solidFill>
                <a:latin typeface="Play"/>
                <a:ea typeface="Play"/>
                <a:cs typeface="Play"/>
                <a:sym typeface="Play"/>
              </a:rPr>
              <a:t>Built a user interface with stream lit for interaction and model evaluation.</a:t>
            </a:r>
            <a:endParaRPr sz="1300" b="0" i="0" u="none" strike="noStrike" cap="none" dirty="0">
              <a:solidFill>
                <a:schemeClr val="dk1"/>
              </a:solidFill>
              <a:latin typeface="Play"/>
              <a:ea typeface="Play"/>
              <a:cs typeface="Play"/>
              <a:sym typeface="Play"/>
            </a:endParaRPr>
          </a:p>
          <a:p>
            <a:pPr marL="215900" marR="0" lvl="0" indent="-127000" algn="l" rtl="0">
              <a:lnSpc>
                <a:spcPct val="100000"/>
              </a:lnSpc>
              <a:spcBef>
                <a:spcPts val="0"/>
              </a:spcBef>
              <a:spcAft>
                <a:spcPts val="0"/>
              </a:spcAft>
              <a:buClr>
                <a:schemeClr val="dk1"/>
              </a:buClr>
              <a:buSzPts val="1400"/>
              <a:buFont typeface="Arial"/>
              <a:buNone/>
            </a:pPr>
            <a:endParaRPr sz="1300" b="0" i="0" u="none" strike="noStrike" cap="none" dirty="0">
              <a:solidFill>
                <a:schemeClr val="dk1"/>
              </a:solidFill>
              <a:latin typeface="Play"/>
              <a:ea typeface="Play"/>
              <a:cs typeface="Play"/>
              <a:sym typeface="Play"/>
            </a:endParaRPr>
          </a:p>
          <a:p>
            <a:pPr marL="215900" marR="0" lvl="0" indent="-209550" algn="l" rtl="0">
              <a:lnSpc>
                <a:spcPct val="100000"/>
              </a:lnSpc>
              <a:spcBef>
                <a:spcPts val="0"/>
              </a:spcBef>
              <a:spcAft>
                <a:spcPts val="0"/>
              </a:spcAft>
              <a:buClr>
                <a:schemeClr val="dk1"/>
              </a:buClr>
              <a:buSzPts val="1300"/>
              <a:buFont typeface="Arial"/>
              <a:buChar char="•"/>
            </a:pPr>
            <a:r>
              <a:rPr lang="en" sz="1300" b="0" i="0" u="none" strike="noStrike" cap="none" dirty="0">
                <a:solidFill>
                  <a:schemeClr val="dk1"/>
                </a:solidFill>
                <a:latin typeface="Play"/>
                <a:ea typeface="Play"/>
                <a:cs typeface="Play"/>
                <a:sym typeface="Play"/>
              </a:rPr>
              <a:t>Integrated the trained model within the web interface and performed tests with new data.</a:t>
            </a:r>
            <a:endParaRPr sz="1300" b="0" i="0" u="none" strike="noStrike" cap="none" dirty="0">
              <a:solidFill>
                <a:schemeClr val="dk1"/>
              </a:solidFill>
              <a:latin typeface="Play"/>
              <a:ea typeface="Play"/>
              <a:cs typeface="Play"/>
              <a:sym typeface="Play"/>
            </a:endParaRPr>
          </a:p>
          <a:p>
            <a:pPr marL="215900" marR="0" lvl="0" indent="-127000" algn="l" rtl="0">
              <a:lnSpc>
                <a:spcPct val="100000"/>
              </a:lnSpc>
              <a:spcBef>
                <a:spcPts val="0"/>
              </a:spcBef>
              <a:spcAft>
                <a:spcPts val="0"/>
              </a:spcAft>
              <a:buClr>
                <a:schemeClr val="dk1"/>
              </a:buClr>
              <a:buSzPts val="1400"/>
              <a:buFont typeface="Arial"/>
              <a:buNone/>
            </a:pPr>
            <a:endParaRPr sz="1300" b="0" i="0" u="none" strike="noStrike" cap="none" dirty="0">
              <a:solidFill>
                <a:schemeClr val="dk1"/>
              </a:solidFill>
              <a:latin typeface="Play"/>
              <a:ea typeface="Play"/>
              <a:cs typeface="Play"/>
              <a:sym typeface="Play"/>
            </a:endParaRPr>
          </a:p>
          <a:p>
            <a:pPr marL="215900" marR="0" lvl="0" indent="-127000" algn="l" rtl="0">
              <a:lnSpc>
                <a:spcPct val="100000"/>
              </a:lnSpc>
              <a:spcBef>
                <a:spcPts val="0"/>
              </a:spcBef>
              <a:spcAft>
                <a:spcPts val="0"/>
              </a:spcAft>
              <a:buClr>
                <a:schemeClr val="dk1"/>
              </a:buClr>
              <a:buSzPts val="1400"/>
              <a:buFont typeface="Arial"/>
              <a:buNone/>
            </a:pPr>
            <a:endParaRPr sz="1300" b="0" i="0" u="none" strike="noStrike" cap="none" dirty="0">
              <a:solidFill>
                <a:schemeClr val="dk1"/>
              </a:solidFill>
              <a:latin typeface="Play"/>
              <a:ea typeface="Play"/>
              <a:cs typeface="Play"/>
              <a:sym typeface="Play"/>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3"/>
        <p:cNvGrpSpPr/>
        <p:nvPr/>
      </p:nvGrpSpPr>
      <p:grpSpPr>
        <a:xfrm>
          <a:off x="0" y="0"/>
          <a:ext cx="0" cy="0"/>
          <a:chOff x="0" y="0"/>
          <a:chExt cx="0" cy="0"/>
        </a:xfrm>
      </p:grpSpPr>
      <p:sp>
        <p:nvSpPr>
          <p:cNvPr id="194" name="Google Shape;194;p31"/>
          <p:cNvSpPr/>
          <p:nvPr/>
        </p:nvSpPr>
        <p:spPr>
          <a:xfrm>
            <a:off x="0" y="0"/>
            <a:ext cx="9143999" cy="5143024"/>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95" name="Google Shape;195;p31"/>
          <p:cNvGrpSpPr/>
          <p:nvPr/>
        </p:nvGrpSpPr>
        <p:grpSpPr>
          <a:xfrm>
            <a:off x="3" y="912448"/>
            <a:ext cx="548641" cy="505095"/>
            <a:chOff x="3940602" y="308034"/>
            <a:chExt cx="2116791" cy="3428999"/>
          </a:xfrm>
        </p:grpSpPr>
        <p:sp>
          <p:nvSpPr>
            <p:cNvPr id="196" name="Google Shape;196;p31"/>
            <p:cNvSpPr/>
            <p:nvPr/>
          </p:nvSpPr>
          <p:spPr>
            <a:xfrm>
              <a:off x="3940602"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7" name="Google Shape;197;p31"/>
            <p:cNvSpPr/>
            <p:nvPr/>
          </p:nvSpPr>
          <p:spPr>
            <a:xfrm>
              <a:off x="4715626"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98" name="Google Shape;198;p31"/>
            <p:cNvSpPr/>
            <p:nvPr/>
          </p:nvSpPr>
          <p:spPr>
            <a:xfrm>
              <a:off x="5490650" y="308034"/>
              <a:ext cx="566743" cy="3428999"/>
            </a:xfrm>
            <a:prstGeom prst="rect">
              <a:avLst/>
            </a:prstGeom>
            <a:solidFill>
              <a:schemeClr val="accent4"/>
            </a:solidFill>
            <a:ln>
              <a:noFill/>
            </a:ln>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sp>
        <p:nvSpPr>
          <p:cNvPr id="199" name="Google Shape;199;p31"/>
          <p:cNvSpPr/>
          <p:nvPr/>
        </p:nvSpPr>
        <p:spPr>
          <a:xfrm>
            <a:off x="480059" y="460465"/>
            <a:ext cx="8180615" cy="1420587"/>
          </a:xfrm>
          <a:prstGeom prst="rect">
            <a:avLst/>
          </a:prstGeom>
          <a:solidFill>
            <a:schemeClr val="lt1"/>
          </a:solidFill>
          <a:ln>
            <a:noFill/>
          </a:ln>
          <a:effectLst>
            <a:outerShdw blurRad="139700" dist="127000" dir="5400000" algn="t" rotWithShape="0">
              <a:srgbClr val="000000">
                <a:alpha val="14509"/>
              </a:srgbClr>
            </a:outerShdw>
          </a:effectLst>
        </p:spPr>
        <p:txBody>
          <a:bodyPr spcFirstLastPara="1" wrap="square" lIns="68575" tIns="34275" rIns="68575" bIns="3427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00" name="Google Shape;200;p31"/>
          <p:cNvSpPr txBox="1">
            <a:spLocks noGrp="1"/>
          </p:cNvSpPr>
          <p:nvPr>
            <p:ph type="title"/>
          </p:nvPr>
        </p:nvSpPr>
        <p:spPr>
          <a:xfrm>
            <a:off x="782723" y="607424"/>
            <a:ext cx="7457037" cy="1165860"/>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000"/>
              <a:buFont typeface="Play"/>
              <a:buNone/>
            </a:pPr>
            <a:r>
              <a:rPr lang="en" sz="3600" b="1">
                <a:latin typeface="Play"/>
                <a:ea typeface="Play"/>
                <a:cs typeface="Play"/>
                <a:sym typeface="Play"/>
              </a:rPr>
              <a:t>Model Training</a:t>
            </a:r>
            <a:endParaRPr/>
          </a:p>
        </p:txBody>
      </p:sp>
      <p:sp>
        <p:nvSpPr>
          <p:cNvPr id="201" name="Google Shape;201;p31"/>
          <p:cNvSpPr txBox="1">
            <a:spLocks noGrp="1"/>
          </p:cNvSpPr>
          <p:nvPr>
            <p:ph type="body" idx="1"/>
          </p:nvPr>
        </p:nvSpPr>
        <p:spPr>
          <a:xfrm>
            <a:off x="628650" y="2386976"/>
            <a:ext cx="8180614" cy="2197971"/>
          </a:xfrm>
          <a:prstGeom prst="rect">
            <a:avLst/>
          </a:prstGeom>
          <a:noFill/>
          <a:ln>
            <a:noFill/>
          </a:ln>
        </p:spPr>
        <p:txBody>
          <a:bodyPr spcFirstLastPara="1" wrap="square" lIns="68575" tIns="34275" rIns="68575" bIns="34275" anchor="ctr" anchorCtr="0">
            <a:noAutofit/>
          </a:bodyPr>
          <a:lstStyle/>
          <a:p>
            <a:pPr marL="171450" lvl="0" indent="-171450" algn="l" rtl="0">
              <a:lnSpc>
                <a:spcPct val="90000"/>
              </a:lnSpc>
              <a:spcBef>
                <a:spcPts val="0"/>
              </a:spcBef>
              <a:spcAft>
                <a:spcPts val="0"/>
              </a:spcAft>
              <a:buSzPts val="1400"/>
              <a:buChar char="•"/>
            </a:pPr>
            <a:r>
              <a:rPr lang="en" sz="1200" b="1" dirty="0">
                <a:latin typeface="Play"/>
                <a:ea typeface="Play"/>
                <a:cs typeface="Play"/>
                <a:sym typeface="Play"/>
              </a:rPr>
              <a:t>Feature Extraction and Model Selection</a:t>
            </a:r>
            <a:endParaRPr dirty="0"/>
          </a:p>
          <a:p>
            <a:pPr marL="0" lvl="0" indent="0" algn="l" rtl="0">
              <a:lnSpc>
                <a:spcPct val="90000"/>
              </a:lnSpc>
              <a:spcBef>
                <a:spcPts val="0"/>
              </a:spcBef>
              <a:spcAft>
                <a:spcPts val="0"/>
              </a:spcAft>
              <a:buSzPts val="1400"/>
              <a:buNone/>
            </a:pPr>
            <a:endParaRPr sz="700" b="1" dirty="0">
              <a:latin typeface="Play"/>
              <a:ea typeface="Play"/>
              <a:cs typeface="Play"/>
              <a:sym typeface="Play"/>
            </a:endParaRPr>
          </a:p>
          <a:p>
            <a:pPr marL="0" lvl="0" indent="0" algn="l" rtl="0">
              <a:lnSpc>
                <a:spcPct val="90000"/>
              </a:lnSpc>
              <a:spcBef>
                <a:spcPts val="0"/>
              </a:spcBef>
              <a:spcAft>
                <a:spcPts val="0"/>
              </a:spcAft>
              <a:buClr>
                <a:schemeClr val="dk1"/>
              </a:buClr>
              <a:buSzPts val="1400"/>
              <a:buNone/>
            </a:pPr>
            <a:r>
              <a:rPr lang="en" sz="1200" dirty="0">
                <a:latin typeface="Play"/>
                <a:ea typeface="Play"/>
                <a:cs typeface="Play"/>
                <a:sym typeface="Play"/>
              </a:rPr>
              <a:t>The preprocessed text data was converted into numerical format using </a:t>
            </a:r>
            <a:r>
              <a:rPr lang="en" sz="1200" b="1" dirty="0">
                <a:latin typeface="Play"/>
                <a:ea typeface="Play"/>
                <a:cs typeface="Play"/>
                <a:sym typeface="Play"/>
              </a:rPr>
              <a:t>TF-IDF Vectorization</a:t>
            </a:r>
            <a:r>
              <a:rPr lang="en" sz="1200" dirty="0">
                <a:latin typeface="Play"/>
                <a:ea typeface="Play"/>
                <a:cs typeface="Play"/>
                <a:sym typeface="Play"/>
              </a:rPr>
              <a:t>. Multiple models, including </a:t>
            </a:r>
            <a:r>
              <a:rPr lang="en" sz="1200" b="1" dirty="0">
                <a:latin typeface="Play"/>
                <a:ea typeface="Play"/>
                <a:cs typeface="Play"/>
                <a:sym typeface="Play"/>
              </a:rPr>
              <a:t>Logistic Regression, Random Forest, and LSTM,</a:t>
            </a:r>
            <a:r>
              <a:rPr lang="en" sz="1200" dirty="0">
                <a:latin typeface="Play"/>
                <a:ea typeface="Play"/>
                <a:cs typeface="Play"/>
                <a:sym typeface="Play"/>
              </a:rPr>
              <a:t> were trained to identify the most effective approach.</a:t>
            </a:r>
            <a:endParaRPr dirty="0"/>
          </a:p>
          <a:p>
            <a:pPr marL="0" lvl="0" indent="0" algn="l" rtl="0">
              <a:lnSpc>
                <a:spcPct val="90000"/>
              </a:lnSpc>
              <a:spcBef>
                <a:spcPts val="0"/>
              </a:spcBef>
              <a:spcAft>
                <a:spcPts val="0"/>
              </a:spcAft>
              <a:buClr>
                <a:schemeClr val="dk1"/>
              </a:buClr>
              <a:buSzPts val="1400"/>
              <a:buNone/>
            </a:pPr>
            <a:endParaRPr sz="1200" dirty="0">
              <a:latin typeface="Play"/>
              <a:ea typeface="Play"/>
              <a:cs typeface="Play"/>
              <a:sym typeface="Play"/>
            </a:endParaRPr>
          </a:p>
          <a:p>
            <a:pPr marL="171450" lvl="0" indent="-171450" algn="l" rtl="0">
              <a:lnSpc>
                <a:spcPct val="90000"/>
              </a:lnSpc>
              <a:spcBef>
                <a:spcPts val="0"/>
              </a:spcBef>
              <a:spcAft>
                <a:spcPts val="0"/>
              </a:spcAft>
              <a:buSzPts val="1400"/>
              <a:buChar char="•"/>
            </a:pPr>
            <a:r>
              <a:rPr lang="en" sz="1200" b="1" dirty="0">
                <a:latin typeface="Play"/>
                <a:ea typeface="Play"/>
                <a:cs typeface="Play"/>
                <a:sym typeface="Play"/>
              </a:rPr>
              <a:t>Evaluation and Integration</a:t>
            </a:r>
            <a:endParaRPr dirty="0"/>
          </a:p>
          <a:p>
            <a:pPr marL="0" lvl="0" indent="0" algn="l" rtl="0">
              <a:lnSpc>
                <a:spcPct val="90000"/>
              </a:lnSpc>
              <a:spcBef>
                <a:spcPts val="0"/>
              </a:spcBef>
              <a:spcAft>
                <a:spcPts val="0"/>
              </a:spcAft>
              <a:buSzPts val="1400"/>
              <a:buNone/>
            </a:pPr>
            <a:endParaRPr sz="700" b="1" dirty="0">
              <a:latin typeface="Play"/>
              <a:ea typeface="Play"/>
              <a:cs typeface="Play"/>
              <a:sym typeface="Play"/>
            </a:endParaRPr>
          </a:p>
          <a:p>
            <a:pPr marL="0" lvl="0" indent="0" algn="l" rtl="0">
              <a:lnSpc>
                <a:spcPct val="90000"/>
              </a:lnSpc>
              <a:spcBef>
                <a:spcPts val="0"/>
              </a:spcBef>
              <a:spcAft>
                <a:spcPts val="0"/>
              </a:spcAft>
              <a:buClr>
                <a:schemeClr val="dk1"/>
              </a:buClr>
              <a:buSzPts val="1400"/>
              <a:buNone/>
            </a:pPr>
            <a:r>
              <a:rPr lang="en" sz="1200" dirty="0">
                <a:latin typeface="Play"/>
                <a:ea typeface="Play"/>
                <a:cs typeface="Play"/>
                <a:sym typeface="Play"/>
              </a:rPr>
              <a:t>The best-performing model, </a:t>
            </a:r>
            <a:r>
              <a:rPr lang="en" sz="1200" b="1" dirty="0">
                <a:latin typeface="Play"/>
                <a:ea typeface="Play"/>
                <a:cs typeface="Play"/>
                <a:sym typeface="Play"/>
              </a:rPr>
              <a:t>LSTM</a:t>
            </a:r>
            <a:r>
              <a:rPr lang="en" sz="1200" dirty="0">
                <a:latin typeface="Play"/>
                <a:ea typeface="Play"/>
                <a:cs typeface="Play"/>
                <a:sym typeface="Play"/>
              </a:rPr>
              <a:t>, was selected based on metrics like accuracy and F1-score.</a:t>
            </a:r>
          </a:p>
          <a:p>
            <a:pPr marL="0" lvl="0" indent="0" algn="l" rtl="0">
              <a:lnSpc>
                <a:spcPct val="90000"/>
              </a:lnSpc>
              <a:spcBef>
                <a:spcPts val="0"/>
              </a:spcBef>
              <a:spcAft>
                <a:spcPts val="0"/>
              </a:spcAft>
              <a:buClr>
                <a:schemeClr val="dk1"/>
              </a:buClr>
              <a:buSzPts val="1400"/>
              <a:buNone/>
            </a:pPr>
            <a:endParaRPr sz="1200" dirty="0">
              <a:latin typeface="Play"/>
              <a:ea typeface="Play"/>
              <a:cs typeface="Play"/>
              <a:sym typeface="Play"/>
            </a:endParaRPr>
          </a:p>
          <a:p>
            <a:pPr marL="139700" lvl="0" indent="0" algn="l" rtl="0">
              <a:lnSpc>
                <a:spcPct val="50000"/>
              </a:lnSpc>
              <a:spcBef>
                <a:spcPts val="800"/>
              </a:spcBef>
              <a:spcAft>
                <a:spcPts val="0"/>
              </a:spcAft>
              <a:buSzPts val="1400"/>
              <a:buNone/>
            </a:pPr>
            <a:r>
              <a:rPr lang="en" sz="1050" b="1" dirty="0">
                <a:latin typeface="Play"/>
                <a:ea typeface="Play"/>
                <a:cs typeface="Play"/>
                <a:sym typeface="Play"/>
              </a:rPr>
              <a:t>Modules Used for Model Training</a:t>
            </a:r>
            <a:endParaRPr dirty="0"/>
          </a:p>
          <a:p>
            <a:pPr marL="457200" lvl="0" indent="-317500" algn="l" rtl="0">
              <a:lnSpc>
                <a:spcPct val="50000"/>
              </a:lnSpc>
              <a:spcBef>
                <a:spcPts val="800"/>
              </a:spcBef>
              <a:spcAft>
                <a:spcPts val="0"/>
              </a:spcAft>
              <a:buSzPts val="1400"/>
              <a:buFont typeface="Noto Sans Symbols"/>
              <a:buChar char="▪"/>
            </a:pPr>
            <a:r>
              <a:rPr lang="en" sz="1050" b="1" dirty="0">
                <a:latin typeface="Play"/>
                <a:ea typeface="Play"/>
                <a:cs typeface="Play"/>
                <a:sym typeface="Play"/>
              </a:rPr>
              <a:t>Scikit-learn</a:t>
            </a:r>
            <a:r>
              <a:rPr lang="en" sz="1050" dirty="0">
                <a:latin typeface="Play"/>
                <a:ea typeface="Play"/>
                <a:cs typeface="Play"/>
                <a:sym typeface="Play"/>
              </a:rPr>
              <a:t>: For traditional machine learning models like Logistic Regression and Random Forest, and evaluation metrics.</a:t>
            </a:r>
            <a:endParaRPr dirty="0"/>
          </a:p>
          <a:p>
            <a:pPr marL="457200" lvl="0" indent="-317500" algn="l" rtl="0">
              <a:lnSpc>
                <a:spcPct val="50000"/>
              </a:lnSpc>
              <a:spcBef>
                <a:spcPts val="800"/>
              </a:spcBef>
              <a:spcAft>
                <a:spcPts val="0"/>
              </a:spcAft>
              <a:buSzPts val="1400"/>
              <a:buFont typeface="Noto Sans Symbols"/>
              <a:buChar char="▪"/>
            </a:pPr>
            <a:r>
              <a:rPr lang="en" sz="1050" b="1" dirty="0">
                <a:latin typeface="Play"/>
                <a:ea typeface="Play"/>
                <a:cs typeface="Play"/>
                <a:sym typeface="Play"/>
              </a:rPr>
              <a:t>TensorFlow/Keras</a:t>
            </a:r>
            <a:r>
              <a:rPr lang="en" sz="1050" dirty="0">
                <a:latin typeface="Play"/>
                <a:ea typeface="Play"/>
                <a:cs typeface="Play"/>
                <a:sym typeface="Play"/>
              </a:rPr>
              <a:t>: For building and training deep learning models such as LSTM.</a:t>
            </a:r>
            <a:endParaRPr dirty="0"/>
          </a:p>
          <a:p>
            <a:pPr marL="457200" lvl="0" indent="-317500" algn="l" rtl="0">
              <a:lnSpc>
                <a:spcPct val="50000"/>
              </a:lnSpc>
              <a:spcBef>
                <a:spcPts val="800"/>
              </a:spcBef>
              <a:spcAft>
                <a:spcPts val="0"/>
              </a:spcAft>
              <a:buSzPts val="1400"/>
              <a:buFont typeface="Noto Sans Symbols"/>
              <a:buChar char="▪"/>
            </a:pPr>
            <a:r>
              <a:rPr lang="en" sz="1050" b="1" dirty="0">
                <a:latin typeface="Play"/>
                <a:ea typeface="Play"/>
                <a:cs typeface="Play"/>
                <a:sym typeface="Play"/>
              </a:rPr>
              <a:t>Pandas</a:t>
            </a:r>
            <a:r>
              <a:rPr lang="en" sz="1050" dirty="0">
                <a:latin typeface="Play"/>
                <a:ea typeface="Play"/>
                <a:cs typeface="Play"/>
                <a:sym typeface="Play"/>
              </a:rPr>
              <a:t>: For data manipulation and preparation.</a:t>
            </a:r>
            <a:endParaRPr dirty="0"/>
          </a:p>
          <a:p>
            <a:pPr marL="457200" lvl="0" indent="-317500" algn="l" rtl="0">
              <a:lnSpc>
                <a:spcPct val="50000"/>
              </a:lnSpc>
              <a:spcBef>
                <a:spcPts val="800"/>
              </a:spcBef>
              <a:spcAft>
                <a:spcPts val="0"/>
              </a:spcAft>
              <a:buSzPts val="1400"/>
              <a:buFont typeface="Noto Sans Symbols"/>
              <a:buChar char="▪"/>
            </a:pPr>
            <a:r>
              <a:rPr lang="en" sz="1050" b="1" dirty="0">
                <a:latin typeface="Play"/>
                <a:ea typeface="Play"/>
                <a:cs typeface="Play"/>
                <a:sym typeface="Play"/>
              </a:rPr>
              <a:t>NumPy</a:t>
            </a:r>
            <a:r>
              <a:rPr lang="en" sz="1050" dirty="0">
                <a:latin typeface="Play"/>
                <a:ea typeface="Play"/>
                <a:cs typeface="Play"/>
                <a:sym typeface="Play"/>
              </a:rPr>
              <a:t>: For numerical computations and matrix operations.</a:t>
            </a:r>
            <a:endParaRPr sz="1200" dirty="0">
              <a:latin typeface="Play"/>
              <a:ea typeface="Play"/>
              <a:cs typeface="Play"/>
              <a:sym typeface="Play"/>
            </a:endParaRPr>
          </a:p>
        </p:txBody>
      </p:sp>
      <p:cxnSp>
        <p:nvCxnSpPr>
          <p:cNvPr id="202" name="Google Shape;202;p31"/>
          <p:cNvCxnSpPr/>
          <p:nvPr/>
        </p:nvCxnSpPr>
        <p:spPr>
          <a:xfrm rot="10800000">
            <a:off x="628650" y="4863985"/>
            <a:ext cx="7886700" cy="0"/>
          </a:xfrm>
          <a:prstGeom prst="straightConnector1">
            <a:avLst/>
          </a:prstGeom>
          <a:noFill/>
          <a:ln w="57150" cap="flat" cmpd="sng">
            <a:solidFill>
              <a:schemeClr val="accent4"/>
            </a:solidFill>
            <a:prstDash val="solid"/>
            <a:miter lim="800000"/>
            <a:headEnd type="none" w="sm" len="sm"/>
            <a:tailEnd type="none" w="sm" len="sm"/>
          </a:ln>
        </p:spPr>
      </p:cxn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1271</Words>
  <Application>Microsoft Office PowerPoint</Application>
  <PresentationFormat>On-screen Show (16:9)</PresentationFormat>
  <Paragraphs>153</Paragraphs>
  <Slides>18</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Arial</vt:lpstr>
      <vt:lpstr>Comic Sans MS</vt:lpstr>
      <vt:lpstr>Play</vt:lpstr>
      <vt:lpstr>Calibri</vt:lpstr>
      <vt:lpstr>Noto Sans Symbols</vt:lpstr>
      <vt:lpstr>Simple Light</vt:lpstr>
      <vt:lpstr>Office Theme</vt:lpstr>
      <vt:lpstr>Cyberbullying Detection Using Machine Learning and Deep Learning</vt:lpstr>
      <vt:lpstr> Introduction</vt:lpstr>
      <vt:lpstr>PowerPoint Presentation</vt:lpstr>
      <vt:lpstr>Proposed System</vt:lpstr>
      <vt:lpstr>Data Collection and Data Preprocessing</vt:lpstr>
      <vt:lpstr>PowerPoint Presentation</vt:lpstr>
      <vt:lpstr>Workflow of the process</vt:lpstr>
      <vt:lpstr>PowerPoint Presentation</vt:lpstr>
      <vt:lpstr>Model Training</vt:lpstr>
      <vt:lpstr>Advanced models using RNN-LSTM</vt:lpstr>
      <vt:lpstr>Statistical Analysis of Model training data </vt:lpstr>
      <vt:lpstr>GUI development with Stream lit</vt:lpstr>
      <vt:lpstr>Working of the frontend  </vt:lpstr>
      <vt:lpstr>PowerPoint Presentation</vt:lpstr>
      <vt:lpstr>PowerPoint Presentation</vt:lpstr>
      <vt:lpstr>Cyberbullying detected</vt:lpstr>
      <vt:lpstr>No Cyberbullying detected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DRUVA KUMAR</cp:lastModifiedBy>
  <cp:revision>3</cp:revision>
  <dcterms:modified xsi:type="dcterms:W3CDTF">2025-03-18T09:16:41Z</dcterms:modified>
</cp:coreProperties>
</file>