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307" r:id="rId3"/>
    <p:sldId id="308" r:id="rId4"/>
    <p:sldId id="310" r:id="rId5"/>
    <p:sldId id="311" r:id="rId6"/>
    <p:sldId id="315" r:id="rId7"/>
    <p:sldId id="316" r:id="rId8"/>
    <p:sldId id="328" r:id="rId9"/>
    <p:sldId id="322" r:id="rId10"/>
    <p:sldId id="321" r:id="rId11"/>
    <p:sldId id="326" r:id="rId12"/>
    <p:sldId id="327" r:id="rId13"/>
    <p:sldId id="329" r:id="rId14"/>
    <p:sldId id="330" r:id="rId15"/>
    <p:sldId id="331"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Lato Light" panose="020F0502020204030203" pitchFamily="34" charset="0"/>
      <p:regular r:id="rId22"/>
      <p:italic r:id="rId23"/>
    </p:embeddedFont>
    <p:embeddedFont>
      <p:font typeface="Sor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D0F244-94AF-48F2-A23A-7D7659FAE5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26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7700" y="1061225"/>
            <a:ext cx="4260000" cy="175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57700" y="2997200"/>
            <a:ext cx="4260000" cy="365700"/>
          </a:xfrm>
          <a:prstGeom prst="rect">
            <a:avLst/>
          </a:prstGeom>
          <a:solidFill>
            <a:schemeClr val="lt2"/>
          </a:solidFill>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4" name="Google Shape;14;p2"/>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17" name="Google Shape;17;p2"/>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20" name="Google Shape;20;p2"/>
              <p:cNvCxnSpPr/>
              <p:nvPr/>
            </p:nvCxnSpPr>
            <p:spPr>
              <a:xfrm>
                <a:off x="8417700" y="3180050"/>
                <a:ext cx="359700" cy="1051800"/>
              </a:xfrm>
              <a:prstGeom prst="bentConnector2">
                <a:avLst/>
              </a:prstGeom>
              <a:noFill/>
              <a:ln w="19050" cap="flat" cmpd="sng">
                <a:solidFill>
                  <a:schemeClr val="lt2"/>
                </a:solidFill>
                <a:prstDash val="solid"/>
                <a:round/>
                <a:headEnd type="none" w="med" len="med"/>
                <a:tailEnd type="oval" w="med" len="med"/>
              </a:ln>
            </p:spPr>
          </p:cxnSp>
          <p:cxnSp>
            <p:nvCxnSpPr>
              <p:cNvPr id="21" name="Google Shape;21;p2"/>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1"/>
            <a:ext cx="7704000" cy="338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Font typeface="Lato Light" panose="020F0502020204030203"/>
              <a:buAutoNum type="alphaLcPeriod"/>
              <a:defRPr/>
            </a:lvl2pPr>
            <a:lvl3pPr marL="1371600" lvl="2" indent="-317500" rtl="0">
              <a:lnSpc>
                <a:spcPct val="115000"/>
              </a:lnSpc>
              <a:spcBef>
                <a:spcPts val="0"/>
              </a:spcBef>
              <a:spcAft>
                <a:spcPts val="0"/>
              </a:spcAft>
              <a:buSzPts val="1400"/>
              <a:buFont typeface="Lato Light" panose="020F0502020204030203"/>
              <a:buAutoNum type="romanLcPeriod"/>
              <a:defRPr/>
            </a:lvl3pPr>
            <a:lvl4pPr marL="1828800" lvl="3" indent="-317500" rtl="0">
              <a:lnSpc>
                <a:spcPct val="115000"/>
              </a:lnSpc>
              <a:spcBef>
                <a:spcPts val="0"/>
              </a:spcBef>
              <a:spcAft>
                <a:spcPts val="0"/>
              </a:spcAft>
              <a:buSzPts val="1400"/>
              <a:buFont typeface="Lato Light" panose="020F0502020204030203"/>
              <a:buAutoNum type="arabicPeriod"/>
              <a:defRPr/>
            </a:lvl4pPr>
            <a:lvl5pPr marL="2286000" lvl="4" indent="-317500" rtl="0">
              <a:lnSpc>
                <a:spcPct val="115000"/>
              </a:lnSpc>
              <a:spcBef>
                <a:spcPts val="0"/>
              </a:spcBef>
              <a:spcAft>
                <a:spcPts val="0"/>
              </a:spcAft>
              <a:buSzPts val="1400"/>
              <a:buFont typeface="Lato Light" panose="020F0502020204030203"/>
              <a:buAutoNum type="alphaLcPeriod"/>
              <a:defRPr/>
            </a:lvl5pPr>
            <a:lvl6pPr marL="2743200" lvl="5" indent="-317500" rtl="0">
              <a:lnSpc>
                <a:spcPct val="115000"/>
              </a:lnSpc>
              <a:spcBef>
                <a:spcPts val="0"/>
              </a:spcBef>
              <a:spcAft>
                <a:spcPts val="0"/>
              </a:spcAft>
              <a:buSzPts val="1400"/>
              <a:buFont typeface="Lato Light" panose="020F0502020204030203"/>
              <a:buAutoNum type="romanLcPeriod"/>
              <a:defRPr/>
            </a:lvl6pPr>
            <a:lvl7pPr marL="3200400" lvl="6" indent="-317500" rtl="0">
              <a:lnSpc>
                <a:spcPct val="115000"/>
              </a:lnSpc>
              <a:spcBef>
                <a:spcPts val="0"/>
              </a:spcBef>
              <a:spcAft>
                <a:spcPts val="0"/>
              </a:spcAft>
              <a:buSzPts val="1400"/>
              <a:buFont typeface="Lato Light" panose="020F0502020204030203"/>
              <a:buAutoNum type="arabicPeriod"/>
              <a:defRPr/>
            </a:lvl7pPr>
            <a:lvl8pPr marL="3657600" lvl="7" indent="-317500" rtl="0">
              <a:lnSpc>
                <a:spcPct val="115000"/>
              </a:lnSpc>
              <a:spcBef>
                <a:spcPts val="0"/>
              </a:spcBef>
              <a:spcAft>
                <a:spcPts val="0"/>
              </a:spcAft>
              <a:buSzPts val="1400"/>
              <a:buFont typeface="Lato Light" panose="020F0502020204030203"/>
              <a:buAutoNum type="alphaLcPeriod"/>
              <a:defRPr/>
            </a:lvl8pPr>
            <a:lvl9pPr marL="4114800" lvl="8" indent="-317500" rtl="0">
              <a:lnSpc>
                <a:spcPct val="115000"/>
              </a:lnSpc>
              <a:spcBef>
                <a:spcPts val="0"/>
              </a:spcBef>
              <a:spcAft>
                <a:spcPts val="0"/>
              </a:spcAft>
              <a:buSzPts val="1400"/>
              <a:buFont typeface="Lato Light" panose="020F0502020204030203"/>
              <a:buAutoNum type="romanLcPeriod"/>
              <a:defRPr/>
            </a:lvl9pPr>
          </a:lstStyle>
          <a:p>
            <a:endParaRPr/>
          </a:p>
        </p:txBody>
      </p:sp>
      <p:cxnSp>
        <p:nvCxnSpPr>
          <p:cNvPr id="36" name="Google Shape;36;p4"/>
          <p:cNvCxnSpPr/>
          <p:nvPr/>
        </p:nvCxnSpPr>
        <p:spPr>
          <a:xfrm rot="-5400000" flipH="1">
            <a:off x="-1741502" y="1903025"/>
            <a:ext cx="4581000" cy="342000"/>
          </a:xfrm>
          <a:prstGeom prst="bentConnector2">
            <a:avLst/>
          </a:prstGeom>
          <a:noFill/>
          <a:ln w="19050" cap="flat" cmpd="sng">
            <a:solidFill>
              <a:schemeClr val="lt2"/>
            </a:solidFill>
            <a:prstDash val="solid"/>
            <a:round/>
            <a:headEnd type="none" w="med" len="med"/>
            <a:tailEnd type="oval" w="med" len="med"/>
          </a:ln>
        </p:spPr>
      </p:cxnSp>
      <p:grpSp>
        <p:nvGrpSpPr>
          <p:cNvPr id="37" name="Google Shape;37;p4"/>
          <p:cNvGrpSpPr/>
          <p:nvPr/>
        </p:nvGrpSpPr>
        <p:grpSpPr>
          <a:xfrm>
            <a:off x="378000" y="4579925"/>
            <a:ext cx="7970450" cy="273800"/>
            <a:chOff x="378000" y="4579925"/>
            <a:chExt cx="7970450" cy="273800"/>
          </a:xfrm>
        </p:grpSpPr>
        <p:sp>
          <p:nvSpPr>
            <p:cNvPr id="38" name="Google Shape;38;p4"/>
            <p:cNvSpPr/>
            <p:nvPr/>
          </p:nvSpPr>
          <p:spPr>
            <a:xfrm>
              <a:off x="378000" y="45799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39" name="Google Shape;39;p4"/>
            <p:cNvSpPr/>
            <p:nvPr/>
          </p:nvSpPr>
          <p:spPr>
            <a:xfrm>
              <a:off x="8164850" y="46701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
          <p:nvSpPr>
            <p:cNvPr id="40" name="Google Shape;40;p4"/>
            <p:cNvSpPr/>
            <p:nvPr/>
          </p:nvSpPr>
          <p:spPr>
            <a:xfrm>
              <a:off x="6756550" y="4670125"/>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4" name="Google Shape;134;p14"/>
          <p:cNvGrpSpPr/>
          <p:nvPr/>
        </p:nvGrpSpPr>
        <p:grpSpPr>
          <a:xfrm>
            <a:off x="199188" y="123990"/>
            <a:ext cx="422946" cy="368845"/>
            <a:chOff x="8576588" y="4496315"/>
            <a:chExt cx="422946" cy="368845"/>
          </a:xfrm>
        </p:grpSpPr>
        <p:sp>
          <p:nvSpPr>
            <p:cNvPr id="135" name="Google Shape;135;p14"/>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rot="10800000">
            <a:off x="25225" y="282300"/>
            <a:ext cx="9157800" cy="5003500"/>
            <a:chOff x="-116175" y="-984534"/>
            <a:chExt cx="9157800" cy="5003500"/>
          </a:xfrm>
        </p:grpSpPr>
        <p:cxnSp>
          <p:nvCxnSpPr>
            <p:cNvPr id="138" name="Google Shape;138;p14"/>
            <p:cNvCxnSpPr/>
            <p:nvPr/>
          </p:nvCxnSpPr>
          <p:spPr>
            <a:xfrm>
              <a:off x="-116175" y="-605834"/>
              <a:ext cx="9157800" cy="4624800"/>
            </a:xfrm>
            <a:prstGeom prst="bentConnector3">
              <a:avLst>
                <a:gd name="adj1" fmla="val 3258"/>
              </a:avLst>
            </a:prstGeom>
            <a:noFill/>
            <a:ln w="19050" cap="flat" cmpd="sng">
              <a:solidFill>
                <a:schemeClr val="lt2"/>
              </a:solidFill>
              <a:prstDash val="solid"/>
              <a:round/>
              <a:headEnd type="none" w="med" len="med"/>
              <a:tailEnd type="oval" w="med" len="med"/>
            </a:ln>
          </p:spPr>
        </p:cxnSp>
        <p:cxnSp>
          <p:nvCxnSpPr>
            <p:cNvPr id="139" name="Google Shape;139;p14"/>
            <p:cNvCxnSpPr/>
            <p:nvPr/>
          </p:nvCxnSpPr>
          <p:spPr>
            <a:xfrm rot="-5400000" flipH="1">
              <a:off x="-2164550" y="1408116"/>
              <a:ext cx="4877100" cy="918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39" name="Google Shape;339;p28"/>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342" name="Google Shape;342;p28"/>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345" name="Google Shape;345;p28"/>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9"/>
        <p:cNvGrpSpPr/>
        <p:nvPr/>
      </p:nvGrpSpPr>
      <p:grpSpPr>
        <a:xfrm>
          <a:off x="0" y="0"/>
          <a:ext cx="0" cy="0"/>
          <a:chOff x="0" y="0"/>
          <a:chExt cx="0" cy="0"/>
        </a:xfrm>
      </p:grpSpPr>
      <p:grpSp>
        <p:nvGrpSpPr>
          <p:cNvPr id="350" name="Google Shape;350;p29"/>
          <p:cNvGrpSpPr/>
          <p:nvPr/>
        </p:nvGrpSpPr>
        <p:grpSpPr>
          <a:xfrm>
            <a:off x="140000" y="188300"/>
            <a:ext cx="580000" cy="6094500"/>
            <a:chOff x="140000" y="188300"/>
            <a:chExt cx="580000" cy="6094500"/>
          </a:xfrm>
        </p:grpSpPr>
        <p:cxnSp>
          <p:nvCxnSpPr>
            <p:cNvPr id="351" name="Google Shape;351;p29"/>
            <p:cNvCxnSpPr/>
            <p:nvPr/>
          </p:nvCxnSpPr>
          <p:spPr>
            <a:xfrm rot="-5400000">
              <a:off x="-522000" y="4271050"/>
              <a:ext cx="2018700" cy="465300"/>
            </a:xfrm>
            <a:prstGeom prst="bentConnector2">
              <a:avLst/>
            </a:prstGeom>
            <a:noFill/>
            <a:ln w="19050" cap="flat" cmpd="sng">
              <a:solidFill>
                <a:schemeClr val="lt2"/>
              </a:solidFill>
              <a:prstDash val="solid"/>
              <a:round/>
              <a:headEnd type="none" w="med" len="med"/>
              <a:tailEnd type="oval" w="med" len="med"/>
            </a:ln>
          </p:spPr>
        </p:cxnSp>
        <p:cxnSp>
          <p:nvCxnSpPr>
            <p:cNvPr id="352" name="Google Shape;352;p29"/>
            <p:cNvCxnSpPr/>
            <p:nvPr/>
          </p:nvCxnSpPr>
          <p:spPr>
            <a:xfrm rot="-5400000">
              <a:off x="-2575525" y="3200000"/>
              <a:ext cx="6094500" cy="711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53" name="Google Shape;353;p29"/>
            <p:cNvCxnSpPr/>
            <p:nvPr/>
          </p:nvCxnSpPr>
          <p:spPr>
            <a:xfrm rot="-5400000">
              <a:off x="-1584400" y="3258800"/>
              <a:ext cx="3657300" cy="2085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54" name="Google Shape;354;p29"/>
          <p:cNvGrpSpPr/>
          <p:nvPr/>
        </p:nvGrpSpPr>
        <p:grpSpPr>
          <a:xfrm>
            <a:off x="64493" y="394791"/>
            <a:ext cx="400449" cy="2933146"/>
            <a:chOff x="7553711" y="-2334286"/>
            <a:chExt cx="455625" cy="3337292"/>
          </a:xfrm>
        </p:grpSpPr>
        <p:sp>
          <p:nvSpPr>
            <p:cNvPr id="355" name="Google Shape;355;p2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1"/>
              </a:buClr>
              <a:buSzPts val="1400"/>
              <a:buFont typeface="Lato" panose="020F0502020204030203"/>
              <a:buChar char="■"/>
              <a:defRPr>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33"/>
          <p:cNvSpPr txBox="1">
            <a:spLocks noGrp="1"/>
          </p:cNvSpPr>
          <p:nvPr>
            <p:ph type="ctrTitle"/>
          </p:nvPr>
        </p:nvSpPr>
        <p:spPr>
          <a:xfrm>
            <a:off x="4339645" y="649476"/>
            <a:ext cx="4160679" cy="1418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a:latin typeface="Arial" panose="020B0604020202020204" pitchFamily="34" charset="0"/>
                <a:cs typeface="Arial" panose="020B0604020202020204" pitchFamily="34" charset="0"/>
              </a:rPr>
              <a:t>LANGUAGE TRANSLATION</a:t>
            </a:r>
            <a:endParaRPr sz="4000" dirty="0">
              <a:latin typeface="Arial" panose="020B0604020202020204" pitchFamily="34" charset="0"/>
              <a:cs typeface="Arial" panose="020B0604020202020204" pitchFamily="34" charset="0"/>
            </a:endParaRPr>
          </a:p>
        </p:txBody>
      </p:sp>
      <p:sp>
        <p:nvSpPr>
          <p:cNvPr id="369" name="Google Shape;369;p33"/>
          <p:cNvSpPr txBox="1">
            <a:spLocks noGrp="1"/>
          </p:cNvSpPr>
          <p:nvPr>
            <p:ph type="subTitle" idx="1"/>
          </p:nvPr>
        </p:nvSpPr>
        <p:spPr>
          <a:xfrm>
            <a:off x="4441293" y="2156640"/>
            <a:ext cx="4025596" cy="186892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dirty="0"/>
              <a:t>G. Sri Harshini    – 2103A52137</a:t>
            </a:r>
          </a:p>
          <a:p>
            <a:pPr marL="0" indent="0">
              <a:lnSpc>
                <a:spcPct val="150000"/>
              </a:lnSpc>
            </a:pPr>
            <a:r>
              <a:rPr lang="en-US" dirty="0"/>
              <a:t>A. </a:t>
            </a:r>
            <a:r>
              <a:rPr lang="en-US" dirty="0" err="1"/>
              <a:t>Druva</a:t>
            </a:r>
            <a:r>
              <a:rPr lang="en-US" dirty="0"/>
              <a:t> Kumar – 2103A52121</a:t>
            </a:r>
          </a:p>
          <a:p>
            <a:pPr marL="0" lvl="0" indent="0" algn="l" rtl="0">
              <a:lnSpc>
                <a:spcPct val="150000"/>
              </a:lnSpc>
              <a:spcBef>
                <a:spcPts val="0"/>
              </a:spcBef>
              <a:spcAft>
                <a:spcPts val="0"/>
              </a:spcAft>
              <a:buNone/>
            </a:pPr>
            <a:r>
              <a:rPr lang="en-US" dirty="0"/>
              <a:t>M. Dheeraj         – 2103A52055</a:t>
            </a:r>
          </a:p>
          <a:p>
            <a:pPr marL="0" lvl="0" indent="0" algn="l" rtl="0">
              <a:lnSpc>
                <a:spcPct val="150000"/>
              </a:lnSpc>
              <a:spcBef>
                <a:spcPts val="0"/>
              </a:spcBef>
              <a:spcAft>
                <a:spcPts val="0"/>
              </a:spcAft>
              <a:buNone/>
            </a:pPr>
            <a:r>
              <a:rPr lang="en-US" dirty="0"/>
              <a:t>Ch. Rohith           – 2103A52128</a:t>
            </a:r>
          </a:p>
          <a:p>
            <a:pPr marL="0" lvl="0" indent="0" algn="l" rtl="0">
              <a:lnSpc>
                <a:spcPct val="150000"/>
              </a:lnSpc>
              <a:spcBef>
                <a:spcPts val="0"/>
              </a:spcBef>
              <a:spcAft>
                <a:spcPts val="0"/>
              </a:spcAft>
              <a:buNone/>
            </a:pPr>
            <a:r>
              <a:rPr lang="en-US" dirty="0"/>
              <a:t>K. Ajay Rao         – 2103A52147</a:t>
            </a:r>
          </a:p>
        </p:txBody>
      </p:sp>
      <p:cxnSp>
        <p:nvCxnSpPr>
          <p:cNvPr id="370" name="Google Shape;370;p33"/>
          <p:cNvCxnSpPr>
            <a:endCxn id="369" idx="1"/>
          </p:cNvCxnSpPr>
          <p:nvPr/>
        </p:nvCxnSpPr>
        <p:spPr>
          <a:xfrm rot="16200000" flipH="1">
            <a:off x="1894986" y="544797"/>
            <a:ext cx="4747314" cy="345300"/>
          </a:xfrm>
          <a:prstGeom prst="bentConnector2">
            <a:avLst/>
          </a:prstGeom>
          <a:noFill/>
          <a:ln w="19050" cap="flat" cmpd="sng">
            <a:solidFill>
              <a:schemeClr val="lt2"/>
            </a:solidFill>
            <a:prstDash val="solid"/>
            <a:round/>
            <a:headEnd type="none" w="med" len="med"/>
            <a:tailEnd type="oval" w="med" len="med"/>
          </a:ln>
        </p:spPr>
      </p:cxnSp>
      <p:grpSp>
        <p:nvGrpSpPr>
          <p:cNvPr id="371" name="Google Shape;371;p33"/>
          <p:cNvGrpSpPr/>
          <p:nvPr/>
        </p:nvGrpSpPr>
        <p:grpSpPr>
          <a:xfrm>
            <a:off x="713228" y="756273"/>
            <a:ext cx="2795593" cy="3610859"/>
            <a:chOff x="713228" y="756273"/>
            <a:chExt cx="2795593" cy="3610859"/>
          </a:xfrm>
        </p:grpSpPr>
        <p:grpSp>
          <p:nvGrpSpPr>
            <p:cNvPr id="372" name="Google Shape;372;p33"/>
            <p:cNvGrpSpPr/>
            <p:nvPr/>
          </p:nvGrpSpPr>
          <p:grpSpPr>
            <a:xfrm>
              <a:off x="713228" y="756273"/>
              <a:ext cx="2795593" cy="3610859"/>
              <a:chOff x="293087" y="273641"/>
              <a:chExt cx="3511170" cy="4535116"/>
            </a:xfrm>
          </p:grpSpPr>
          <p:sp>
            <p:nvSpPr>
              <p:cNvPr id="373" name="Google Shape;373;p33"/>
              <p:cNvSpPr/>
              <p:nvPr/>
            </p:nvSpPr>
            <p:spPr>
              <a:xfrm>
                <a:off x="2601618" y="4214808"/>
                <a:ext cx="324803" cy="324793"/>
              </a:xfrm>
              <a:custGeom>
                <a:avLst/>
                <a:gdLst/>
                <a:ahLst/>
                <a:cxnLst/>
                <a:rect l="l" t="t" r="r" b="b"/>
                <a:pathLst>
                  <a:path w="4231" h="4231" extrusionOk="0">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32150" y="2479887"/>
                <a:ext cx="187378" cy="187402"/>
              </a:xfrm>
              <a:custGeom>
                <a:avLst/>
                <a:gdLst/>
                <a:ahLst/>
                <a:cxnLst/>
                <a:rect l="l" t="t" r="r" b="b"/>
                <a:pathLst>
                  <a:path w="4230" h="4231" extrusionOk="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3087" y="273641"/>
                <a:ext cx="181266" cy="181242"/>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038559" y="4453324"/>
                <a:ext cx="192303" cy="192296"/>
              </a:xfrm>
              <a:custGeom>
                <a:avLst/>
                <a:gdLst/>
                <a:ahLst/>
                <a:cxnLst/>
                <a:rect l="l" t="t" r="r" b="b"/>
                <a:pathLst>
                  <a:path w="2505" h="2505" extrusionOk="0">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34250" y="2832705"/>
                <a:ext cx="192226" cy="192220"/>
              </a:xfrm>
              <a:custGeom>
                <a:avLst/>
                <a:gdLst/>
                <a:ahLst/>
                <a:cxnLst/>
                <a:rect l="l" t="t" r="r" b="b"/>
                <a:pathLst>
                  <a:path w="2504" h="2504" extrusionOk="0">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464919" y="461450"/>
                <a:ext cx="510350" cy="51033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27777" y="1786738"/>
                <a:ext cx="324727" cy="324793"/>
              </a:xfrm>
              <a:custGeom>
                <a:avLst/>
                <a:gdLst/>
                <a:ahLst/>
                <a:cxnLst/>
                <a:rect l="l" t="t" r="r" b="b"/>
                <a:pathLst>
                  <a:path w="4230" h="4231" extrusionOk="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2300" y="4555574"/>
                <a:ext cx="2362761" cy="253182"/>
              </a:xfrm>
              <a:custGeom>
                <a:avLst/>
                <a:gdLst/>
                <a:ahLst/>
                <a:cxnLst/>
                <a:rect l="l" t="t" r="r" b="b"/>
                <a:pathLst>
                  <a:path w="34075" h="8058" extrusionOk="0">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535627" y="4051294"/>
                <a:ext cx="926891" cy="682211"/>
              </a:xfrm>
              <a:custGeom>
                <a:avLst/>
                <a:gdLst/>
                <a:ahLst/>
                <a:cxnLst/>
                <a:rect l="l" t="t" r="r" b="b"/>
                <a:pathLst>
                  <a:path w="12074" h="8887" extrusionOk="0">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553284" y="4069027"/>
                <a:ext cx="908390" cy="648971"/>
              </a:xfrm>
              <a:custGeom>
                <a:avLst/>
                <a:gdLst/>
                <a:ahLst/>
                <a:cxnLst/>
                <a:rect l="l" t="t" r="r" b="b"/>
                <a:pathLst>
                  <a:path w="11833" h="8454" extrusionOk="0">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00629" y="2436189"/>
                <a:ext cx="2361445" cy="1971248"/>
              </a:xfrm>
              <a:custGeom>
                <a:avLst/>
                <a:gdLst/>
                <a:ahLst/>
                <a:cxnLst/>
                <a:rect l="l" t="t" r="r" b="b"/>
                <a:pathLst>
                  <a:path w="30761" h="25679" extrusionOk="0">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54981" y="2433963"/>
                <a:ext cx="2362750" cy="1968178"/>
              </a:xfrm>
              <a:custGeom>
                <a:avLst/>
                <a:gdLst/>
                <a:ahLst/>
                <a:cxnLst/>
                <a:rect l="l" t="t" r="r" b="b"/>
                <a:pathLst>
                  <a:path w="30778" h="25639" extrusionOk="0">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54059" y="2433963"/>
                <a:ext cx="2359219" cy="1751701"/>
              </a:xfrm>
              <a:custGeom>
                <a:avLst/>
                <a:gdLst/>
                <a:ahLst/>
                <a:cxnLst/>
                <a:rect l="l" t="t" r="r" b="b"/>
                <a:pathLst>
                  <a:path w="30732" h="22819" extrusionOk="0">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854394" y="2555025"/>
                <a:ext cx="2180274" cy="1505208"/>
              </a:xfrm>
              <a:custGeom>
                <a:avLst/>
                <a:gdLst/>
                <a:ahLst/>
                <a:cxnLst/>
                <a:rect l="l" t="t" r="r" b="b"/>
                <a:pathLst>
                  <a:path w="28401" h="19608" extrusionOk="0">
                    <a:moveTo>
                      <a:pt x="28400" y="18128"/>
                    </a:moveTo>
                    <a:lnTo>
                      <a:pt x="317" y="19607"/>
                    </a:lnTo>
                    <a:lnTo>
                      <a:pt x="0" y="0"/>
                    </a:lnTo>
                    <a:lnTo>
                      <a:pt x="27957" y="806"/>
                    </a:ln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61917" y="2562932"/>
                <a:ext cx="2166072" cy="1488013"/>
              </a:xfrm>
              <a:custGeom>
                <a:avLst/>
                <a:gdLst/>
                <a:ahLst/>
                <a:cxnLst/>
                <a:rect l="l" t="t" r="r" b="b"/>
                <a:pathLst>
                  <a:path w="28216" h="19384" extrusionOk="0">
                    <a:moveTo>
                      <a:pt x="317" y="19383"/>
                    </a:moveTo>
                    <a:lnTo>
                      <a:pt x="0" y="1"/>
                    </a:lnTo>
                    <a:lnTo>
                      <a:pt x="27784" y="795"/>
                    </a:lnTo>
                    <a:lnTo>
                      <a:pt x="28216" y="179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946285" y="2963656"/>
                <a:ext cx="1165024" cy="956952"/>
              </a:xfrm>
              <a:custGeom>
                <a:avLst/>
                <a:gdLst/>
                <a:ahLst/>
                <a:cxnLst/>
                <a:rect l="l" t="t" r="r" b="b"/>
                <a:pathLst>
                  <a:path w="15176" h="12466" extrusionOk="0">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297236" y="2111003"/>
                <a:ext cx="1038741" cy="893391"/>
              </a:xfrm>
              <a:custGeom>
                <a:avLst/>
                <a:gdLst/>
                <a:ahLst/>
                <a:cxnLst/>
                <a:rect l="l" t="t" r="r" b="b"/>
                <a:pathLst>
                  <a:path w="13531" h="11638" extrusionOk="0">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290433" y="2270065"/>
                <a:ext cx="1332914" cy="1718999"/>
              </a:xfrm>
              <a:custGeom>
                <a:avLst/>
                <a:gdLst/>
                <a:ahLst/>
                <a:cxnLst/>
                <a:rect l="l" t="t" r="r" b="b"/>
                <a:pathLst>
                  <a:path w="17363" h="22393" extrusionOk="0">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38956" y="2397268"/>
                <a:ext cx="933109" cy="1358510"/>
              </a:xfrm>
              <a:custGeom>
                <a:avLst/>
                <a:gdLst/>
                <a:ahLst/>
                <a:cxnLst/>
                <a:rect l="l" t="t" r="r" b="b"/>
                <a:pathLst>
                  <a:path w="12155" h="17697" extrusionOk="0">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597121" y="2215241"/>
                <a:ext cx="891876" cy="343381"/>
              </a:xfrm>
              <a:custGeom>
                <a:avLst/>
                <a:gdLst/>
                <a:ahLst/>
                <a:cxnLst/>
                <a:rect l="l" t="t" r="r" b="b"/>
                <a:pathLst>
                  <a:path w="13237" h="4473" extrusionOk="0">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464925" y="1398911"/>
                <a:ext cx="1239718" cy="1054521"/>
              </a:xfrm>
              <a:custGeom>
                <a:avLst/>
                <a:gdLst/>
                <a:ahLst/>
                <a:cxnLst/>
                <a:rect l="l" t="t" r="r" b="b"/>
                <a:pathLst>
                  <a:path w="16149" h="13737" extrusionOk="0">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566948" y="1676347"/>
                <a:ext cx="1070523" cy="622487"/>
              </a:xfrm>
              <a:custGeom>
                <a:avLst/>
                <a:gdLst/>
                <a:ahLst/>
                <a:cxnLst/>
                <a:rect l="l" t="t" r="r" b="b"/>
                <a:pathLst>
                  <a:path w="13945" h="8109" extrusionOk="0">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59760" y="1744209"/>
                <a:ext cx="912305" cy="381906"/>
              </a:xfrm>
              <a:custGeom>
                <a:avLst/>
                <a:gdLst/>
                <a:ahLst/>
                <a:cxnLst/>
                <a:rect l="l" t="t" r="r" b="b"/>
                <a:pathLst>
                  <a:path w="11884" h="4975" extrusionOk="0">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869181" y="1868649"/>
                <a:ext cx="542977" cy="150920"/>
              </a:xfrm>
              <a:custGeom>
                <a:avLst/>
                <a:gdLst/>
                <a:ahLst/>
                <a:cxnLst/>
                <a:rect l="l" t="t" r="r" b="b"/>
                <a:pathLst>
                  <a:path w="7073" h="1966" extrusionOk="0">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38572" y="1464239"/>
                <a:ext cx="1018781" cy="568215"/>
              </a:xfrm>
              <a:custGeom>
                <a:avLst/>
                <a:gdLst/>
                <a:ahLst/>
                <a:cxnLst/>
                <a:rect l="l" t="t" r="r" b="b"/>
                <a:pathLst>
                  <a:path w="13271" h="7402" extrusionOk="0">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435753" y="1242075"/>
                <a:ext cx="1302054" cy="651197"/>
              </a:xfrm>
              <a:custGeom>
                <a:avLst/>
                <a:gdLst/>
                <a:ahLst/>
                <a:cxnLst/>
                <a:rect l="l" t="t" r="r" b="b"/>
                <a:pathLst>
                  <a:path w="16961" h="8483" extrusionOk="0">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731048" y="1636121"/>
                <a:ext cx="31014" cy="285412"/>
              </a:xfrm>
              <a:custGeom>
                <a:avLst/>
                <a:gdLst/>
                <a:ahLst/>
                <a:cxnLst/>
                <a:rect l="l" t="t" r="r" b="b"/>
                <a:pathLst>
                  <a:path w="404" h="3718" extrusionOk="0">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356884" y="2088971"/>
                <a:ext cx="391898" cy="288483"/>
              </a:xfrm>
              <a:custGeom>
                <a:avLst/>
                <a:gdLst/>
                <a:ahLst/>
                <a:cxnLst/>
                <a:rect l="l" t="t" r="r" b="b"/>
                <a:pathLst>
                  <a:path w="5105" h="3758" extrusionOk="0">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671016" y="1833566"/>
                <a:ext cx="141406" cy="306676"/>
              </a:xfrm>
              <a:custGeom>
                <a:avLst/>
                <a:gdLst/>
                <a:ahLst/>
                <a:cxnLst/>
                <a:rect l="l" t="t" r="r" b="b"/>
                <a:pathLst>
                  <a:path w="1842" h="3995" extrusionOk="0">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282650" y="2306759"/>
                <a:ext cx="140561" cy="98566"/>
              </a:xfrm>
              <a:custGeom>
                <a:avLst/>
                <a:gdLst/>
                <a:ahLst/>
                <a:cxnLst/>
                <a:rect l="l" t="t" r="r" b="b"/>
                <a:pathLst>
                  <a:path w="1831" h="1284" extrusionOk="0">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327972" y="1655083"/>
                <a:ext cx="269147" cy="433953"/>
              </a:xfrm>
              <a:custGeom>
                <a:avLst/>
                <a:gdLst/>
                <a:ahLst/>
                <a:cxnLst/>
                <a:rect l="l" t="t" r="r" b="b"/>
                <a:pathLst>
                  <a:path w="3506" h="5653" extrusionOk="0">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266558" y="1649786"/>
                <a:ext cx="231147" cy="443625"/>
              </a:xfrm>
              <a:custGeom>
                <a:avLst/>
                <a:gdLst/>
                <a:ahLst/>
                <a:cxnLst/>
                <a:rect l="l" t="t" r="r" b="b"/>
                <a:pathLst>
                  <a:path w="3011" h="5779" extrusionOk="0">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936535" y="2478564"/>
                <a:ext cx="957444" cy="1122611"/>
              </a:xfrm>
              <a:custGeom>
                <a:avLst/>
                <a:gdLst/>
                <a:ahLst/>
                <a:cxnLst/>
                <a:rect l="l" t="t" r="r" b="b"/>
                <a:pathLst>
                  <a:path w="12472" h="14624" extrusionOk="0">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974297" y="4595200"/>
                <a:ext cx="715241" cy="165725"/>
              </a:xfrm>
              <a:custGeom>
                <a:avLst/>
                <a:gdLst/>
                <a:ahLst/>
                <a:cxnLst/>
                <a:rect l="l" t="t" r="r" b="b"/>
                <a:pathLst>
                  <a:path w="18704" h="2159" extrusionOk="0">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86257" y="3189429"/>
                <a:ext cx="41992" cy="47364"/>
              </a:xfrm>
              <a:custGeom>
                <a:avLst/>
                <a:gdLst/>
                <a:ahLst/>
                <a:cxnLst/>
                <a:rect l="l" t="t" r="r" b="b"/>
                <a:pathLst>
                  <a:path w="547" h="617" extrusionOk="0">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298282" y="3187203"/>
                <a:ext cx="108780" cy="291170"/>
              </a:xfrm>
              <a:custGeom>
                <a:avLst/>
                <a:gdLst/>
                <a:ahLst/>
                <a:cxnLst/>
                <a:rect l="l" t="t" r="r" b="b"/>
                <a:pathLst>
                  <a:path w="1417" h="3793" extrusionOk="0">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298282" y="3185897"/>
                <a:ext cx="109701" cy="129963"/>
              </a:xfrm>
              <a:custGeom>
                <a:avLst/>
                <a:gdLst/>
                <a:ahLst/>
                <a:cxnLst/>
                <a:rect l="l" t="t" r="r" b="b"/>
                <a:pathLst>
                  <a:path w="1429" h="1693" extrusionOk="0">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254140" y="3084258"/>
                <a:ext cx="153842" cy="216554"/>
              </a:xfrm>
              <a:custGeom>
                <a:avLst/>
                <a:gdLst/>
                <a:ahLst/>
                <a:cxnLst/>
                <a:rect l="l" t="t" r="r" b="b"/>
                <a:pathLst>
                  <a:path w="2004" h="2821" extrusionOk="0">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247538" y="3022844"/>
                <a:ext cx="193531" cy="195367"/>
              </a:xfrm>
              <a:custGeom>
                <a:avLst/>
                <a:gdLst/>
                <a:ahLst/>
                <a:cxnLst/>
                <a:rect l="l" t="t" r="r" b="b"/>
                <a:pathLst>
                  <a:path w="2521" h="2545" extrusionOk="0">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855641" y="3298515"/>
                <a:ext cx="353054" cy="306216"/>
              </a:xfrm>
              <a:custGeom>
                <a:avLst/>
                <a:gdLst/>
                <a:ahLst/>
                <a:cxnLst/>
                <a:rect l="l" t="t" r="r" b="b"/>
                <a:pathLst>
                  <a:path w="4599" h="3989" extrusionOk="0">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091087" y="3331678"/>
                <a:ext cx="532459" cy="433876"/>
              </a:xfrm>
              <a:custGeom>
                <a:avLst/>
                <a:gdLst/>
                <a:ahLst/>
                <a:cxnLst/>
                <a:rect l="l" t="t" r="r" b="b"/>
                <a:pathLst>
                  <a:path w="6936" h="5652" extrusionOk="0">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170618" y="3763724"/>
                <a:ext cx="221014" cy="831518"/>
              </a:xfrm>
              <a:custGeom>
                <a:avLst/>
                <a:gdLst/>
                <a:ahLst/>
                <a:cxnLst/>
                <a:rect l="l" t="t" r="r" b="b"/>
                <a:pathLst>
                  <a:path w="2879" h="10832" extrusionOk="0">
                    <a:moveTo>
                      <a:pt x="1" y="10831"/>
                    </a:moveTo>
                    <a:lnTo>
                      <a:pt x="1324" y="10831"/>
                    </a:lnTo>
                    <a:lnTo>
                      <a:pt x="2878" y="1"/>
                    </a:lnTo>
                    <a:lnTo>
                      <a:pt x="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36484" y="3763724"/>
                <a:ext cx="155147" cy="831518"/>
              </a:xfrm>
              <a:custGeom>
                <a:avLst/>
                <a:gdLst/>
                <a:ahLst/>
                <a:cxnLst/>
                <a:rect l="l" t="t" r="r" b="b"/>
                <a:pathLst>
                  <a:path w="2021" h="10832" extrusionOk="0">
                    <a:moveTo>
                      <a:pt x="1554" y="1"/>
                    </a:moveTo>
                    <a:lnTo>
                      <a:pt x="0" y="10831"/>
                    </a:lnTo>
                    <a:lnTo>
                      <a:pt x="466" y="10831"/>
                    </a:lnTo>
                    <a:lnTo>
                      <a:pt x="2020"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316015" y="3763724"/>
                <a:ext cx="222703" cy="831518"/>
              </a:xfrm>
              <a:custGeom>
                <a:avLst/>
                <a:gdLst/>
                <a:ahLst/>
                <a:cxnLst/>
                <a:rect l="l" t="t" r="r" b="b"/>
                <a:pathLst>
                  <a:path w="2901" h="10832" extrusionOk="0">
                    <a:moveTo>
                      <a:pt x="1600" y="10831"/>
                    </a:moveTo>
                    <a:lnTo>
                      <a:pt x="2901" y="10831"/>
                    </a:lnTo>
                    <a:lnTo>
                      <a:pt x="2849"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427328" y="3763724"/>
                <a:ext cx="111390" cy="831518"/>
              </a:xfrm>
              <a:custGeom>
                <a:avLst/>
                <a:gdLst/>
                <a:ahLst/>
                <a:cxnLst/>
                <a:rect l="l" t="t" r="r" b="b"/>
                <a:pathLst>
                  <a:path w="1451" h="10832" extrusionOk="0">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185203" y="3415201"/>
                <a:ext cx="51357" cy="255858"/>
              </a:xfrm>
              <a:custGeom>
                <a:avLst/>
                <a:gdLst/>
                <a:ahLst/>
                <a:cxnLst/>
                <a:rect l="l" t="t" r="r" b="b"/>
                <a:pathLst>
                  <a:path w="669" h="3333" extrusionOk="0">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0742" y="4594729"/>
                <a:ext cx="213414" cy="86207"/>
              </a:xfrm>
              <a:custGeom>
                <a:avLst/>
                <a:gdLst/>
                <a:ahLst/>
                <a:cxnLst/>
                <a:rect l="l" t="t" r="r" b="b"/>
                <a:pathLst>
                  <a:path w="2780" h="1123" extrusionOk="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170618" y="4595190"/>
                <a:ext cx="87592" cy="86207"/>
              </a:xfrm>
              <a:custGeom>
                <a:avLst/>
                <a:gdLst/>
                <a:ahLst/>
                <a:cxnLst/>
                <a:rect l="l" t="t" r="r" b="b"/>
                <a:pathLst>
                  <a:path w="1141" h="1123" extrusionOk="0">
                    <a:moveTo>
                      <a:pt x="1" y="1122"/>
                    </a:moveTo>
                    <a:lnTo>
                      <a:pt x="1140" y="1122"/>
                    </a:lnTo>
                    <a:lnTo>
                      <a:pt x="1140" y="0"/>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132234" y="4622979"/>
                <a:ext cx="113155" cy="58418"/>
              </a:xfrm>
              <a:custGeom>
                <a:avLst/>
                <a:gdLst/>
                <a:ahLst/>
                <a:cxnLst/>
                <a:rect l="l" t="t" r="r" b="b"/>
                <a:pathLst>
                  <a:path w="1474" h="761" extrusionOk="0">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408750" y="3388179"/>
                <a:ext cx="129967" cy="375611"/>
              </a:xfrm>
              <a:custGeom>
                <a:avLst/>
                <a:gdLst/>
                <a:ahLst/>
                <a:cxnLst/>
                <a:rect l="l" t="t" r="r" b="b"/>
                <a:pathLst>
                  <a:path w="1693" h="4893" extrusionOk="0">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481679" y="3541099"/>
                <a:ext cx="160828" cy="295622"/>
              </a:xfrm>
              <a:custGeom>
                <a:avLst/>
                <a:gdLst/>
                <a:ahLst/>
                <a:cxnLst/>
                <a:rect l="l" t="t" r="r" b="b"/>
                <a:pathLst>
                  <a:path w="2095" h="3851" extrusionOk="0">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824704" y="1073725"/>
                <a:ext cx="979553" cy="884026"/>
              </a:xfrm>
              <a:custGeom>
                <a:avLst/>
                <a:gdLst/>
                <a:ahLst/>
                <a:cxnLst/>
                <a:rect l="l" t="t" r="r" b="b"/>
                <a:pathLst>
                  <a:path w="12760" h="11516" extrusionOk="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3"/>
              <p:cNvGrpSpPr/>
              <p:nvPr/>
            </p:nvGrpSpPr>
            <p:grpSpPr>
              <a:xfrm>
                <a:off x="3050673" y="1341842"/>
                <a:ext cx="527533" cy="273512"/>
                <a:chOff x="7999109" y="908965"/>
                <a:chExt cx="502460" cy="260513"/>
              </a:xfrm>
            </p:grpSpPr>
            <p:sp>
              <p:nvSpPr>
                <p:cNvPr id="426" name="Google Shape;426;p33"/>
                <p:cNvSpPr/>
                <p:nvPr/>
              </p:nvSpPr>
              <p:spPr>
                <a:xfrm>
                  <a:off x="7999109" y="908965"/>
                  <a:ext cx="178480" cy="31220"/>
                </a:xfrm>
                <a:custGeom>
                  <a:avLst/>
                  <a:gdLst/>
                  <a:ahLst/>
                  <a:cxnLst/>
                  <a:rect l="l" t="t" r="r" b="b"/>
                  <a:pathLst>
                    <a:path w="2441" h="427" extrusionOk="0">
                      <a:moveTo>
                        <a:pt x="0" y="1"/>
                      </a:moveTo>
                      <a:lnTo>
                        <a:pt x="2440" y="1"/>
                      </a:lnTo>
                      <a:lnTo>
                        <a:pt x="2440"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999109"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266715"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p>
              </p:txBody>
            </p:sp>
            <p:sp>
              <p:nvSpPr>
                <p:cNvPr id="429" name="Google Shape;429;p33"/>
                <p:cNvSpPr/>
                <p:nvPr/>
              </p:nvSpPr>
              <p:spPr>
                <a:xfrm>
                  <a:off x="8216192" y="908965"/>
                  <a:ext cx="285378" cy="31220"/>
                </a:xfrm>
                <a:custGeom>
                  <a:avLst/>
                  <a:gdLst/>
                  <a:ahLst/>
                  <a:cxnLst/>
                  <a:rect l="l" t="t" r="r" b="b"/>
                  <a:pathLst>
                    <a:path w="3903" h="427" extrusionOk="0">
                      <a:moveTo>
                        <a:pt x="1" y="1"/>
                      </a:moveTo>
                      <a:lnTo>
                        <a:pt x="3902" y="1"/>
                      </a:lnTo>
                      <a:lnTo>
                        <a:pt x="3902" y="426"/>
                      </a:lnTo>
                      <a:lnTo>
                        <a:pt x="1"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99109" y="985591"/>
                  <a:ext cx="104412" cy="30781"/>
                </a:xfrm>
                <a:custGeom>
                  <a:avLst/>
                  <a:gdLst/>
                  <a:ahLst/>
                  <a:cxnLst/>
                  <a:rect l="l" t="t" r="r" b="b"/>
                  <a:pathLst>
                    <a:path w="1428" h="421" extrusionOk="0">
                      <a:moveTo>
                        <a:pt x="0" y="0"/>
                      </a:moveTo>
                      <a:lnTo>
                        <a:pt x="1427" y="0"/>
                      </a:lnTo>
                      <a:lnTo>
                        <a:pt x="1427"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141759" y="985591"/>
                  <a:ext cx="144334" cy="30781"/>
                </a:xfrm>
                <a:custGeom>
                  <a:avLst/>
                  <a:gdLst/>
                  <a:ahLst/>
                  <a:cxnLst/>
                  <a:rect l="l" t="t" r="r" b="b"/>
                  <a:pathLst>
                    <a:path w="1974" h="421" extrusionOk="0">
                      <a:moveTo>
                        <a:pt x="0" y="0"/>
                      </a:moveTo>
                      <a:lnTo>
                        <a:pt x="1974" y="0"/>
                      </a:lnTo>
                      <a:lnTo>
                        <a:pt x="1974"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328937" y="985591"/>
                  <a:ext cx="172630" cy="30781"/>
                </a:xfrm>
                <a:custGeom>
                  <a:avLst/>
                  <a:gdLst/>
                  <a:ahLst/>
                  <a:cxnLst/>
                  <a:rect l="l" t="t" r="r" b="b"/>
                  <a:pathLst>
                    <a:path w="2361" h="421" extrusionOk="0">
                      <a:moveTo>
                        <a:pt x="1" y="0"/>
                      </a:moveTo>
                      <a:lnTo>
                        <a:pt x="2360" y="0"/>
                      </a:lnTo>
                      <a:lnTo>
                        <a:pt x="2360" y="420"/>
                      </a:lnTo>
                      <a:lnTo>
                        <a:pt x="1"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999109" y="1138696"/>
                  <a:ext cx="142287" cy="30781"/>
                </a:xfrm>
                <a:custGeom>
                  <a:avLst/>
                  <a:gdLst/>
                  <a:ahLst/>
                  <a:cxnLst/>
                  <a:rect l="l" t="t" r="r" b="b"/>
                  <a:pathLst>
                    <a:path w="1946" h="421" extrusionOk="0">
                      <a:moveTo>
                        <a:pt x="0" y="1"/>
                      </a:moveTo>
                      <a:lnTo>
                        <a:pt x="1945" y="1"/>
                      </a:lnTo>
                      <a:lnTo>
                        <a:pt x="1945" y="421"/>
                      </a:lnTo>
                      <a:lnTo>
                        <a:pt x="0" y="4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3"/>
            <p:cNvSpPr/>
            <p:nvPr/>
          </p:nvSpPr>
          <p:spPr>
            <a:xfrm>
              <a:off x="1049321" y="900579"/>
              <a:ext cx="136492" cy="136492"/>
            </a:xfrm>
            <a:custGeom>
              <a:avLst/>
              <a:gdLst/>
              <a:ahLst/>
              <a:cxnLst/>
              <a:rect l="l" t="t" r="r" b="b"/>
              <a:pathLst>
                <a:path w="4231" h="4231" extrusionOk="0">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p:cNvSpPr txBox="1"/>
          <p:nvPr/>
        </p:nvSpPr>
        <p:spPr>
          <a:xfrm>
            <a:off x="818273" y="1292551"/>
            <a:ext cx="523961" cy="707886"/>
          </a:xfrm>
          <a:prstGeom prst="rect">
            <a:avLst/>
          </a:prstGeom>
          <a:noFill/>
        </p:spPr>
        <p:txBody>
          <a:bodyPr wrap="square">
            <a:spAutoFit/>
          </a:bodyPr>
          <a:lstStyle/>
          <a:p>
            <a:pPr lvl="1"/>
            <a:r>
              <a:rPr lang="en-GB" sz="4000" b="1" dirty="0">
                <a:solidFill>
                  <a:schemeClr val="bg2"/>
                </a:solidFill>
                <a:latin typeface="Sora" charset="0"/>
                <a:cs typeface="Sora" charset="0"/>
              </a:rPr>
              <a:t>A</a:t>
            </a:r>
            <a:endParaRPr lang="en-IN" sz="4000" b="1" dirty="0">
              <a:solidFill>
                <a:schemeClr val="bg2"/>
              </a:solidFill>
              <a:latin typeface="Sora" charset="0"/>
              <a:cs typeface="Sora"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21523" y="1086874"/>
            <a:ext cx="7572420" cy="1393031"/>
          </a:xfrm>
          <a:prstGeom prst="rect">
            <a:avLst/>
          </a:prstGeom>
          <a:noFill/>
        </p:spPr>
        <p:txBody>
          <a:bodyPr wrap="square" rtlCol="0">
            <a:noAutofit/>
          </a:bodyPr>
          <a:lstStyle/>
          <a:p>
            <a:pPr algn="just">
              <a:lnSpc>
                <a:spcPct val="150000"/>
              </a:lnSpc>
            </a:pPr>
            <a:r>
              <a:rPr lang="en-US" dirty="0">
                <a:latin typeface="Lato" panose="020F0502020204030203" pitchFamily="34" charset="0"/>
                <a:ea typeface="Lato" panose="020F0502020204030203" pitchFamily="34" charset="0"/>
                <a:cs typeface="Lato" panose="020F0502020204030203" pitchFamily="34" charset="0"/>
              </a:rPr>
              <a:t>The T5 (Text-to-Text Transfer Transformer) model, developed by Google Research, is a state-of-the-art language model, designed to approach all NLP tasks as a text-to-text problem. The unified framework is such that tasks like translation, summarization, classification, and question answering can be addressed with the model in the sense of converting inputs and outputs into text strings, hence versatile and task-agnostic. T</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4" name="Title 1">
            <a:extLst>
              <a:ext uri="{FF2B5EF4-FFF2-40B4-BE49-F238E27FC236}">
                <a16:creationId xmlns:a16="http://schemas.microsoft.com/office/drawing/2014/main" id="{5FB3C21E-45E4-34D6-B6FC-EEB166B7B192}"/>
              </a:ext>
            </a:extLst>
          </p:cNvPr>
          <p:cNvSpPr txBox="1">
            <a:spLocks/>
          </p:cNvSpPr>
          <p:nvPr/>
        </p:nvSpPr>
        <p:spPr>
          <a:xfrm>
            <a:off x="720000" y="29029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US" altLang="en-US" sz="1600" dirty="0">
                <a:solidFill>
                  <a:schemeClr val="accent4">
                    <a:lumMod val="10000"/>
                  </a:schemeClr>
                </a:solidFill>
                <a:latin typeface="Lato" panose="020F0502020204030203" pitchFamily="34" charset="0"/>
                <a:ea typeface="Lato" panose="020F0502020204030203" pitchFamily="34" charset="0"/>
                <a:cs typeface="Lato" panose="020F0502020204030203" pitchFamily="34" charset="0"/>
              </a:rPr>
              <a:t>Helsinki-NLP OPUS-MT Models</a:t>
            </a:r>
          </a:p>
        </p:txBody>
      </p:sp>
      <p:sp>
        <p:nvSpPr>
          <p:cNvPr id="6" name="TextBox 5">
            <a:extLst>
              <a:ext uri="{FF2B5EF4-FFF2-40B4-BE49-F238E27FC236}">
                <a16:creationId xmlns:a16="http://schemas.microsoft.com/office/drawing/2014/main" id="{A19A48A3-B9CD-5AE3-E572-A7BAA64FE541}"/>
              </a:ext>
            </a:extLst>
          </p:cNvPr>
          <p:cNvSpPr txBox="1"/>
          <p:nvPr/>
        </p:nvSpPr>
        <p:spPr>
          <a:xfrm>
            <a:off x="1121523" y="3256768"/>
            <a:ext cx="7400925" cy="1665584"/>
          </a:xfrm>
          <a:prstGeom prst="rect">
            <a:avLst/>
          </a:prstGeom>
          <a:noFill/>
        </p:spPr>
        <p:txBody>
          <a:bodyPr wrap="square">
            <a:spAutoFit/>
          </a:bodyPr>
          <a:lstStyle/>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Model Type</a:t>
            </a:r>
            <a:r>
              <a:rPr lang="en-US" altLang="en-US" dirty="0">
                <a:latin typeface="Lato" panose="020F0502020204030203" pitchFamily="34" charset="0"/>
                <a:ea typeface="Lato" panose="020F0502020204030203" pitchFamily="34" charset="0"/>
                <a:cs typeface="Lato" panose="020F0502020204030203" pitchFamily="34" charset="0"/>
              </a:rPr>
              <a:t>: MarianMT (Marian Machine Translation).</a:t>
            </a:r>
          </a:p>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Target</a:t>
            </a:r>
            <a:r>
              <a:rPr lang="en-US" altLang="en-US" dirty="0">
                <a:latin typeface="Lato" panose="020F0502020204030203" pitchFamily="34" charset="0"/>
                <a:ea typeface="Lato" panose="020F0502020204030203" pitchFamily="34" charset="0"/>
                <a:cs typeface="Lato" panose="020F0502020204030203" pitchFamily="34" charset="0"/>
              </a:rPr>
              <a:t>: Pretrained on specific language pairs, in this case, English-to-Hindi (</a:t>
            </a:r>
            <a:r>
              <a:rPr lang="en-US" altLang="en-US" dirty="0" err="1">
                <a:latin typeface="Lato" panose="020F0502020204030203" pitchFamily="34" charset="0"/>
                <a:ea typeface="Lato" panose="020F0502020204030203" pitchFamily="34" charset="0"/>
                <a:cs typeface="Lato" panose="020F0502020204030203" pitchFamily="34" charset="0"/>
              </a:rPr>
              <a:t>en</a:t>
            </a:r>
            <a:r>
              <a:rPr lang="en-US" altLang="en-US" dirty="0">
                <a:latin typeface="Lato" panose="020F0502020204030203" pitchFamily="34" charset="0"/>
                <a:ea typeface="Lato" panose="020F0502020204030203" pitchFamily="34" charset="0"/>
                <a:cs typeface="Lato" panose="020F0502020204030203" pitchFamily="34" charset="0"/>
              </a:rPr>
              <a:t>-hi). It serves as a basic model for fine-tuning or for direct use.</a:t>
            </a:r>
          </a:p>
          <a:p>
            <a:pPr>
              <a:lnSpc>
                <a:spcPct val="150000"/>
              </a:lnSpc>
            </a:pPr>
            <a:r>
              <a:rPr lang="en-US" altLang="en-US" b="1" dirty="0">
                <a:latin typeface="Lato" panose="020F0502020204030203" pitchFamily="34" charset="0"/>
                <a:ea typeface="Lato" panose="020F0502020204030203" pitchFamily="34" charset="0"/>
                <a:cs typeface="Lato" panose="020F0502020204030203" pitchFamily="34" charset="0"/>
              </a:rPr>
              <a:t>Architecture:</a:t>
            </a:r>
            <a:r>
              <a:rPr lang="en-US" altLang="en-US" dirty="0">
                <a:latin typeface="Lato" panose="020F0502020204030203" pitchFamily="34" charset="0"/>
                <a:ea typeface="Lato" panose="020F0502020204030203" pitchFamily="34" charset="0"/>
                <a:cs typeface="Lato" panose="020F0502020204030203" pitchFamily="34" charset="0"/>
              </a:rPr>
              <a:t> The transformer encoder-decoder model. It applies attention mechanisms for the context understanding of input and output sequences.</a:t>
            </a:r>
          </a:p>
        </p:txBody>
      </p:sp>
      <p:sp>
        <p:nvSpPr>
          <p:cNvPr id="8" name="TextBox 7">
            <a:extLst>
              <a:ext uri="{FF2B5EF4-FFF2-40B4-BE49-F238E27FC236}">
                <a16:creationId xmlns:a16="http://schemas.microsoft.com/office/drawing/2014/main" id="{124B7836-F8F8-39B6-F182-EF7CB7031350}"/>
              </a:ext>
            </a:extLst>
          </p:cNvPr>
          <p:cNvSpPr txBox="1"/>
          <p:nvPr/>
        </p:nvSpPr>
        <p:spPr>
          <a:xfrm>
            <a:off x="720000" y="673812"/>
            <a:ext cx="4600574" cy="413062"/>
          </a:xfrm>
          <a:prstGeom prst="rect">
            <a:avLst/>
          </a:prstGeom>
          <a:noFill/>
        </p:spPr>
        <p:txBody>
          <a:bodyPr wrap="square">
            <a:spAutoFit/>
          </a:bodyPr>
          <a:lstStyle/>
          <a:p>
            <a:pPr algn="just">
              <a:lnSpc>
                <a:spcPct val="150000"/>
              </a:lnSpc>
            </a:pPr>
            <a:r>
              <a:rPr lang="en-US" sz="1600" b="1" dirty="0">
                <a:latin typeface="Lato" panose="020F0502020204030203" pitchFamily="34" charset="0"/>
                <a:ea typeface="Lato" panose="020F0502020204030203" pitchFamily="34" charset="0"/>
                <a:cs typeface="Lato" panose="020F0502020204030203" pitchFamily="34" charset="0"/>
              </a:rPr>
              <a:t>T5 model</a:t>
            </a:r>
            <a:endParaRPr lang="en-IN" sz="1600" b="1"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j-lt"/>
              </a:rPr>
              <a:t>Results</a:t>
            </a:r>
          </a:p>
        </p:txBody>
      </p:sp>
      <p:sp>
        <p:nvSpPr>
          <p:cNvPr id="3" name="Text Box 2"/>
          <p:cNvSpPr txBox="1"/>
          <p:nvPr/>
        </p:nvSpPr>
        <p:spPr>
          <a:xfrm>
            <a:off x="809783" y="1101249"/>
            <a:ext cx="7251065" cy="3260725"/>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Results from the language translation project, particularly when translating from English to Hindi and Telugu, were promising as they produced coherent yet contextually appropriate translations. Using the sequence-to-sequence model driven by LSTMs, the system was capable of learning linguistic patterns and nuances of the word-to-word and phrase-to-phrase translations as practiced between English and the target languages. Model testing indicated high accuracy for frequent phrases and sentences used, and the BLEU scores demonstrate close proximity to human translators. However, difficulties were encountered in handling complex sentences and rare words and idiomatic expressions where the predictions sometimes were different from what was expected. Though it poses quite some challenges, this experiment demonstrated pretty well how deep learning may bridge the linguistic barrier. It laid a good robust foundation for further optimization and deploying real-world applications such as multilingual chatbots and educational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DA1759-24CA-2158-C1B1-8A6F810CFDE1}"/>
              </a:ext>
            </a:extLst>
          </p:cNvPr>
          <p:cNvPicPr>
            <a:picLocks noChangeAspect="1"/>
          </p:cNvPicPr>
          <p:nvPr/>
        </p:nvPicPr>
        <p:blipFill>
          <a:blip r:embed="rId2"/>
          <a:stretch>
            <a:fillRect/>
          </a:stretch>
        </p:blipFill>
        <p:spPr>
          <a:xfrm>
            <a:off x="2609307" y="2571750"/>
            <a:ext cx="3468796" cy="2291118"/>
          </a:xfrm>
          <a:prstGeom prst="rect">
            <a:avLst/>
          </a:prstGeom>
        </p:spPr>
      </p:pic>
      <p:pic>
        <p:nvPicPr>
          <p:cNvPr id="5" name="Picture 4">
            <a:extLst>
              <a:ext uri="{FF2B5EF4-FFF2-40B4-BE49-F238E27FC236}">
                <a16:creationId xmlns:a16="http://schemas.microsoft.com/office/drawing/2014/main" id="{CFD62393-EB61-DE6F-C0C4-DDDEE2D04C57}"/>
              </a:ext>
            </a:extLst>
          </p:cNvPr>
          <p:cNvPicPr>
            <a:picLocks noChangeAspect="1"/>
          </p:cNvPicPr>
          <p:nvPr/>
        </p:nvPicPr>
        <p:blipFill>
          <a:blip r:embed="rId3"/>
          <a:stretch>
            <a:fillRect/>
          </a:stretch>
        </p:blipFill>
        <p:spPr>
          <a:xfrm>
            <a:off x="394763" y="415665"/>
            <a:ext cx="3132211" cy="2057744"/>
          </a:xfrm>
          <a:prstGeom prst="rect">
            <a:avLst/>
          </a:prstGeom>
        </p:spPr>
      </p:pic>
      <p:pic>
        <p:nvPicPr>
          <p:cNvPr id="7" name="Picture 6">
            <a:extLst>
              <a:ext uri="{FF2B5EF4-FFF2-40B4-BE49-F238E27FC236}">
                <a16:creationId xmlns:a16="http://schemas.microsoft.com/office/drawing/2014/main" id="{22CBC2F8-C745-FF33-CE93-B1FB54987DB8}"/>
              </a:ext>
            </a:extLst>
          </p:cNvPr>
          <p:cNvPicPr>
            <a:picLocks noChangeAspect="1"/>
          </p:cNvPicPr>
          <p:nvPr/>
        </p:nvPicPr>
        <p:blipFill>
          <a:blip r:embed="rId4"/>
          <a:stretch>
            <a:fillRect/>
          </a:stretch>
        </p:blipFill>
        <p:spPr>
          <a:xfrm>
            <a:off x="5415457" y="354943"/>
            <a:ext cx="3073880" cy="2137275"/>
          </a:xfrm>
          <a:prstGeom prst="rect">
            <a:avLst/>
          </a:prstGeom>
        </p:spPr>
      </p:pic>
      <p:sp>
        <p:nvSpPr>
          <p:cNvPr id="8" name="TextBox 7">
            <a:extLst>
              <a:ext uri="{FF2B5EF4-FFF2-40B4-BE49-F238E27FC236}">
                <a16:creationId xmlns:a16="http://schemas.microsoft.com/office/drawing/2014/main" id="{2226F977-2845-4E5D-72B7-B331D5F139ED}"/>
              </a:ext>
            </a:extLst>
          </p:cNvPr>
          <p:cNvSpPr txBox="1"/>
          <p:nvPr/>
        </p:nvSpPr>
        <p:spPr>
          <a:xfrm>
            <a:off x="1054417" y="2492218"/>
            <a:ext cx="1812901" cy="246221"/>
          </a:xfrm>
          <a:prstGeom prst="rect">
            <a:avLst/>
          </a:prstGeom>
          <a:noFill/>
        </p:spPr>
        <p:txBody>
          <a:bodyPr wrap="squar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Telugu Translating</a:t>
            </a:r>
            <a:endParaRPr lang="en-IN" sz="1000" dirty="0">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97CBEFDA-E126-3C7C-7B17-F12436C7E9E7}"/>
              </a:ext>
            </a:extLst>
          </p:cNvPr>
          <p:cNvSpPr txBox="1"/>
          <p:nvPr/>
        </p:nvSpPr>
        <p:spPr>
          <a:xfrm>
            <a:off x="6361929" y="2473409"/>
            <a:ext cx="1812901" cy="246221"/>
          </a:xfrm>
          <a:prstGeom prst="rect">
            <a:avLst/>
          </a:prstGeom>
          <a:noFill/>
        </p:spPr>
        <p:txBody>
          <a:bodyPr wrap="squar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Hindi Translating</a:t>
            </a:r>
            <a:endParaRPr lang="en-IN" sz="1000" dirty="0">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F63B8CAD-DB31-F710-0325-D2CD7AC8328F}"/>
              </a:ext>
            </a:extLst>
          </p:cNvPr>
          <p:cNvSpPr txBox="1"/>
          <p:nvPr/>
        </p:nvSpPr>
        <p:spPr>
          <a:xfrm>
            <a:off x="3988318" y="4877155"/>
            <a:ext cx="1812901" cy="246221"/>
          </a:xfrm>
          <a:prstGeom prst="rect">
            <a:avLst/>
          </a:prstGeom>
          <a:noFill/>
        </p:spPr>
        <p:txBody>
          <a:bodyPr wrap="square" rtlCol="0">
            <a:spAutoFit/>
          </a:bodyPr>
          <a:lstStyle/>
          <a:p>
            <a:r>
              <a:rPr lang="en-US" sz="1000" dirty="0">
                <a:latin typeface="Lato" panose="020F0502020204030203" pitchFamily="34" charset="0"/>
                <a:ea typeface="Lato" panose="020F0502020204030203" pitchFamily="34" charset="0"/>
                <a:cs typeface="Lato" panose="020F0502020204030203" pitchFamily="34" charset="0"/>
              </a:rPr>
              <a:t>Front-End</a:t>
            </a:r>
            <a:endParaRPr lang="en-IN" sz="10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j-lt"/>
              </a:rPr>
              <a:t>Conclusion</a:t>
            </a:r>
          </a:p>
        </p:txBody>
      </p:sp>
      <p:sp>
        <p:nvSpPr>
          <p:cNvPr id="3" name="Text Box 2"/>
          <p:cNvSpPr txBox="1"/>
          <p:nvPr/>
        </p:nvSpPr>
        <p:spPr>
          <a:xfrm>
            <a:off x="836613" y="1194594"/>
            <a:ext cx="6918325" cy="2297430"/>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In this proposed system, we implemented the system for user who phasing problems of language barrier. So, it automatically reduces the user task for understanding the languages for communication. Translation is not merely changing words but also transferring of cultural equivalence with culture of original language and recipient of that language as well as possible. So, it should be accepted that the better translation, both in logic and by fact, must be accepted by all people; hence, the message contained within the source language (SL) can satisfy the reader within the target language (TL) with the information within. The importance of translation for everyone will make you consider it as a necessary and worthy investment.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j-lt"/>
              </a:rPr>
              <a:t>FUTURE SCOPE</a:t>
            </a:r>
          </a:p>
        </p:txBody>
      </p:sp>
      <p:sp>
        <p:nvSpPr>
          <p:cNvPr id="3" name="Text Box 2"/>
          <p:cNvSpPr txBox="1"/>
          <p:nvPr/>
        </p:nvSpPr>
        <p:spPr>
          <a:xfrm>
            <a:off x="877163" y="1109344"/>
            <a:ext cx="7095263" cy="2425700"/>
          </a:xfrm>
          <a:prstGeom prst="rect">
            <a:avLst/>
          </a:prstGeom>
          <a:noFill/>
        </p:spPr>
        <p:txBody>
          <a:bodyPr wrap="square" rtlCol="0">
            <a:noAutofit/>
          </a:bodyPr>
          <a:lstStyle/>
          <a:p>
            <a:pPr algn="just"/>
            <a:r>
              <a:rPr lang="en-US" altLang="en-US" dirty="0">
                <a:latin typeface="Lato" panose="020F0502020204030203" pitchFamily="34" charset="0"/>
                <a:ea typeface="Lato" panose="020F0502020204030203" pitchFamily="34" charset="0"/>
                <a:cs typeface="Lato" panose="020F0502020204030203" pitchFamily="34" charset="0"/>
              </a:rPr>
              <a:t>	However to make this system more precise and useful for a wide range of target audience, it demands some further improvements. Further we are aiming at following improvements: To take input text from an image of printed English text by implementing character recognition. Presently we are only able to take manual input through virtual keyboard. The system can be further extended to include more languages and possibly dialects.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972945" y="1178560"/>
            <a:ext cx="4921885" cy="2618105"/>
          </a:xfrm>
          <a:prstGeom prst="rect">
            <a:avLst/>
          </a:prstGeom>
          <a:noFill/>
        </p:spPr>
        <p:txBody>
          <a:bodyPr wrap="square" rtlCol="0">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8000">
                <a:uFillTx/>
                <a:sym typeface="+mn-ea"/>
              </a:rPr>
              <a:t>  </a:t>
            </a:r>
            <a:r>
              <a:rPr lang="en-US" sz="8000">
                <a:solidFill>
                  <a:srgbClr val="002060"/>
                </a:solidFill>
                <a:uFillTx/>
                <a:sym typeface="+mn-ea"/>
              </a:rPr>
              <a:t>THANK </a:t>
            </a:r>
            <a:endParaRPr lang="en-US" sz="8000" b="0" i="0" u="none" strike="noStrike" kern="0" cap="none" spc="0" baseline="0">
              <a:solidFill>
                <a:srgbClr val="002060"/>
              </a:solidFill>
              <a:uFillTx/>
              <a:latin typeface="Arial" panose="020B0604020202020204"/>
              <a:ea typeface="Arial" panose="020B0604020202020204"/>
              <a:cs typeface="Arial" panose="020B0604020202020204"/>
            </a:endParaRP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8000">
                <a:solidFill>
                  <a:srgbClr val="002060"/>
                </a:solidFill>
                <a:uFillTx/>
                <a:sym typeface="+mn-ea"/>
              </a:rPr>
              <a:t>    YOU</a:t>
            </a:r>
            <a:endParaRPr lang="en-US" sz="8000" b="0" i="0" u="none" strike="noStrike" kern="0" cap="none" spc="0" baseline="0">
              <a:solidFill>
                <a:srgbClr val="002060"/>
              </a:solidFill>
              <a:uFillTx/>
              <a:latin typeface="Arial" panose="020B0604020202020204"/>
              <a:ea typeface="Arial" panose="020B0604020202020204"/>
              <a:cs typeface="Arial" panose="020B0604020202020204"/>
            </a:endParaRPr>
          </a:p>
          <a:p>
            <a:endParaRPr lang="en-US"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063" y="360066"/>
            <a:ext cx="7704000" cy="572700"/>
          </a:xfrm>
        </p:spPr>
        <p:txBody>
          <a:bodyPr/>
          <a:lstStyle/>
          <a:p>
            <a:r>
              <a:rPr lang="en-US" dirty="0">
                <a:latin typeface="+mj-lt"/>
              </a:rPr>
              <a:t>Abstract</a:t>
            </a:r>
            <a:endParaRPr lang="en-IN" dirty="0">
              <a:latin typeface="+mj-lt"/>
            </a:endParaRPr>
          </a:p>
        </p:txBody>
      </p:sp>
      <p:sp>
        <p:nvSpPr>
          <p:cNvPr id="3" name="Text Placeholder 2"/>
          <p:cNvSpPr>
            <a:spLocks noGrp="1"/>
          </p:cNvSpPr>
          <p:nvPr>
            <p:ph type="body" idx="1"/>
          </p:nvPr>
        </p:nvSpPr>
        <p:spPr>
          <a:xfrm>
            <a:off x="843978" y="991759"/>
            <a:ext cx="7909190" cy="2791893"/>
          </a:xfrm>
        </p:spPr>
        <p:txBody>
          <a:bodyPr/>
          <a:lstStyle/>
          <a:p>
            <a:pPr marL="139700" indent="0" algn="just">
              <a:lnSpc>
                <a:spcPct val="150000"/>
              </a:lnSpc>
              <a:buNone/>
            </a:pPr>
            <a:r>
              <a:rPr lang="en-US" dirty="0"/>
              <a:t>Technology has the potential to connect people worldwide, but communication barriers often hinder meaningful interactions, especially among travelers, disabled individuals, social media friends, and international business partners. A device that bridges these gaps through translation can foster understanding, reduce miscommunication, and promote cultural exchange. Translation not only transfers words but also conveys cultural equivalence, enabling better comprehension across languages. It plays a vital role in spreading knowledge, ideas, and information globally, fostering effective communication and impacting historical change.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25" y="152131"/>
            <a:ext cx="7704000" cy="572700"/>
          </a:xfrm>
        </p:spPr>
        <p:txBody>
          <a:bodyPr/>
          <a:lstStyle/>
          <a:p>
            <a:r>
              <a:rPr lang="en-US" dirty="0">
                <a:latin typeface="+mj-lt"/>
              </a:rPr>
              <a:t>Introduction</a:t>
            </a:r>
            <a:endParaRPr lang="en-IN" dirty="0">
              <a:latin typeface="+mj-lt"/>
            </a:endParaRPr>
          </a:p>
        </p:txBody>
      </p:sp>
      <p:sp>
        <p:nvSpPr>
          <p:cNvPr id="3" name="Text Placeholder 2"/>
          <p:cNvSpPr>
            <a:spLocks noGrp="1"/>
          </p:cNvSpPr>
          <p:nvPr>
            <p:ph type="body" idx="1"/>
          </p:nvPr>
        </p:nvSpPr>
        <p:spPr>
          <a:xfrm>
            <a:off x="634275" y="724831"/>
            <a:ext cx="5602219" cy="338400"/>
          </a:xfrm>
        </p:spPr>
        <p:txBody>
          <a:bodyPr/>
          <a:lstStyle/>
          <a:p>
            <a:pPr marL="139700" indent="0" algn="just">
              <a:lnSpc>
                <a:spcPct val="150000"/>
              </a:lnSpc>
              <a:buNone/>
            </a:pPr>
            <a:r>
              <a:rPr lang="en-US" dirty="0"/>
              <a:t>Translation is essential for the dissemination of new information, knowledge, and ideas across the globe. In a world where diverse languages and cultures coexist, it serves as a crucial tool for ensuring effective communication and mutual understanding. Without translation, groundbreaking discoveries, scientific advancements, and cultural contributions could remain confined to their native contexts, limiting their global impact. By bridging linguistic gaps, translation helps spread innovation, fosters collaboration, and enriches cross-cultural exchanges. Moreover, in the process of sharing new ideas, translation has the potential to shape societies, influence global decisions, and even change the course of history, as it allows important messages to reach and resonate with a broader audience.</a:t>
            </a:r>
            <a:endParaRPr lang="en-IN" dirty="0"/>
          </a:p>
        </p:txBody>
      </p:sp>
      <p:pic>
        <p:nvPicPr>
          <p:cNvPr id="1026" name="Picture 2" descr="Important of languages trans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944" y="1535907"/>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738" y="580757"/>
            <a:ext cx="7704000" cy="572700"/>
          </a:xfrm>
        </p:spPr>
        <p:txBody>
          <a:bodyPr/>
          <a:lstStyle/>
          <a:p>
            <a:r>
              <a:rPr lang="en-US" dirty="0">
                <a:latin typeface="+mj-lt"/>
              </a:rPr>
              <a:t>Problem Statement</a:t>
            </a:r>
            <a:endParaRPr lang="en-IN" dirty="0">
              <a:latin typeface="+mj-lt"/>
            </a:endParaRPr>
          </a:p>
        </p:txBody>
      </p:sp>
      <p:sp>
        <p:nvSpPr>
          <p:cNvPr id="3" name="Text Placeholder 2"/>
          <p:cNvSpPr>
            <a:spLocks noGrp="1"/>
          </p:cNvSpPr>
          <p:nvPr>
            <p:ph type="body" idx="1"/>
          </p:nvPr>
        </p:nvSpPr>
        <p:spPr>
          <a:xfrm>
            <a:off x="720001" y="1215751"/>
            <a:ext cx="4844980" cy="338400"/>
          </a:xfrm>
        </p:spPr>
        <p:txBody>
          <a:bodyPr/>
          <a:lstStyle/>
          <a:p>
            <a:pPr marL="139700" indent="0" algn="just">
              <a:lnSpc>
                <a:spcPct val="150000"/>
              </a:lnSpc>
              <a:buNone/>
            </a:pPr>
            <a:r>
              <a:rPr lang="en-US" dirty="0"/>
              <a:t>The structure of sentences in English and other languages may be different. This is considered to be one of the main structural problems in translation. Limit your Expertise: Gain expertise only in a couple of languages that you are already well-versed with. The translator has to know the exact structure in each language, and use the appropriate structure, and they have to ensure that the translation is performed without changing the meaning as well.</a:t>
            </a:r>
            <a:endParaRPr lang="en-IN" dirty="0"/>
          </a:p>
        </p:txBody>
      </p:sp>
      <p:pic>
        <p:nvPicPr>
          <p:cNvPr id="2050" name="Picture 2" descr="Language Translation in the Modern 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175" y="1626394"/>
            <a:ext cx="2924175" cy="156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02627" y="600575"/>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3000" b="1" dirty="0">
                <a:solidFill>
                  <a:schemeClr val="bg2"/>
                </a:solidFill>
                <a:latin typeface="+mj-lt"/>
                <a:cs typeface="Sora" charset="0"/>
              </a:rPr>
              <a:t>Proposed System</a:t>
            </a:r>
            <a:endParaRPr lang="en-IN" sz="3000" b="1" dirty="0">
              <a:solidFill>
                <a:schemeClr val="bg2"/>
              </a:solidFill>
              <a:latin typeface="+mj-lt"/>
              <a:cs typeface="Sora" charset="0"/>
            </a:endParaRPr>
          </a:p>
        </p:txBody>
      </p:sp>
      <p:sp>
        <p:nvSpPr>
          <p:cNvPr id="5" name="TextBox 4"/>
          <p:cNvSpPr txBox="1"/>
          <p:nvPr/>
        </p:nvSpPr>
        <p:spPr>
          <a:xfrm>
            <a:off x="902627" y="1199632"/>
            <a:ext cx="6979444" cy="1668214"/>
          </a:xfrm>
          <a:prstGeom prst="rect">
            <a:avLst/>
          </a:prstGeom>
          <a:noFill/>
        </p:spPr>
        <p:txBody>
          <a:bodyPr wrap="square">
            <a:spAutoFit/>
          </a:bodyPr>
          <a:lstStyle/>
          <a:p>
            <a:pPr algn="just">
              <a:lnSpc>
                <a:spcPct val="150000"/>
              </a:lnSpc>
            </a:pPr>
            <a:r>
              <a:rPr lang="en-IN" dirty="0"/>
              <a:t>The aim of the proposed system is to develop a system that has capability to perform Translation, Converting text to speech, Speech Recognition. The system proposed here will be developed for a small domain of English words. A translator is a programming language processor that modifies a computer program from one language to another.</a:t>
            </a:r>
          </a:p>
        </p:txBody>
      </p:sp>
      <p:pic>
        <p:nvPicPr>
          <p:cNvPr id="10" name="Picture 9"/>
          <p:cNvPicPr>
            <a:picLocks noChangeAspect="1"/>
          </p:cNvPicPr>
          <p:nvPr/>
        </p:nvPicPr>
        <p:blipFill>
          <a:blip r:embed="rId2"/>
          <a:stretch>
            <a:fillRect/>
          </a:stretch>
        </p:blipFill>
        <p:spPr>
          <a:xfrm>
            <a:off x="3913162" y="2944727"/>
            <a:ext cx="4266376" cy="1855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68" y="371475"/>
            <a:ext cx="3609113" cy="589100"/>
          </a:xfrm>
        </p:spPr>
        <p:txBody>
          <a:bodyPr/>
          <a:lstStyle/>
          <a:p>
            <a:r>
              <a:rPr lang="en-US" dirty="0">
                <a:latin typeface="+mj-lt"/>
              </a:rPr>
              <a:t>Literature Survey</a:t>
            </a:r>
            <a:endParaRPr lang="en-IN" dirty="0">
              <a:latin typeface="+mj-lt"/>
            </a:endParaRPr>
          </a:p>
        </p:txBody>
      </p:sp>
      <p:graphicFrame>
        <p:nvGraphicFramePr>
          <p:cNvPr id="3" name="Table 2"/>
          <p:cNvGraphicFramePr>
            <a:graphicFrameLocks noGrp="1"/>
          </p:cNvGraphicFramePr>
          <p:nvPr/>
        </p:nvGraphicFramePr>
        <p:xfrm>
          <a:off x="407194" y="1193229"/>
          <a:ext cx="8122445" cy="3309683"/>
        </p:xfrm>
        <a:graphic>
          <a:graphicData uri="http://schemas.openxmlformats.org/drawingml/2006/table">
            <a:tbl>
              <a:tblPr firstRow="1" firstCol="1" bandRow="1">
                <a:tableStyleId>{52D0F244-94AF-48F2-A23A-7D7659FAE500}</a:tableStyleId>
              </a:tblPr>
              <a:tblGrid>
                <a:gridCol w="486411">
                  <a:extLst>
                    <a:ext uri="{9D8B030D-6E8A-4147-A177-3AD203B41FA5}">
                      <a16:colId xmlns:a16="http://schemas.microsoft.com/office/drawing/2014/main" val="20000"/>
                    </a:ext>
                  </a:extLst>
                </a:gridCol>
                <a:gridCol w="1809515">
                  <a:extLst>
                    <a:ext uri="{9D8B030D-6E8A-4147-A177-3AD203B41FA5}">
                      <a16:colId xmlns:a16="http://schemas.microsoft.com/office/drawing/2014/main" val="20001"/>
                    </a:ext>
                  </a:extLst>
                </a:gridCol>
                <a:gridCol w="1434086">
                  <a:extLst>
                    <a:ext uri="{9D8B030D-6E8A-4147-A177-3AD203B41FA5}">
                      <a16:colId xmlns:a16="http://schemas.microsoft.com/office/drawing/2014/main" val="20002"/>
                    </a:ext>
                  </a:extLst>
                </a:gridCol>
                <a:gridCol w="1551137">
                  <a:extLst>
                    <a:ext uri="{9D8B030D-6E8A-4147-A177-3AD203B41FA5}">
                      <a16:colId xmlns:a16="http://schemas.microsoft.com/office/drawing/2014/main" val="20003"/>
                    </a:ext>
                  </a:extLst>
                </a:gridCol>
                <a:gridCol w="1362990">
                  <a:extLst>
                    <a:ext uri="{9D8B030D-6E8A-4147-A177-3AD203B41FA5}">
                      <a16:colId xmlns:a16="http://schemas.microsoft.com/office/drawing/2014/main" val="20004"/>
                    </a:ext>
                  </a:extLst>
                </a:gridCol>
                <a:gridCol w="1478306">
                  <a:extLst>
                    <a:ext uri="{9D8B030D-6E8A-4147-A177-3AD203B41FA5}">
                      <a16:colId xmlns:a16="http://schemas.microsoft.com/office/drawing/2014/main" val="20005"/>
                    </a:ext>
                  </a:extLst>
                </a:gridCol>
              </a:tblGrid>
              <a:tr h="221234">
                <a:tc>
                  <a:txBody>
                    <a:bodyPr/>
                    <a:lstStyle/>
                    <a:p>
                      <a:pPr algn="just" fontAlgn="base"/>
                      <a:r>
                        <a:rPr lang="en-US" sz="1000" b="1" dirty="0">
                          <a:effectLst/>
                          <a:latin typeface="Times New Roman" panose="02020603050405020304" pitchFamily="18" charset="0"/>
                          <a:ea typeface="DengXian" panose="02010600030101010101" pitchFamily="2" charset="-122"/>
                        </a:rPr>
                        <a:t>  s.no</a:t>
                      </a:r>
                      <a:endParaRPr lang="en-IN" sz="1000" b="1"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b="1" dirty="0">
                          <a:solidFill>
                            <a:srgbClr val="000000"/>
                          </a:solidFill>
                          <a:effectLst/>
                          <a:latin typeface="Times New Roman" panose="02020603050405020304" pitchFamily="18" charset="0"/>
                          <a:ea typeface="DengXian" panose="02010600030101010101" pitchFamily="2" charset="-122"/>
                        </a:rPr>
                        <a:t>  Authors and Year</a:t>
                      </a:r>
                      <a:endParaRPr lang="en-IN" sz="1000" b="1"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Models used</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Parameters </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Merits</a:t>
                      </a:r>
                      <a:endParaRPr lang="en-IN" sz="1000" b="1"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b="1" dirty="0">
                          <a:effectLst/>
                          <a:latin typeface="Calibri" panose="020F0502020204030204" pitchFamily="34" charset="0"/>
                          <a:ea typeface="Calibri" panose="020F0502020204030204" pitchFamily="34" charset="0"/>
                        </a:rPr>
                        <a:t>  Limitations and drawback</a:t>
                      </a:r>
                      <a:endParaRPr lang="en-IN" sz="1000" b="1"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0"/>
                  </a:ext>
                </a:extLst>
              </a:tr>
              <a:tr h="1478533">
                <a:tc>
                  <a:txBody>
                    <a:bodyPr/>
                    <a:lstStyle/>
                    <a:p>
                      <a:pPr algn="just" fontAlgn="base"/>
                      <a:r>
                        <a:rPr lang="en-US" sz="1000" dirty="0">
                          <a:effectLst/>
                          <a:latin typeface="Times New Roman" panose="02020603050405020304" pitchFamily="18" charset="0"/>
                          <a:ea typeface="DengXian" panose="02010600030101010101" pitchFamily="2" charset="-122"/>
                        </a:rPr>
                        <a:t>  1</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dirty="0" err="1">
                          <a:effectLst/>
                        </a:rPr>
                        <a:t>Dhairya</a:t>
                      </a:r>
                      <a:r>
                        <a:rPr lang="en-US" sz="1000" dirty="0">
                          <a:effectLst/>
                        </a:rPr>
                        <a:t> Suman, Atanu Mandal, </a:t>
                      </a:r>
                      <a:r>
                        <a:rPr lang="en-US" sz="1000" dirty="0" err="1">
                          <a:effectLst/>
                        </a:rPr>
                        <a:t>Santanu</a:t>
                      </a:r>
                      <a:r>
                        <a:rPr lang="en-US" sz="1000" dirty="0">
                          <a:effectLst/>
                        </a:rPr>
                        <a:t> Pal, Sudip Kumar </a:t>
                      </a:r>
                      <a:r>
                        <a:rPr lang="en-US" sz="1000" dirty="0" err="1">
                          <a:effectLst/>
                        </a:rPr>
                        <a:t>Naskar</a:t>
                      </a:r>
                      <a:r>
                        <a:rPr lang="en-US" sz="1000" dirty="0">
                          <a:effectLst/>
                        </a:rPr>
                        <a:t> (2023)</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Indic BART,</a:t>
                      </a:r>
                      <a:r>
                        <a:rPr lang="en-IN" sz="1100" dirty="0">
                          <a:effectLst/>
                        </a:rPr>
                        <a:t> </a:t>
                      </a:r>
                      <a:r>
                        <a:rPr lang="en-US" sz="1000" dirty="0">
                          <a:effectLst/>
                        </a:rPr>
                        <a:t>mbart-large-50,</a:t>
                      </a:r>
                      <a:r>
                        <a:rPr lang="en-IN" sz="1100" dirty="0">
                          <a:effectLst/>
                        </a:rPr>
                        <a:t> </a:t>
                      </a:r>
                      <a:r>
                        <a:rPr lang="en-US" sz="1000" dirty="0">
                          <a:effectLst/>
                        </a:rPr>
                        <a:t>Indic Trans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BLEU,</a:t>
                      </a:r>
                      <a:r>
                        <a:rPr lang="en-IN" sz="1100" dirty="0">
                          <a:effectLst/>
                        </a:rPr>
                        <a:t> </a:t>
                      </a:r>
                      <a:r>
                        <a:rPr lang="en-US" sz="1000" dirty="0">
                          <a:effectLst/>
                        </a:rPr>
                        <a:t>ChrF,</a:t>
                      </a:r>
                      <a:r>
                        <a:rPr lang="en-IN" sz="1100" dirty="0">
                          <a:effectLst/>
                        </a:rPr>
                        <a:t> </a:t>
                      </a:r>
                      <a:r>
                        <a:rPr lang="en-US" sz="1000" dirty="0">
                          <a:effectLst/>
                        </a:rPr>
                        <a:t>RIBES, TER, COMET</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High performance for low-resource languages,</a:t>
                      </a:r>
                      <a:r>
                        <a:rPr lang="en-IN" sz="1100" dirty="0">
                          <a:effectLst/>
                        </a:rPr>
                        <a:t> </a:t>
                      </a:r>
                      <a:r>
                        <a:rPr lang="en-US" sz="1000" dirty="0">
                          <a:effectLst/>
                        </a:rPr>
                        <a:t>Effective translation for Assamese-English and Manipuri-English, Supports multiple Indian languages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rPr>
                        <a:t>Morphological complexity,</a:t>
                      </a:r>
                      <a:r>
                        <a:rPr lang="en-IN" sz="1100" dirty="0">
                          <a:effectLst/>
                        </a:rPr>
                        <a:t> </a:t>
                      </a:r>
                      <a:r>
                        <a:rPr lang="en-US" sz="1000" dirty="0">
                          <a:effectLst/>
                        </a:rPr>
                        <a:t>Noise in output (e.g., random Chinese characters, emoticons),</a:t>
                      </a:r>
                      <a:r>
                        <a:rPr lang="en-IN" sz="1100" dirty="0">
                          <a:effectLst/>
                        </a:rPr>
                        <a:t> </a:t>
                      </a:r>
                      <a:r>
                        <a:rPr lang="en-US" sz="1000" dirty="0">
                          <a:effectLst/>
                        </a:rPr>
                        <a:t>Errors in transliteration,</a:t>
                      </a:r>
                      <a:r>
                        <a:rPr lang="en-IN" sz="1100" dirty="0">
                          <a:effectLst/>
                        </a:rPr>
                        <a:t> </a:t>
                      </a:r>
                      <a:r>
                        <a:rPr lang="en-US" sz="1000" dirty="0">
                          <a:effectLst/>
                        </a:rPr>
                        <a:t>Poorer performance when translating into Indic languages</a:t>
                      </a:r>
                      <a:endParaRPr lang="en-IN" sz="1100" dirty="0">
                        <a:effectLst/>
                      </a:endParaRPr>
                    </a:p>
                    <a:p>
                      <a:pPr>
                        <a:lnSpc>
                          <a:spcPct val="107000"/>
                        </a:lnSpc>
                        <a:spcAft>
                          <a:spcPts val="800"/>
                        </a:spcAft>
                      </a:pPr>
                      <a:r>
                        <a:rPr lang="en-US" sz="1000" dirty="0">
                          <a:effectLst/>
                        </a:rPr>
                        <a:t> </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1"/>
                  </a:ext>
                </a:extLst>
              </a:tr>
              <a:tr h="1478533">
                <a:tc>
                  <a:txBody>
                    <a:bodyPr/>
                    <a:lstStyle/>
                    <a:p>
                      <a:pPr algn="just" fontAlgn="base"/>
                      <a:r>
                        <a:rPr lang="en-US" sz="1000" dirty="0">
                          <a:solidFill>
                            <a:srgbClr val="000000"/>
                          </a:solidFill>
                          <a:effectLst/>
                          <a:latin typeface="Times New Roman" panose="02020603050405020304" pitchFamily="18" charset="0"/>
                          <a:ea typeface="DengXian" panose="02010600030101010101" pitchFamily="2" charset="-122"/>
                        </a:rPr>
                        <a:t>  2</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Santosh Kesiraju, Karel Benes, Maksim Tikhonov(2023)</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Big Transformer Models Ensemble Models,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Back-Translation Models,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Ensemble Models Codebook Discretization Models</a:t>
                      </a:r>
                      <a:endParaRPr lang="en-IN" sz="1100" dirty="0">
                        <a:effectLst/>
                        <a:latin typeface="Calibri" panose="020F0502020204030204" pitchFamily="34" charset="0"/>
                        <a:ea typeface="Calibri" panose="020F0502020204030204" pitchFamily="34" charset="0"/>
                      </a:endParaRPr>
                    </a:p>
                    <a:p>
                      <a:pPr>
                        <a:lnSpc>
                          <a:spcPct val="107000"/>
                        </a:lnSpc>
                        <a:spcAft>
                          <a:spcPts val="800"/>
                        </a:spcAft>
                      </a:pPr>
                      <a:r>
                        <a:rPr lang="en-US" sz="1000" dirty="0">
                          <a:effectLst/>
                          <a:latin typeface="Times New Roman" panose="02020603050405020304" pitchFamily="18" charset="0"/>
                          <a:ea typeface="Calibri" panose="020F0502020204030204" pitchFamily="34" charset="0"/>
                        </a:rPr>
                        <a:t> </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Batch Size,</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Dropout Rate,</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Epochs,</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Attention Heads.</a:t>
                      </a:r>
                      <a:endParaRPr lang="en-IN" sz="1100" dirty="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Codebook Discretization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Back-Translation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Ensemble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R="35560">
                        <a:lnSpc>
                          <a:spcPct val="107000"/>
                        </a:lnSpc>
                        <a:spcAft>
                          <a:spcPts val="800"/>
                        </a:spcAft>
                      </a:pPr>
                      <a:r>
                        <a:rPr lang="en-US" sz="1000" dirty="0">
                          <a:effectLst/>
                          <a:latin typeface="Times New Roman" panose="02020603050405020304" pitchFamily="18" charset="0"/>
                          <a:ea typeface="Calibri" panose="020F0502020204030204" pitchFamily="34" charset="0"/>
                        </a:rPr>
                        <a:t>Computationally expensive.</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Risk of index collapse and underutilization of codebook entries,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Higher training time and resource requirements,</a:t>
                      </a:r>
                      <a:r>
                        <a:rPr lang="en-IN" sz="1100" dirty="0">
                          <a:effectLst/>
                          <a:latin typeface="Calibri" panose="020F0502020204030204" pitchFamily="34"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May introduce noise into the dataset</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718" y="1122521"/>
          <a:ext cx="7314564" cy="3298508"/>
        </p:xfrm>
        <a:graphic>
          <a:graphicData uri="http://schemas.openxmlformats.org/drawingml/2006/table">
            <a:tbl>
              <a:tblPr firstRow="1" firstCol="1" bandRow="1">
                <a:tableStyleId>{52D0F244-94AF-48F2-A23A-7D7659FAE500}</a:tableStyleId>
              </a:tblPr>
              <a:tblGrid>
                <a:gridCol w="438031">
                  <a:extLst>
                    <a:ext uri="{9D8B030D-6E8A-4147-A177-3AD203B41FA5}">
                      <a16:colId xmlns:a16="http://schemas.microsoft.com/office/drawing/2014/main" val="20000"/>
                    </a:ext>
                  </a:extLst>
                </a:gridCol>
                <a:gridCol w="1629536">
                  <a:extLst>
                    <a:ext uri="{9D8B030D-6E8A-4147-A177-3AD203B41FA5}">
                      <a16:colId xmlns:a16="http://schemas.microsoft.com/office/drawing/2014/main" val="20001"/>
                    </a:ext>
                  </a:extLst>
                </a:gridCol>
                <a:gridCol w="1291448">
                  <a:extLst>
                    <a:ext uri="{9D8B030D-6E8A-4147-A177-3AD203B41FA5}">
                      <a16:colId xmlns:a16="http://schemas.microsoft.com/office/drawing/2014/main" val="20002"/>
                    </a:ext>
                  </a:extLst>
                </a:gridCol>
                <a:gridCol w="1396857">
                  <a:extLst>
                    <a:ext uri="{9D8B030D-6E8A-4147-A177-3AD203B41FA5}">
                      <a16:colId xmlns:a16="http://schemas.microsoft.com/office/drawing/2014/main" val="20003"/>
                    </a:ext>
                  </a:extLst>
                </a:gridCol>
                <a:gridCol w="1227423">
                  <a:extLst>
                    <a:ext uri="{9D8B030D-6E8A-4147-A177-3AD203B41FA5}">
                      <a16:colId xmlns:a16="http://schemas.microsoft.com/office/drawing/2014/main" val="20004"/>
                    </a:ext>
                  </a:extLst>
                </a:gridCol>
                <a:gridCol w="1331269">
                  <a:extLst>
                    <a:ext uri="{9D8B030D-6E8A-4147-A177-3AD203B41FA5}">
                      <a16:colId xmlns:a16="http://schemas.microsoft.com/office/drawing/2014/main" val="20005"/>
                    </a:ext>
                  </a:extLst>
                </a:gridCol>
              </a:tblGrid>
              <a:tr h="714375">
                <a:tc>
                  <a:txBody>
                    <a:bodyPr/>
                    <a:lstStyle/>
                    <a:p>
                      <a:pPr algn="just" fontAlgn="base">
                        <a:lnSpc>
                          <a:spcPct val="107000"/>
                        </a:lnSpc>
                        <a:spcAft>
                          <a:spcPts val="800"/>
                        </a:spcAft>
                      </a:pPr>
                      <a:r>
                        <a:rPr lang="en-US" sz="1000" dirty="0">
                          <a:effectLst/>
                        </a:rPr>
                        <a:t>  3 </a:t>
                      </a:r>
                      <a:endParaRPr lang="en-IN" sz="1200" dirty="0">
                        <a:effectLst/>
                      </a:endParaRPr>
                    </a:p>
                    <a:p>
                      <a:pPr algn="just" fontAlgn="base">
                        <a:lnSpc>
                          <a:spcPct val="107000"/>
                        </a:lnSpc>
                        <a:spcAft>
                          <a:spcPts val="800"/>
                        </a:spcAft>
                      </a:pPr>
                      <a:r>
                        <a:rPr lang="en-US" sz="1000" dirty="0">
                          <a:effectLst/>
                        </a:rPr>
                        <a:t> </a:t>
                      </a:r>
                      <a:endParaRPr lang="en-IN" sz="1200" dirty="0">
                        <a:effectLst/>
                      </a:endParaRPr>
                    </a:p>
                    <a:p>
                      <a:pPr algn="just" fontAlgn="base">
                        <a:lnSpc>
                          <a:spcPct val="107000"/>
                        </a:lnSpc>
                        <a:spcAft>
                          <a:spcPts val="800"/>
                        </a:spcAft>
                      </a:pPr>
                      <a:r>
                        <a:rPr lang="en-US" sz="1000" dirty="0">
                          <a:effectLst/>
                        </a:rPr>
                        <a:t> </a:t>
                      </a:r>
                      <a:endParaRPr lang="en-IN" sz="1200" dirty="0">
                        <a:effectLst/>
                      </a:endParaRPr>
                    </a:p>
                    <a:p>
                      <a:pPr algn="just" fontAlgn="base">
                        <a:lnSpc>
                          <a:spcPct val="107000"/>
                        </a:lnSpc>
                        <a:spcAft>
                          <a:spcPts val="800"/>
                        </a:spcAft>
                      </a:pPr>
                      <a:r>
                        <a:rPr lang="en-US" sz="1000" dirty="0">
                          <a:effectLst/>
                        </a:rPr>
                        <a:t>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fontAlgn="base">
                        <a:lnSpc>
                          <a:spcPct val="107000"/>
                        </a:lnSpc>
                        <a:spcAft>
                          <a:spcPts val="800"/>
                        </a:spcAft>
                      </a:pPr>
                      <a:r>
                        <a:rPr lang="en-US" sz="1000">
                          <a:effectLst/>
                        </a:rPr>
                        <a:t>Zifan Jiang, Amit Moryossef </a:t>
                      </a:r>
                      <a:endParaRPr lang="en-IN" sz="1000">
                        <a:effectLst/>
                      </a:endParaRPr>
                    </a:p>
                    <a:p>
                      <a:pPr fontAlgn="base">
                        <a:lnSpc>
                          <a:spcPct val="107000"/>
                        </a:lnSpc>
                        <a:spcAft>
                          <a:spcPts val="800"/>
                        </a:spcAft>
                      </a:pPr>
                      <a:r>
                        <a:rPr lang="en-US" sz="1000">
                          <a:effectLst/>
                        </a:rPr>
                        <a:t> </a:t>
                      </a:r>
                      <a:endParaRPr lang="en-IN" sz="1000">
                        <a:effectLst/>
                      </a:endParaRPr>
                    </a:p>
                    <a:p>
                      <a:pPr fontAlgn="base">
                        <a:lnSpc>
                          <a:spcPct val="107000"/>
                        </a:lnSpc>
                        <a:spcAft>
                          <a:spcPts val="800"/>
                        </a:spcAft>
                      </a:pPr>
                      <a:r>
                        <a:rPr lang="en-US" sz="1000">
                          <a:effectLst/>
                        </a:rPr>
                        <a:t>[2023] </a:t>
                      </a:r>
                      <a:endParaRPr lang="en-IN" sz="100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Text-to-Gloss Translation, Gloss-to-Pose Conversion, Pose-to-Video Generation </a:t>
                      </a:r>
                      <a:endParaRPr lang="en-IN" sz="1000" dirty="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Preprocessed using Sentence piece segmentation, trained on public DGS Corpus </a:t>
                      </a:r>
                      <a:endParaRPr lang="en-IN" sz="1000" dirty="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a:effectLst/>
                        </a:rPr>
                        <a:t>Open-source and reproducible, Multilingual Support, Pipeline Flexibility, Real-time Operation </a:t>
                      </a:r>
                      <a:endParaRPr lang="en-IN" sz="1000">
                        <a:effectLst/>
                        <a:latin typeface="Times New Roman" panose="02020603050405020304" pitchFamily="18" charset="0"/>
                        <a:ea typeface="Calibri" panose="020F0502020204030204" pitchFamily="34" charset="0"/>
                      </a:endParaRPr>
                    </a:p>
                  </a:txBody>
                  <a:tcPr marL="0" marR="0" marT="0" marB="0"/>
                </a:tc>
                <a:tc>
                  <a:txBody>
                    <a:bodyPr/>
                    <a:lstStyle/>
                    <a:p>
                      <a:pPr fontAlgn="base">
                        <a:lnSpc>
                          <a:spcPct val="107000"/>
                        </a:lnSpc>
                        <a:spcAft>
                          <a:spcPts val="800"/>
                        </a:spcAft>
                      </a:pPr>
                      <a:r>
                        <a:rPr lang="en-US" sz="1000" dirty="0">
                          <a:effectLst/>
                        </a:rPr>
                        <a:t>Gloss Representation Issues, Accuracy, Pose Inconsistencies, Handling Unknown Glosses, Pose-to-Video Quality </a:t>
                      </a:r>
                      <a:endParaRPr lang="en-IN" sz="1000" dirty="0">
                        <a:effectLst/>
                        <a:latin typeface="Times New Roman" panose="02020603050405020304" pitchFamily="18" charset="0"/>
                        <a:ea typeface="Calibri" panose="020F0502020204030204" pitchFamily="34" charset="0"/>
                      </a:endParaRPr>
                    </a:p>
                  </a:txBody>
                  <a:tcPr marL="0" marR="0" marT="0" marB="0"/>
                </a:tc>
                <a:extLst>
                  <a:ext uri="{0D108BD9-81ED-4DB2-BD59-A6C34878D82A}">
                    <a16:rowId xmlns:a16="http://schemas.microsoft.com/office/drawing/2014/main" val="10000"/>
                  </a:ext>
                </a:extLst>
              </a:tr>
              <a:tr h="714375">
                <a:tc>
                  <a:txBody>
                    <a:bodyPr/>
                    <a:lstStyle/>
                    <a:p>
                      <a:pPr algn="just" fontAlgn="base"/>
                      <a:r>
                        <a:rPr lang="en-US" sz="1000" dirty="0">
                          <a:solidFill>
                            <a:srgbClr val="000000"/>
                          </a:solidFill>
                          <a:effectLst/>
                          <a:latin typeface="Times New Roman" panose="02020603050405020304" pitchFamily="18" charset="0"/>
                          <a:ea typeface="DengXian" panose="02010600030101010101" pitchFamily="2" charset="-122"/>
                        </a:rPr>
                        <a:t>  4 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Csaba Oravecz, KatinaBontchev David Kolovratník, Bhavani Bhaskar,(2021)</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Back-Translation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Big Transformer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BaseTransformer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Batch Size,</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Embedding Dimension,</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Attention Heads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a:effectLst/>
                          <a:latin typeface="Times New Roman" panose="02020603050405020304" pitchFamily="18" charset="0"/>
                          <a:ea typeface="Calibri" panose="020F0502020204030204" pitchFamily="34" charset="0"/>
                        </a:rPr>
                        <a:t>Ensemble Models,</a:t>
                      </a:r>
                      <a:r>
                        <a:rPr lang="en-US" sz="1000">
                          <a:solidFill>
                            <a:srgbClr val="0D0D0D"/>
                          </a:solidFill>
                          <a:effectLst/>
                          <a:latin typeface="Times New Roman" panose="02020603050405020304" pitchFamily="18" charset="0"/>
                          <a:ea typeface="Calibri" panose="020F0502020204030204" pitchFamily="34" charset="0"/>
                        </a:rPr>
                        <a:t> </a:t>
                      </a:r>
                      <a:r>
                        <a:rPr lang="en-US" sz="1000">
                          <a:effectLst/>
                          <a:latin typeface="Times New Roman" panose="02020603050405020304" pitchFamily="18" charset="0"/>
                          <a:ea typeface="Calibri" panose="020F0502020204030204" pitchFamily="34" charset="0"/>
                        </a:rPr>
                        <a:t>Base and Big Transformer Models:</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a:lnSpc>
                          <a:spcPct val="107000"/>
                        </a:lnSpc>
                        <a:spcAft>
                          <a:spcPts val="800"/>
                        </a:spcAft>
                      </a:pPr>
                      <a:r>
                        <a:rPr lang="en-US" sz="1000" dirty="0">
                          <a:effectLst/>
                          <a:latin typeface="Times New Roman" panose="02020603050405020304" pitchFamily="18" charset="0"/>
                          <a:ea typeface="Calibri" panose="020F0502020204030204" pitchFamily="34" charset="0"/>
                        </a:rPr>
                        <a:t>Complex Data Preprocessing,</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Computational Costs,</a:t>
                      </a:r>
                      <a:r>
                        <a:rPr lang="en-US" sz="1000" dirty="0">
                          <a:solidFill>
                            <a:srgbClr val="0D0D0D"/>
                          </a:solidFill>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Training Complexity</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0001"/>
                  </a:ext>
                </a:extLst>
              </a:tr>
              <a:tr h="714375">
                <a:tc>
                  <a:txBody>
                    <a:bodyPr/>
                    <a:lstStyle/>
                    <a:p>
                      <a:pPr algn="just" fontAlgn="base"/>
                      <a:r>
                        <a:rPr lang="en-US" sz="1000" dirty="0">
                          <a:effectLst/>
                          <a:latin typeface="Times New Roman" panose="02020603050405020304" pitchFamily="18" charset="0"/>
                          <a:ea typeface="DengXian" panose="02010600030101010101" pitchFamily="2" charset="-122"/>
                        </a:rPr>
                        <a:t>  5 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u="none" strike="noStrike" dirty="0">
                          <a:solidFill>
                            <a:srgbClr val="000000"/>
                          </a:solidFill>
                          <a:effectLst/>
                          <a:latin typeface="Times New Roman" panose="02020603050405020304" pitchFamily="18" charset="0"/>
                        </a:rPr>
                        <a:t>Meijuan Chen</a:t>
                      </a:r>
                      <a:r>
                        <a:rPr lang="en-US" sz="1000" dirty="0">
                          <a:effectLst/>
                          <a:latin typeface="Times New Roman" panose="02020603050405020304" pitchFamily="18" charset="0"/>
                          <a:ea typeface="DengXian" panose="02010600030101010101" pitchFamily="2" charset="-122"/>
                        </a:rPr>
                        <a:t>[2023]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Double-RNN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Parallel Corpus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Real-Time Processing</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Machine Translation Systems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Real-Time Evaluation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ImprovedQuality Estimation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EfficientFeature Extraction</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dirty="0">
                          <a:effectLst/>
                          <a:latin typeface="Times New Roman" panose="02020603050405020304" pitchFamily="18" charset="0"/>
                          <a:ea typeface="DengXian" panose="02010600030101010101" pitchFamily="2" charset="-122"/>
                        </a:rPr>
                        <a:t>Complexity</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Lack of Robustness to All Languages</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Dependency on High-Quality Corpus</a:t>
                      </a:r>
                      <a:endParaRPr lang="en-IN" sz="1200" dirty="0">
                        <a:effectLst/>
                        <a:latin typeface="Times New Roman" panose="02020603050405020304" pitchFamily="18" charset="0"/>
                        <a:ea typeface="DengXian" panose="02010600030101010101" pitchFamily="2" charset="-122"/>
                      </a:endParaRPr>
                    </a:p>
                  </a:txBody>
                  <a:tcPr marL="0" marR="0" marT="0" marB="0"/>
                </a:tc>
                <a:extLst>
                  <a:ext uri="{0D108BD9-81ED-4DB2-BD59-A6C34878D82A}">
                    <a16:rowId xmlns:a16="http://schemas.microsoft.com/office/drawing/2014/main" val="10002"/>
                  </a:ext>
                </a:extLst>
              </a:tr>
              <a:tr h="742569">
                <a:tc>
                  <a:txBody>
                    <a:bodyPr/>
                    <a:lstStyle/>
                    <a:p>
                      <a:pPr algn="just" fontAlgn="base"/>
                      <a:r>
                        <a:rPr lang="en-US" sz="1000" dirty="0">
                          <a:effectLst/>
                          <a:latin typeface="Times New Roman" panose="02020603050405020304" pitchFamily="18" charset="0"/>
                          <a:ea typeface="DengXian" panose="02010600030101010101" pitchFamily="2" charset="-122"/>
                        </a:rPr>
                        <a:t>  6 </a:t>
                      </a:r>
                      <a:endParaRPr lang="en-IN" sz="1200" dirty="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Bılge Kağan Yazar</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Durmuş Özkan Şahın</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Erdal Kiliç[2023] </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Deep Learning Methods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 low-resource neural machine translation (NMT).</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BLEU Score</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Corpora</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Bilingual Corpora</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a:effectLst/>
                          <a:latin typeface="Times New Roman" panose="02020603050405020304" pitchFamily="18" charset="0"/>
                          <a:ea typeface="DengXian" panose="02010600030101010101" pitchFamily="2" charset="-122"/>
                        </a:rPr>
                        <a:t>Comprehensive Review</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Future Directions</a:t>
                      </a:r>
                      <a:endParaRPr lang="en-IN" sz="1200">
                        <a:effectLst/>
                        <a:latin typeface="Times New Roman" panose="02020603050405020304" pitchFamily="18" charset="0"/>
                        <a:ea typeface="DengXian" panose="02010600030101010101" pitchFamily="2" charset="-122"/>
                      </a:endParaRPr>
                    </a:p>
                    <a:p>
                      <a:pPr algn="just" fontAlgn="base"/>
                      <a:r>
                        <a:rPr lang="en-US" sz="1000">
                          <a:effectLst/>
                          <a:latin typeface="Times New Roman" panose="02020603050405020304" pitchFamily="18" charset="0"/>
                          <a:ea typeface="DengXian" panose="02010600030101010101" pitchFamily="2" charset="-122"/>
                        </a:rPr>
                        <a:t>Focus on Recent Techniques</a:t>
                      </a:r>
                      <a:endParaRPr lang="en-IN" sz="1200">
                        <a:effectLst/>
                        <a:latin typeface="Times New Roman" panose="02020603050405020304" pitchFamily="18" charset="0"/>
                        <a:ea typeface="DengXian" panose="02010600030101010101" pitchFamily="2" charset="-122"/>
                      </a:endParaRPr>
                    </a:p>
                  </a:txBody>
                  <a:tcPr marL="0" marR="0" marT="0" marB="0"/>
                </a:tc>
                <a:tc>
                  <a:txBody>
                    <a:bodyPr/>
                    <a:lstStyle/>
                    <a:p>
                      <a:pPr algn="just" fontAlgn="base"/>
                      <a:r>
                        <a:rPr lang="en-US" sz="1000" dirty="0">
                          <a:effectLst/>
                          <a:latin typeface="Times New Roman" panose="02020603050405020304" pitchFamily="18" charset="0"/>
                          <a:ea typeface="DengXian" panose="02010600030101010101" pitchFamily="2" charset="-122"/>
                        </a:rPr>
                        <a:t>Narrow Focus on Metrics</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Dataset and Tool Specificity</a:t>
                      </a:r>
                      <a:endParaRPr lang="en-IN" sz="1200" dirty="0">
                        <a:effectLst/>
                        <a:latin typeface="Times New Roman" panose="02020603050405020304" pitchFamily="18" charset="0"/>
                        <a:ea typeface="DengXian" panose="02010600030101010101" pitchFamily="2" charset="-122"/>
                      </a:endParaRPr>
                    </a:p>
                    <a:p>
                      <a:pPr algn="just" fontAlgn="base"/>
                      <a:r>
                        <a:rPr lang="en-US" sz="1000" dirty="0">
                          <a:effectLst/>
                          <a:latin typeface="Times New Roman" panose="02020603050405020304" pitchFamily="18" charset="0"/>
                          <a:ea typeface="DengXian" panose="02010600030101010101" pitchFamily="2" charset="-122"/>
                        </a:rPr>
                        <a:t>Lack of Detailed Methodologies</a:t>
                      </a:r>
                      <a:endParaRPr lang="en-IN" sz="1200" dirty="0">
                        <a:effectLst/>
                        <a:latin typeface="Times New Roman" panose="02020603050405020304" pitchFamily="18" charset="0"/>
                        <a:ea typeface="DengXian" panose="02010600030101010101" pitchFamily="2" charset="-122"/>
                      </a:endParaRPr>
                    </a:p>
                  </a:txBody>
                  <a:tcPr marL="0" marR="0" marT="0" marB="0"/>
                </a:tc>
                <a:extLst>
                  <a:ext uri="{0D108BD9-81ED-4DB2-BD59-A6C34878D82A}">
                    <a16:rowId xmlns:a16="http://schemas.microsoft.com/office/drawing/2014/main" val="10003"/>
                  </a:ext>
                </a:extLst>
              </a:tr>
            </a:tbl>
          </a:graphicData>
        </a:graphic>
      </p:graphicFrame>
      <p:sp>
        <p:nvSpPr>
          <p:cNvPr id="5" name="Title 1"/>
          <p:cNvSpPr>
            <a:spLocks noGrp="1"/>
          </p:cNvSpPr>
          <p:nvPr>
            <p:ph type="title"/>
          </p:nvPr>
        </p:nvSpPr>
        <p:spPr>
          <a:xfrm>
            <a:off x="2413068" y="371475"/>
            <a:ext cx="3609113" cy="589100"/>
          </a:xfrm>
        </p:spPr>
        <p:txBody>
          <a:bodyPr/>
          <a:lstStyle/>
          <a:p>
            <a:r>
              <a:rPr lang="en-US" dirty="0">
                <a:latin typeface="+mj-lt"/>
              </a:rPr>
              <a:t>Literature Survey</a:t>
            </a:r>
            <a:endParaRPr lang="en-IN"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516" y="487715"/>
            <a:ext cx="7704000" cy="572700"/>
          </a:xfrm>
        </p:spPr>
        <p:txBody>
          <a:bodyPr/>
          <a:lstStyle/>
          <a:p>
            <a:r>
              <a:rPr lang="en-US" sz="2400" dirty="0">
                <a:solidFill>
                  <a:srgbClr val="002060"/>
                </a:solidFill>
                <a:effectLst/>
                <a:latin typeface="+mj-lt"/>
                <a:sym typeface="+mn-ea"/>
              </a:rPr>
              <a:t> </a:t>
            </a:r>
            <a:r>
              <a:rPr lang="en-US" sz="2400" dirty="0">
                <a:solidFill>
                  <a:srgbClr val="002060"/>
                </a:solidFill>
                <a:effectLst/>
                <a:latin typeface="+mj-lt"/>
                <a:cs typeface="Times New Roman" panose="02020603050405020304" pitchFamily="18" charset="0"/>
                <a:sym typeface="+mn-ea"/>
              </a:rPr>
              <a:t>ARCHITECTURE</a:t>
            </a:r>
            <a:r>
              <a:rPr lang="en-US" sz="2400" b="0" dirty="0">
                <a:solidFill>
                  <a:srgbClr val="002060"/>
                </a:solidFill>
                <a:effectLst/>
                <a:latin typeface="+mj-lt"/>
                <a:cs typeface="Times New Roman" panose="02020603050405020304" pitchFamily="18" charset="0"/>
                <a:sym typeface="+mn-ea"/>
              </a:rPr>
              <a:t>​</a:t>
            </a:r>
            <a:endParaRPr lang="en-US" sz="2400" dirty="0">
              <a:latin typeface="+mj-lt"/>
            </a:endParaRPr>
          </a:p>
        </p:txBody>
      </p:sp>
      <p:sp>
        <p:nvSpPr>
          <p:cNvPr id="3" name="Text Box 2"/>
          <p:cNvSpPr txBox="1"/>
          <p:nvPr/>
        </p:nvSpPr>
        <p:spPr>
          <a:xfrm>
            <a:off x="1090295" y="1605280"/>
            <a:ext cx="3048000" cy="306705"/>
          </a:xfrm>
          <a:prstGeom prst="rect">
            <a:avLst/>
          </a:prstGeom>
          <a:noFill/>
        </p:spPr>
        <p:txBody>
          <a:bodyPr wrap="square" rtlCol="0">
            <a:spAutoFit/>
          </a:bodyPr>
          <a:lstStyle/>
          <a:p>
            <a:endParaRPr lang="en-US"/>
          </a:p>
        </p:txBody>
      </p:sp>
      <p:pic>
        <p:nvPicPr>
          <p:cNvPr id="7" name="Picture 6">
            <a:extLst>
              <a:ext uri="{FF2B5EF4-FFF2-40B4-BE49-F238E27FC236}">
                <a16:creationId xmlns:a16="http://schemas.microsoft.com/office/drawing/2014/main" id="{C4FD7658-7A54-E8C8-66E6-42398FDB0E81}"/>
              </a:ext>
            </a:extLst>
          </p:cNvPr>
          <p:cNvPicPr>
            <a:picLocks noChangeAspect="1"/>
          </p:cNvPicPr>
          <p:nvPr/>
        </p:nvPicPr>
        <p:blipFill>
          <a:blip r:embed="rId2"/>
          <a:stretch>
            <a:fillRect/>
          </a:stretch>
        </p:blipFill>
        <p:spPr>
          <a:xfrm>
            <a:off x="943452" y="1449272"/>
            <a:ext cx="1962424" cy="3115110"/>
          </a:xfrm>
          <a:prstGeom prst="rect">
            <a:avLst/>
          </a:prstGeom>
        </p:spPr>
      </p:pic>
      <p:pic>
        <p:nvPicPr>
          <p:cNvPr id="8" name="Picture 7">
            <a:extLst>
              <a:ext uri="{FF2B5EF4-FFF2-40B4-BE49-F238E27FC236}">
                <a16:creationId xmlns:a16="http://schemas.microsoft.com/office/drawing/2014/main" id="{2E102739-4E59-2ECD-D343-ADC0B8F2C9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911985"/>
            <a:ext cx="4881716" cy="17164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10B17-8E95-9C01-2DAF-F92E766BDB2A}"/>
              </a:ext>
            </a:extLst>
          </p:cNvPr>
          <p:cNvSpPr txBox="1"/>
          <p:nvPr/>
        </p:nvSpPr>
        <p:spPr>
          <a:xfrm>
            <a:off x="671512" y="1020175"/>
            <a:ext cx="3214689" cy="413062"/>
          </a:xfrm>
          <a:prstGeom prst="rect">
            <a:avLst/>
          </a:prstGeom>
          <a:noFill/>
        </p:spPr>
        <p:txBody>
          <a:bodyPr wrap="square" rtlCol="0">
            <a:spAutoFit/>
          </a:bodyPr>
          <a:lstStyle/>
          <a:p>
            <a:pPr algn="just">
              <a:lnSpc>
                <a:spcPct val="150000"/>
              </a:lnSpc>
            </a:pPr>
            <a:r>
              <a:rPr lang="en-IN" sz="1600" b="1" dirty="0">
                <a:latin typeface="Lato" panose="020F0502020204030203" pitchFamily="34" charset="0"/>
                <a:ea typeface="Lato" panose="020F0502020204030203" pitchFamily="34" charset="0"/>
                <a:cs typeface="Lato" panose="020F0502020204030203" pitchFamily="34" charset="0"/>
              </a:rPr>
              <a:t>Sequence-to-Sequence model </a:t>
            </a:r>
          </a:p>
        </p:txBody>
      </p:sp>
      <p:sp>
        <p:nvSpPr>
          <p:cNvPr id="8" name="TextBox 7">
            <a:extLst>
              <a:ext uri="{FF2B5EF4-FFF2-40B4-BE49-F238E27FC236}">
                <a16:creationId xmlns:a16="http://schemas.microsoft.com/office/drawing/2014/main" id="{0B2FDC34-4F61-A8C2-291A-C9DECCD8A77A}"/>
              </a:ext>
            </a:extLst>
          </p:cNvPr>
          <p:cNvSpPr txBox="1"/>
          <p:nvPr/>
        </p:nvSpPr>
        <p:spPr>
          <a:xfrm>
            <a:off x="914398" y="1463799"/>
            <a:ext cx="7422357" cy="1342419"/>
          </a:xfrm>
          <a:prstGeom prst="rect">
            <a:avLst/>
          </a:prstGeom>
          <a:noFill/>
        </p:spPr>
        <p:txBody>
          <a:bodyPr wrap="square">
            <a:spAutoFit/>
          </a:bodyPr>
          <a:lstStyle/>
          <a:p>
            <a:pPr algn="just">
              <a:lnSpc>
                <a:spcPct val="150000"/>
              </a:lnSpc>
            </a:pPr>
            <a:r>
              <a:rPr lang="en-US" dirty="0">
                <a:latin typeface="Lato" panose="020F0502020204030203" pitchFamily="34" charset="0"/>
                <a:ea typeface="Lato" panose="020F0502020204030203" pitchFamily="34" charset="0"/>
                <a:cs typeface="Lato" panose="020F0502020204030203" pitchFamily="34" charset="0"/>
              </a:rPr>
              <a:t>A sequence-to-sequence (Seq2Seq) model is a type of neural network architecture for transforming sequences in one domain to another. The types of applications for a sequence-to sequence model are: text-to-text transformations, like machine translation between languages, or 14 the generation of text summaries or image captions</a:t>
            </a:r>
            <a:endParaRPr lang="en-IN" b="1" dirty="0">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44D9A1AD-A1BB-2BEB-310F-F3D85E6100BD}"/>
              </a:ext>
            </a:extLst>
          </p:cNvPr>
          <p:cNvSpPr txBox="1"/>
          <p:nvPr/>
        </p:nvSpPr>
        <p:spPr>
          <a:xfrm>
            <a:off x="671512" y="3008491"/>
            <a:ext cx="4600574" cy="338554"/>
          </a:xfrm>
          <a:prstGeom prst="rect">
            <a:avLst/>
          </a:prstGeom>
          <a:noFill/>
        </p:spPr>
        <p:txBody>
          <a:bodyPr wrap="square">
            <a:spAutoFit/>
          </a:bodyPr>
          <a:lstStyle/>
          <a:p>
            <a:r>
              <a:rPr lang="en-IN" sz="1600" b="1" dirty="0">
                <a:latin typeface="Lato" panose="020F0502020204030203" pitchFamily="34" charset="0"/>
                <a:ea typeface="Lato" panose="020F0502020204030203" pitchFamily="34" charset="0"/>
                <a:cs typeface="Lato" panose="020F0502020204030203" pitchFamily="34" charset="0"/>
              </a:rPr>
              <a:t>NLLB model </a:t>
            </a:r>
          </a:p>
        </p:txBody>
      </p:sp>
      <p:sp>
        <p:nvSpPr>
          <p:cNvPr id="12" name="TextBox 11">
            <a:extLst>
              <a:ext uri="{FF2B5EF4-FFF2-40B4-BE49-F238E27FC236}">
                <a16:creationId xmlns:a16="http://schemas.microsoft.com/office/drawing/2014/main" id="{AD177F34-1C75-A8E3-9B0E-E2D49C9E28B4}"/>
              </a:ext>
            </a:extLst>
          </p:cNvPr>
          <p:cNvSpPr txBox="1"/>
          <p:nvPr/>
        </p:nvSpPr>
        <p:spPr>
          <a:xfrm>
            <a:off x="914398" y="3408169"/>
            <a:ext cx="7422357" cy="1342419"/>
          </a:xfrm>
          <a:prstGeom prst="rect">
            <a:avLst/>
          </a:prstGeom>
          <a:noFill/>
        </p:spPr>
        <p:txBody>
          <a:bodyPr wrap="square">
            <a:spAutoFit/>
          </a:bodyPr>
          <a:lstStyle/>
          <a:p>
            <a:pPr algn="just">
              <a:lnSpc>
                <a:spcPct val="150000"/>
              </a:lnSpc>
            </a:pPr>
            <a:r>
              <a:rPr lang="en-US" dirty="0">
                <a:latin typeface="Lato" panose="020F0502020204030203" pitchFamily="34" charset="0"/>
                <a:ea typeface="Lato" panose="020F0502020204030203" pitchFamily="34" charset="0"/>
                <a:cs typeface="Lato" panose="020F0502020204030203" pitchFamily="34" charset="0"/>
              </a:rPr>
              <a:t>The NLLB (No Language Left Behind) LLM is a multilingual language model developed by Meta AI to facilitate high-quality translation across a vast range of languages, including many underrepresented ones. It is part of Meta's initiative to enhance global communication by leveraging machine learning to support over 200 languages.</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3" name="Title 1">
            <a:extLst>
              <a:ext uri="{FF2B5EF4-FFF2-40B4-BE49-F238E27FC236}">
                <a16:creationId xmlns:a16="http://schemas.microsoft.com/office/drawing/2014/main" id="{5A639942-9FC2-EDEB-12A8-D112876A240A}"/>
              </a:ext>
            </a:extLst>
          </p:cNvPr>
          <p:cNvSpPr>
            <a:spLocks noGrp="1"/>
          </p:cNvSpPr>
          <p:nvPr>
            <p:ph type="title"/>
          </p:nvPr>
        </p:nvSpPr>
        <p:spPr>
          <a:xfrm>
            <a:off x="234225" y="503107"/>
            <a:ext cx="7704000" cy="572700"/>
          </a:xfrm>
        </p:spPr>
        <p:txBody>
          <a:bodyPr/>
          <a:lstStyle/>
          <a:p>
            <a:r>
              <a:rPr lang="en-US" b="0" dirty="0">
                <a:solidFill>
                  <a:srgbClr val="002060"/>
                </a:solidFill>
                <a:uFillTx/>
                <a:latin typeface="Arial" panose="020B0604020202020204"/>
                <a:ea typeface="Arial" panose="020B0604020202020204"/>
                <a:cs typeface="Arial" panose="020B0604020202020204"/>
                <a:sym typeface="+mn-ea"/>
              </a:rPr>
              <a:t>METHODOLOGY</a:t>
            </a:r>
            <a:endParaRPr lang="en-US" dirty="0"/>
          </a:p>
        </p:txBody>
      </p:sp>
    </p:spTree>
  </p:cSld>
  <p:clrMapOvr>
    <a:masterClrMapping/>
  </p:clrMapOvr>
</p:sld>
</file>

<file path=ppt/theme/theme1.xml><?xml version="1.0" encoding="utf-8"?>
<a:theme xmlns:a="http://schemas.openxmlformats.org/drawingml/2006/main"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1398</Words>
  <Application>Microsoft Office PowerPoint</Application>
  <PresentationFormat>On-screen Show (16:9)</PresentationFormat>
  <Paragraphs>108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Lato</vt:lpstr>
      <vt:lpstr>Arial</vt:lpstr>
      <vt:lpstr>Calibri</vt:lpstr>
      <vt:lpstr>Times New Roman</vt:lpstr>
      <vt:lpstr>Sora</vt:lpstr>
      <vt:lpstr>Lato Light</vt:lpstr>
      <vt:lpstr>AI Essentials Workshop by Slidesgo</vt:lpstr>
      <vt:lpstr>LANGUAGE TRANSLATION</vt:lpstr>
      <vt:lpstr>Abstract</vt:lpstr>
      <vt:lpstr>Introduction</vt:lpstr>
      <vt:lpstr>Problem Statement</vt:lpstr>
      <vt:lpstr>PowerPoint Presentation</vt:lpstr>
      <vt:lpstr>Literature Survey</vt:lpstr>
      <vt:lpstr>Literature Survey</vt:lpstr>
      <vt:lpstr> ARCHITECTURE​</vt:lpstr>
      <vt:lpstr>METHODOLOGY</vt:lpstr>
      <vt:lpstr>PowerPoint Presentation</vt:lpstr>
      <vt:lpstr>Results</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DRUVA KUMAR</dc:creator>
  <cp:lastModifiedBy>DRUVA KUMAR</cp:lastModifiedBy>
  <cp:revision>13</cp:revision>
  <dcterms:created xsi:type="dcterms:W3CDTF">2024-11-17T17:27:44Z</dcterms:created>
  <dcterms:modified xsi:type="dcterms:W3CDTF">2024-11-29T01:20:19Z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4BFD8D3FAC5543FEACD32CB381189B11_12</vt:lpwstr>
  </property>
  <property fmtid="{D5CDD505-2E9C-101B-9397-08002B2CF9AE}" pid="3" name="KSOProductBuildVer">
    <vt:lpwstr>1033-12.2.0.18911</vt:lpwstr>
  </property>
</Properties>
</file>