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78" r:id="rId4"/>
    <p:sldId id="279" r:id="rId5"/>
    <p:sldId id="280" r:id="rId6"/>
    <p:sldId id="284" r:id="rId7"/>
    <p:sldId id="282" r:id="rId8"/>
    <p:sldId id="265" r:id="rId9"/>
    <p:sldId id="286" r:id="rId10"/>
    <p:sldId id="288" r:id="rId11"/>
    <p:sldId id="287" r:id="rId12"/>
    <p:sldId id="289" r:id="rId13"/>
    <p:sldId id="276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6271" autoAdjust="0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48645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892967" y="1151929"/>
            <a:ext cx="7358068" cy="2321720"/>
          </a:xfrm>
          <a:prstGeom prst="rect">
            <a:avLst/>
          </a:prstGeom>
        </p:spPr>
        <p:txBody>
          <a:bodyPr lIns="35716" tIns="35716" rIns="35716" bIns="35716" anchor="b"/>
          <a:lstStyle>
            <a:lvl1pPr defTabSz="410763"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892967" y="3536155"/>
            <a:ext cx="7358068" cy="794746"/>
          </a:xfrm>
          <a:prstGeom prst="rect">
            <a:avLst/>
          </a:prstGeom>
        </p:spPr>
        <p:txBody>
          <a:bodyPr lIns="35716" tIns="35716" rIns="35716" bIns="35716"/>
          <a:lstStyle>
            <a:lvl1pPr marL="0" indent="0" algn="ctr" defTabSz="410763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 defTabSz="410763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 defTabSz="410763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 defTabSz="410763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 defTabSz="410763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4440734" y="6505277"/>
            <a:ext cx="253602" cy="249233"/>
          </a:xfrm>
          <a:prstGeom prst="rect">
            <a:avLst/>
          </a:prstGeom>
        </p:spPr>
        <p:txBody>
          <a:bodyPr lIns="35716" tIns="35716" rIns="35716" bIns="35716" anchor="t"/>
          <a:lstStyle>
            <a:lvl1pPr algn="ctr" defTabSz="410763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bi.ac.uk/gwa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2.wdp"/><Relationship Id="rId5" Type="http://schemas.openxmlformats.org/officeDocument/2006/relationships/hyperlink" Target="mailto:zeynep.gumus@mssm.edu" TargetMode="External"/><Relationship Id="rId6" Type="http://schemas.openxmlformats.org/officeDocument/2006/relationships/image" Target="../media/image6.jpe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alays01.u.hpc.mssm.edu/hipc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609592" y="1701101"/>
            <a:ext cx="8143141" cy="13072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646315">
              <a:lnSpc>
                <a:spcPct val="110000"/>
              </a:lnSpc>
              <a:defRPr sz="28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tx1"/>
                </a:solidFill>
              </a:rPr>
              <a:t>immuneRegulation: </a:t>
            </a:r>
            <a:endParaRPr sz="25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1646315">
              <a:lnSpc>
                <a:spcPct val="110000"/>
              </a:lnSpc>
              <a:defRPr sz="28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tx1"/>
                </a:solidFill>
              </a:rPr>
              <a:t>An ImmuneSpace module for identifying human immune regulatory elements</a:t>
            </a:r>
          </a:p>
        </p:txBody>
      </p:sp>
      <p:sp>
        <p:nvSpPr>
          <p:cNvPr id="131" name="Shape 131"/>
          <p:cNvSpPr/>
          <p:nvPr/>
        </p:nvSpPr>
        <p:spPr>
          <a:xfrm>
            <a:off x="751698" y="3951256"/>
            <a:ext cx="7686348" cy="1975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 anchor="b">
            <a:normAutofit fontScale="92500" lnSpcReduction="10000"/>
          </a:bodyPr>
          <a:lstStyle/>
          <a:p>
            <a:pPr algn="ctr" defTabSz="276462">
              <a:defRPr sz="2000" b="1">
                <a:solidFill>
                  <a:srgbClr val="1F497D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>
                <a:solidFill>
                  <a:srgbClr val="4465FF"/>
                </a:solidFill>
                <a:latin typeface="Arial"/>
                <a:ea typeface="Times New Roman"/>
                <a:cs typeface="Arial"/>
                <a:sym typeface="Times New Roman"/>
              </a:rPr>
              <a:t>Presenter: Selim </a:t>
            </a:r>
            <a:r>
              <a:rPr lang="en-US" dirty="0">
                <a:solidFill>
                  <a:srgbClr val="4465FF"/>
                </a:solidFill>
                <a:latin typeface="Arial"/>
                <a:ea typeface="Times New Roman"/>
                <a:cs typeface="Arial"/>
                <a:sym typeface="Times New Roman"/>
              </a:rPr>
              <a:t>Kalayci, </a:t>
            </a:r>
            <a:r>
              <a:rPr lang="en-US" dirty="0" smtClean="0">
                <a:solidFill>
                  <a:srgbClr val="4465FF"/>
                </a:solidFill>
                <a:latin typeface="Arial"/>
                <a:ea typeface="Times New Roman"/>
                <a:cs typeface="Arial"/>
                <a:sym typeface="Times New Roman"/>
              </a:rPr>
              <a:t>PhD</a:t>
            </a:r>
            <a:endParaRPr lang="en-US" dirty="0" smtClean="0">
              <a:solidFill>
                <a:srgbClr val="4465FF"/>
              </a:solidFill>
            </a:endParaRPr>
          </a:p>
          <a:p>
            <a:pPr algn="ctr" defTabSz="276462">
              <a:defRPr sz="2000" b="1">
                <a:solidFill>
                  <a:srgbClr val="1F497D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lang="en-US" sz="1300" dirty="0" smtClean="0">
              <a:solidFill>
                <a:srgbClr val="4465FF"/>
              </a:solidFill>
            </a:endParaRPr>
          </a:p>
          <a:p>
            <a:pPr algn="ctr" defTabSz="276462">
              <a:defRPr sz="2000" b="1">
                <a:solidFill>
                  <a:srgbClr val="1F497D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>
                <a:solidFill>
                  <a:srgbClr val="4465FF"/>
                </a:solidFill>
              </a:rPr>
              <a:t>PI: </a:t>
            </a:r>
            <a:r>
              <a:rPr dirty="0" err="1" smtClean="0">
                <a:solidFill>
                  <a:srgbClr val="4465FF"/>
                </a:solidFill>
              </a:rPr>
              <a:t>Zeynep</a:t>
            </a:r>
            <a:r>
              <a:rPr dirty="0" smtClean="0">
                <a:solidFill>
                  <a:srgbClr val="4465FF"/>
                </a:solidFill>
              </a:rPr>
              <a:t> </a:t>
            </a:r>
            <a:r>
              <a:rPr dirty="0">
                <a:solidFill>
                  <a:srgbClr val="4465FF"/>
                </a:solidFill>
              </a:rPr>
              <a:t>H. Gümüş, </a:t>
            </a:r>
            <a:r>
              <a:rPr dirty="0" smtClean="0">
                <a:solidFill>
                  <a:srgbClr val="4465FF"/>
                </a:solidFill>
              </a:rPr>
              <a:t>PhD</a:t>
            </a:r>
            <a:endParaRPr lang="en-US" dirty="0" smtClean="0">
              <a:solidFill>
                <a:srgbClr val="4465FF"/>
              </a:solidFill>
            </a:endParaRPr>
          </a:p>
          <a:p>
            <a:pPr algn="ctr" defTabSz="276462">
              <a:defRPr sz="2000" b="1">
                <a:solidFill>
                  <a:srgbClr val="1F497D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defTabSz="276462">
              <a:lnSpc>
                <a:spcPct val="120000"/>
              </a:lnSpc>
              <a:defRPr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 algn="ctr" defTabSz="276462">
              <a:lnSpc>
                <a:spcPct val="120000"/>
              </a:lnSpc>
              <a:defRPr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Icahn </a:t>
            </a:r>
            <a:r>
              <a:rPr dirty="0"/>
              <a:t>Institute for Genomics and Multiscale Biology &amp; </a:t>
            </a:r>
            <a:r>
              <a:rPr sz="2000" dirty="0"/>
              <a:t> </a:t>
            </a:r>
          </a:p>
          <a:p>
            <a:pPr algn="ctr" defTabSz="276462">
              <a:lnSpc>
                <a:spcPct val="120000"/>
              </a:lnSpc>
              <a:defRPr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Department of Genetics and Genomic Sciences</a:t>
            </a:r>
            <a:r>
              <a:rPr sz="2000" dirty="0"/>
              <a:t> </a:t>
            </a:r>
          </a:p>
        </p:txBody>
      </p:sp>
      <p:pic>
        <p:nvPicPr>
          <p:cNvPr id="132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27" y="21283"/>
            <a:ext cx="3098507" cy="7746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358" y="-73097"/>
            <a:ext cx="8229600" cy="1143001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Ongoing Work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4312"/>
            <a:ext cx="8229600" cy="5007621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r>
              <a:rPr lang="en-US" sz="2800" dirty="0"/>
              <a:t>I</a:t>
            </a:r>
            <a:r>
              <a:rPr lang="en-US" sz="2800" dirty="0" smtClean="0"/>
              <a:t>ntegration with immune datasets in GWAS catalog  (</a:t>
            </a:r>
            <a:r>
              <a:rPr lang="en-US" sz="2800" dirty="0">
                <a:hlinkClick r:id="rId2"/>
              </a:rPr>
              <a:t>www.ebi.ac.uk/</a:t>
            </a:r>
            <a:r>
              <a:rPr lang="en-US" sz="2800" dirty="0" smtClean="0">
                <a:hlinkClick r:id="rId2"/>
              </a:rPr>
              <a:t>gwas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associate and visualize </a:t>
            </a:r>
            <a:r>
              <a:rPr lang="en-US" sz="2800" b="1" dirty="0"/>
              <a:t>disease</a:t>
            </a:r>
            <a:r>
              <a:rPr lang="en-US" sz="2800" b="1" dirty="0" smtClean="0"/>
              <a:t>/trait information </a:t>
            </a:r>
            <a:r>
              <a:rPr lang="en-US" sz="2800" dirty="0" smtClean="0"/>
              <a:t>with </a:t>
            </a:r>
            <a:r>
              <a:rPr lang="en-US" sz="2800" dirty="0" err="1" smtClean="0"/>
              <a:t>immuneRegulation</a:t>
            </a:r>
            <a:r>
              <a:rPr lang="en-US" sz="2800" dirty="0" smtClean="0"/>
              <a:t> datasets</a:t>
            </a:r>
          </a:p>
          <a:p>
            <a:pPr marL="0" indent="0">
              <a:buNone/>
            </a:pPr>
            <a:endParaRPr lang="en-US" sz="2800" dirty="0"/>
          </a:p>
          <a:p>
            <a:pPr marL="342900" lvl="1" indent="-342900">
              <a:buFont typeface="Wingdings" charset="2"/>
              <a:buChar char="§"/>
            </a:pPr>
            <a:r>
              <a:rPr lang="en-US" sz="2800" dirty="0"/>
              <a:t>A</a:t>
            </a:r>
            <a:r>
              <a:rPr lang="en-US" sz="2800" dirty="0" smtClean="0"/>
              <a:t>nalysis and integration of additional </a:t>
            </a:r>
            <a:r>
              <a:rPr lang="en-US" sz="2800" dirty="0"/>
              <a:t>immune studies with proper </a:t>
            </a:r>
            <a:r>
              <a:rPr lang="en-US" sz="2800" dirty="0" err="1"/>
              <a:t>RNASeq</a:t>
            </a:r>
            <a:r>
              <a:rPr lang="en-US" sz="2800" dirty="0"/>
              <a:t> (or </a:t>
            </a:r>
            <a:r>
              <a:rPr lang="en-US" sz="2800" dirty="0" err="1"/>
              <a:t>genotype+microarray</a:t>
            </a:r>
            <a:r>
              <a:rPr lang="en-US" sz="2800" dirty="0"/>
              <a:t>) </a:t>
            </a:r>
            <a:r>
              <a:rPr lang="en-US" sz="2800" dirty="0" smtClean="0"/>
              <a:t>data, such as:</a:t>
            </a:r>
          </a:p>
          <a:p>
            <a:pPr lvl="1">
              <a:buFont typeface="Wingdings" charset="2"/>
              <a:buChar char="§"/>
            </a:pPr>
            <a:r>
              <a:rPr lang="en-US" sz="2800" b="1" dirty="0" smtClean="0"/>
              <a:t>HIPC/</a:t>
            </a:r>
            <a:r>
              <a:rPr lang="en-US" sz="2800" b="1" dirty="0" err="1" smtClean="0"/>
              <a:t>ImmuneSpace</a:t>
            </a:r>
            <a:r>
              <a:rPr lang="en-US" sz="2800" b="1" dirty="0" smtClean="0"/>
              <a:t>:</a:t>
            </a:r>
            <a:r>
              <a:rPr lang="en-US" sz="2800" dirty="0" smtClean="0"/>
              <a:t> SDY888 (Dengue), SDY301 (Influenza)</a:t>
            </a:r>
          </a:p>
          <a:p>
            <a:pPr lvl="1">
              <a:buFont typeface="Wingdings" charset="2"/>
              <a:buChar char="§"/>
            </a:pPr>
            <a:r>
              <a:rPr lang="en-US" sz="2800" b="1" dirty="0" err="1" smtClean="0"/>
              <a:t>ImmPort</a:t>
            </a:r>
            <a:r>
              <a:rPr lang="en-US" sz="2800" b="1" dirty="0" smtClean="0"/>
              <a:t>:</a:t>
            </a:r>
            <a:r>
              <a:rPr lang="en-US" sz="2800" dirty="0" smtClean="0"/>
              <a:t> SDY997 (Lupus), SDY998 -SDY999 (Rheumatoid Arthritis)</a:t>
            </a:r>
          </a:p>
          <a:p>
            <a:pPr lvl="1">
              <a:buFont typeface="Wingdings" charset="2"/>
              <a:buChar char="§"/>
            </a:pPr>
            <a:r>
              <a:rPr lang="en-US" sz="2800" dirty="0" smtClean="0"/>
              <a:t>Other upcoming studies</a:t>
            </a:r>
          </a:p>
          <a:p>
            <a:pPr lvl="1">
              <a:buFont typeface="Wingdings" charset="2"/>
              <a:buChar char="§"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r>
              <a:rPr lang="en-US" sz="2800" dirty="0"/>
              <a:t>Finalizing the interface for</a:t>
            </a:r>
            <a:r>
              <a:rPr lang="en-US" sz="2800" b="1" dirty="0"/>
              <a:t> Transcription Factor regulators </a:t>
            </a:r>
            <a:r>
              <a:rPr lang="en-US" sz="2800" dirty="0"/>
              <a:t>from ENCODE </a:t>
            </a:r>
            <a:r>
              <a:rPr lang="en-US" sz="2800" dirty="0" err="1"/>
              <a:t>lymphoblastoid</a:t>
            </a:r>
            <a:r>
              <a:rPr lang="en-US" sz="2800" dirty="0"/>
              <a:t> cell line GM12878 </a:t>
            </a:r>
            <a:r>
              <a:rPr lang="en-US" sz="2800" dirty="0" err="1"/>
              <a:t>ChIP-seq</a:t>
            </a:r>
            <a:r>
              <a:rPr lang="en-US" sz="2800" dirty="0"/>
              <a:t> </a:t>
            </a:r>
            <a:r>
              <a:rPr lang="en-US" sz="2800" dirty="0" smtClean="0"/>
              <a:t>data</a:t>
            </a:r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User response/feedback studies: message board, FAQ, use-case materials</a:t>
            </a:r>
            <a:endParaRPr lang="en-US" sz="2800" dirty="0"/>
          </a:p>
          <a:p>
            <a:pPr>
              <a:buFont typeface="Wingdings" charset="2"/>
              <a:buChar char="§"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05649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202"/>
            <a:ext cx="8229600" cy="1143001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Conclusions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6202"/>
            <a:ext cx="7988842" cy="470076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§"/>
            </a:pPr>
            <a:r>
              <a:rPr lang="en-US" sz="2800" dirty="0" err="1"/>
              <a:t>immuneRegulation</a:t>
            </a:r>
            <a:r>
              <a:rPr lang="en-US" sz="2800" dirty="0"/>
              <a:t> enables immune researchers </a:t>
            </a:r>
            <a:r>
              <a:rPr lang="en-US" sz="2800" dirty="0" smtClean="0"/>
              <a:t>to interactively </a:t>
            </a:r>
            <a:r>
              <a:rPr lang="en-US" sz="2800" dirty="0"/>
              <a:t>and visually explore regulators of gene expression and create hypotheses for experimental validation.</a:t>
            </a:r>
          </a:p>
          <a:p>
            <a:pPr marL="16329" indent="0">
              <a:buNone/>
            </a:pPr>
            <a:endParaRPr lang="en-US" sz="2800" dirty="0"/>
          </a:p>
          <a:p>
            <a:pPr>
              <a:buFont typeface="Wingdings" charset="2"/>
              <a:buChar char="§"/>
            </a:pPr>
            <a:r>
              <a:rPr lang="en-US" sz="2800" dirty="0"/>
              <a:t>Largest database of immune regulation data</a:t>
            </a:r>
          </a:p>
          <a:p>
            <a:pPr marL="16329" indent="0">
              <a:buNone/>
            </a:pPr>
            <a:endParaRPr lang="en-US" sz="2800" dirty="0"/>
          </a:p>
          <a:p>
            <a:pPr>
              <a:buFont typeface="Wingdings" charset="2"/>
              <a:buChar char="§"/>
            </a:pPr>
            <a:r>
              <a:rPr lang="en-US" sz="2800" dirty="0"/>
              <a:t>Researchers </a:t>
            </a:r>
            <a:r>
              <a:rPr lang="en-US" sz="2800" dirty="0" smtClean="0"/>
              <a:t>can</a:t>
            </a:r>
          </a:p>
          <a:p>
            <a:pPr lvl="1"/>
            <a:r>
              <a:rPr lang="en-US" sz="2600" dirty="0"/>
              <a:t>upload and explore their own regulatory </a:t>
            </a:r>
            <a:r>
              <a:rPr lang="en-US" sz="2600" dirty="0" smtClean="0"/>
              <a:t>datasets</a:t>
            </a:r>
          </a:p>
          <a:p>
            <a:pPr lvl="1"/>
            <a:r>
              <a:rPr lang="en-US" sz="2600" dirty="0" smtClean="0"/>
              <a:t>identify </a:t>
            </a:r>
            <a:r>
              <a:rPr lang="en-US" sz="2600" dirty="0" err="1"/>
              <a:t>eQTLs</a:t>
            </a:r>
            <a:r>
              <a:rPr lang="en-US" sz="2600" dirty="0"/>
              <a:t> and transcription factors that can explain phenotypic differences within their </a:t>
            </a:r>
            <a:r>
              <a:rPr lang="en-US" sz="2600" dirty="0" smtClean="0"/>
              <a:t>cohorts</a:t>
            </a:r>
          </a:p>
        </p:txBody>
      </p:sp>
    </p:spTree>
    <p:extLst>
      <p:ext uri="{BB962C8B-B14F-4D97-AF65-F5344CB8AC3E}">
        <p14:creationId xmlns:p14="http://schemas.microsoft.com/office/powerpoint/2010/main" val="761152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202"/>
            <a:ext cx="8229600" cy="1143001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Conclusions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1084"/>
            <a:ext cx="7988842" cy="470076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800" dirty="0" err="1"/>
              <a:t>immuneRegulation</a:t>
            </a:r>
            <a:r>
              <a:rPr lang="en-US" sz="2800" dirty="0"/>
              <a:t> </a:t>
            </a:r>
            <a:r>
              <a:rPr lang="en-US" sz="2800" dirty="0" smtClean="0"/>
              <a:t>is live and available at: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://kalays01.u.hpc.mssm.edu/hipc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r>
              <a:rPr lang="en-US" sz="2800" dirty="0"/>
              <a:t>Manuscript in </a:t>
            </a:r>
            <a:r>
              <a:rPr lang="en-US" sz="2800" dirty="0" smtClean="0"/>
              <a:t>preparation</a:t>
            </a:r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We</a:t>
            </a:r>
          </a:p>
          <a:p>
            <a:pPr>
              <a:buFont typeface="Wingdings" charset="2"/>
              <a:buChar char="§"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800" dirty="0" smtClean="0"/>
          </a:p>
          <a:p>
            <a:pPr marL="16329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3367" t="4257" r="4608" b="4427"/>
          <a:stretch/>
        </p:blipFill>
        <p:spPr>
          <a:xfrm>
            <a:off x="3039180" y="3915618"/>
            <a:ext cx="3296225" cy="24945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8673" y="4658689"/>
            <a:ext cx="2887967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  <a:hlinkClick r:id="rId5"/>
              </a:rPr>
              <a:t>zeynep.gumus@mssm.edu</a:t>
            </a:r>
            <a:endParaRPr kumimoji="0" lang="en-US" sz="1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8673" y="5133032"/>
            <a:ext cx="2887967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  <a:hlinkClick r:id="rId5"/>
              </a:rPr>
              <a:t>selim.kalayci@mssm.edu</a:t>
            </a:r>
            <a:endParaRPr kumimoji="0" lang="en-US" sz="1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4125" y="4669828"/>
            <a:ext cx="1398972" cy="1215357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06770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xfrm>
            <a:off x="669727" y="1425"/>
            <a:ext cx="7804547" cy="835281"/>
          </a:xfrm>
          <a:prstGeom prst="rect">
            <a:avLst/>
          </a:prstGeom>
        </p:spPr>
        <p:txBody>
          <a:bodyPr lIns="32145" tIns="32145" rIns="32145" bIns="32145"/>
          <a:lstStyle>
            <a:lvl1pPr>
              <a:defRPr sz="3200" b="1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Acknowledgements</a:t>
            </a:r>
          </a:p>
        </p:txBody>
      </p:sp>
      <p:sp>
        <p:nvSpPr>
          <p:cNvPr id="253" name="Shape 253"/>
          <p:cNvSpPr>
            <a:spLocks noGrp="1"/>
          </p:cNvSpPr>
          <p:nvPr>
            <p:ph type="body" idx="1"/>
          </p:nvPr>
        </p:nvSpPr>
        <p:spPr>
          <a:xfrm>
            <a:off x="151453" y="836705"/>
            <a:ext cx="4812570" cy="5767297"/>
          </a:xfrm>
          <a:prstGeom prst="rect">
            <a:avLst/>
          </a:prstGeom>
        </p:spPr>
        <p:txBody>
          <a:bodyPr lIns="32145" tIns="32145" rIns="32145" bIns="32145">
            <a:normAutofit/>
          </a:bodyPr>
          <a:lstStyle/>
          <a:p>
            <a:pPr marL="0" lvl="2" indent="600053" defTabSz="438911">
              <a:lnSpc>
                <a:spcPct val="80000"/>
              </a:lnSpc>
              <a:spcBef>
                <a:spcPts val="600"/>
              </a:spcBef>
              <a:buSzTx/>
              <a:buNone/>
              <a:defRPr sz="2400" b="1"/>
            </a:pPr>
            <a:r>
              <a:rPr dirty="0"/>
              <a:t>MSSM</a:t>
            </a:r>
            <a:r>
              <a:rPr dirty="0" smtClean="0"/>
              <a:t>:</a:t>
            </a:r>
            <a:endParaRPr lang="en-US" dirty="0" smtClean="0"/>
          </a:p>
          <a:p>
            <a:pPr marL="0" lvl="2" indent="600053" defTabSz="438911">
              <a:lnSpc>
                <a:spcPct val="80000"/>
              </a:lnSpc>
              <a:spcBef>
                <a:spcPts val="600"/>
              </a:spcBef>
              <a:buSzTx/>
              <a:buNone/>
              <a:defRPr sz="2400" b="1"/>
            </a:pPr>
            <a:r>
              <a:rPr lang="en-US" dirty="0" err="1" smtClean="0"/>
              <a:t>Zeynep</a:t>
            </a:r>
            <a:r>
              <a:rPr lang="en-US" dirty="0" smtClean="0"/>
              <a:t> </a:t>
            </a:r>
            <a:r>
              <a:rPr lang="en-US" dirty="0"/>
              <a:t>H. </a:t>
            </a:r>
            <a:r>
              <a:rPr lang="en-US" dirty="0" err="1"/>
              <a:t>Gümüş</a:t>
            </a:r>
            <a:r>
              <a:rPr lang="en-US" dirty="0"/>
              <a:t>, </a:t>
            </a:r>
            <a:r>
              <a:rPr lang="en-US" dirty="0" smtClean="0"/>
              <a:t>PhD</a:t>
            </a:r>
            <a:endParaRPr dirty="0"/>
          </a:p>
          <a:p>
            <a:pPr marL="0" lvl="2" indent="600053" defTabSz="438911">
              <a:lnSpc>
                <a:spcPct val="80000"/>
              </a:lnSpc>
              <a:spcBef>
                <a:spcPts val="600"/>
              </a:spcBef>
              <a:buSzTx/>
              <a:buNone/>
              <a:defRPr sz="2400"/>
            </a:pPr>
            <a:r>
              <a:rPr lang="en-US" dirty="0"/>
              <a:t>Ana Fernandez-</a:t>
            </a:r>
            <a:r>
              <a:rPr lang="en-US" dirty="0" err="1"/>
              <a:t>Sesma</a:t>
            </a:r>
            <a:r>
              <a:rPr lang="en-US" dirty="0"/>
              <a:t>, </a:t>
            </a:r>
            <a:r>
              <a:rPr lang="en-US" dirty="0" smtClean="0"/>
              <a:t>PhD</a:t>
            </a:r>
          </a:p>
          <a:p>
            <a:pPr marL="0" lvl="2" indent="600053" defTabSz="438911">
              <a:lnSpc>
                <a:spcPct val="80000"/>
              </a:lnSpc>
              <a:spcBef>
                <a:spcPts val="600"/>
              </a:spcBef>
              <a:buSzTx/>
              <a:buNone/>
              <a:defRPr sz="2400"/>
            </a:pPr>
            <a:r>
              <a:rPr dirty="0" smtClean="0"/>
              <a:t>Irene </a:t>
            </a:r>
            <a:r>
              <a:rPr dirty="0"/>
              <a:t>Ramos-Lopez, PhD</a:t>
            </a:r>
          </a:p>
          <a:p>
            <a:pPr marL="0" lvl="2" indent="600053" defTabSz="438911">
              <a:lnSpc>
                <a:spcPct val="80000"/>
              </a:lnSpc>
              <a:spcBef>
                <a:spcPts val="600"/>
              </a:spcBef>
              <a:buSzTx/>
              <a:buNone/>
              <a:defRPr sz="2400"/>
            </a:pPr>
            <a:r>
              <a:rPr lang="en-US" dirty="0"/>
              <a:t>Robert J. Klein, </a:t>
            </a:r>
            <a:r>
              <a:rPr lang="en-US" dirty="0" smtClean="0"/>
              <a:t>PhD</a:t>
            </a:r>
          </a:p>
          <a:p>
            <a:pPr marL="0" lvl="2" indent="600053" defTabSz="438911">
              <a:lnSpc>
                <a:spcPct val="80000"/>
              </a:lnSpc>
              <a:spcBef>
                <a:spcPts val="600"/>
              </a:spcBef>
              <a:buSzTx/>
              <a:buNone/>
              <a:defRPr sz="2400"/>
            </a:pPr>
            <a:r>
              <a:rPr lang="en-US" dirty="0"/>
              <a:t>Andrew </a:t>
            </a:r>
            <a:r>
              <a:rPr lang="en-US" dirty="0" err="1"/>
              <a:t>Kasarskis</a:t>
            </a:r>
            <a:r>
              <a:rPr lang="en-US" dirty="0"/>
              <a:t>, </a:t>
            </a:r>
            <a:r>
              <a:rPr lang="en-US" dirty="0" smtClean="0"/>
              <a:t>PhD</a:t>
            </a:r>
          </a:p>
          <a:p>
            <a:pPr marL="0" lvl="2" indent="600053" defTabSz="438911">
              <a:lnSpc>
                <a:spcPct val="80000"/>
              </a:lnSpc>
              <a:spcBef>
                <a:spcPts val="600"/>
              </a:spcBef>
              <a:buSzTx/>
              <a:buNone/>
              <a:defRPr sz="2400"/>
            </a:pPr>
            <a:r>
              <a:rPr dirty="0" smtClean="0"/>
              <a:t>Ted Pak</a:t>
            </a:r>
            <a:r>
              <a:rPr lang="en-US" dirty="0" smtClean="0"/>
              <a:t>, PhD</a:t>
            </a:r>
            <a:endParaRPr dirty="0"/>
          </a:p>
          <a:p>
            <a:pPr marL="0" lvl="2" indent="600053" defTabSz="438911">
              <a:lnSpc>
                <a:spcPct val="80000"/>
              </a:lnSpc>
              <a:spcBef>
                <a:spcPts val="600"/>
              </a:spcBef>
              <a:buSzTx/>
              <a:buNone/>
              <a:defRPr sz="2400"/>
            </a:pPr>
            <a:r>
              <a:rPr dirty="0" smtClean="0"/>
              <a:t>Jun </a:t>
            </a:r>
            <a:r>
              <a:rPr dirty="0"/>
              <a:t>Zhu, PhD</a:t>
            </a:r>
          </a:p>
          <a:p>
            <a:pPr marL="0" lvl="2" indent="600053" defTabSz="438911">
              <a:lnSpc>
                <a:spcPct val="80000"/>
              </a:lnSpc>
              <a:spcBef>
                <a:spcPts val="600"/>
              </a:spcBef>
              <a:buSzTx/>
              <a:buNone/>
              <a:defRPr sz="2400"/>
            </a:pPr>
            <a:r>
              <a:rPr dirty="0" smtClean="0"/>
              <a:t>Tarrell </a:t>
            </a:r>
            <a:r>
              <a:rPr dirty="0"/>
              <a:t>Malloy</a:t>
            </a:r>
          </a:p>
          <a:p>
            <a:pPr marL="0" lvl="2" indent="600053" defTabSz="438911">
              <a:lnSpc>
                <a:spcPct val="80000"/>
              </a:lnSpc>
              <a:spcBef>
                <a:spcPts val="600"/>
              </a:spcBef>
              <a:buSzTx/>
              <a:buNone/>
              <a:defRPr sz="2400"/>
            </a:pPr>
            <a:endParaRPr dirty="0"/>
          </a:p>
          <a:p>
            <a:pPr marL="0" lvl="2" indent="600053" defTabSz="438911">
              <a:lnSpc>
                <a:spcPct val="80000"/>
              </a:lnSpc>
              <a:spcBef>
                <a:spcPts val="600"/>
              </a:spcBef>
              <a:buSzTx/>
              <a:buNone/>
              <a:defRPr sz="2400" b="1"/>
            </a:pPr>
            <a:r>
              <a:rPr dirty="0"/>
              <a:t>Yale:</a:t>
            </a:r>
          </a:p>
          <a:p>
            <a:pPr marL="0" lvl="2" indent="600053" defTabSz="438911">
              <a:lnSpc>
                <a:spcPct val="80000"/>
              </a:lnSpc>
              <a:spcBef>
                <a:spcPts val="600"/>
              </a:spcBef>
              <a:buSzTx/>
              <a:buNone/>
              <a:defRPr sz="2400"/>
            </a:pPr>
            <a:r>
              <a:rPr dirty="0"/>
              <a:t>Steven Kleinstein, PhD</a:t>
            </a:r>
          </a:p>
          <a:p>
            <a:pPr marL="0" lvl="2" indent="600053" defTabSz="438911">
              <a:lnSpc>
                <a:spcPct val="80000"/>
              </a:lnSpc>
              <a:spcBef>
                <a:spcPts val="600"/>
              </a:spcBef>
              <a:buSzTx/>
              <a:buNone/>
              <a:defRPr sz="2400"/>
            </a:pPr>
            <a:r>
              <a:rPr dirty="0"/>
              <a:t>Ruth Montgomery, PhD</a:t>
            </a:r>
          </a:p>
          <a:p>
            <a:pPr marL="0" lvl="2" indent="600053" defTabSz="438911">
              <a:lnSpc>
                <a:spcPct val="80000"/>
              </a:lnSpc>
              <a:spcBef>
                <a:spcPts val="600"/>
              </a:spcBef>
              <a:buSzTx/>
              <a:buNone/>
              <a:defRPr sz="2400"/>
            </a:pPr>
            <a:r>
              <a:rPr dirty="0"/>
              <a:t>Chris Cotsapas, PhD</a:t>
            </a:r>
          </a:p>
          <a:p>
            <a:pPr marL="0" lvl="2" indent="600053" defTabSz="438911">
              <a:lnSpc>
                <a:spcPct val="80000"/>
              </a:lnSpc>
              <a:spcBef>
                <a:spcPts val="600"/>
              </a:spcBef>
              <a:buSzTx/>
              <a:buNone/>
              <a:defRPr sz="2400"/>
            </a:pPr>
            <a:r>
              <a:rPr dirty="0"/>
              <a:t>Noah Connally, PhD</a:t>
            </a:r>
          </a:p>
        </p:txBody>
      </p:sp>
      <p:sp>
        <p:nvSpPr>
          <p:cNvPr id="254" name="Shape 254"/>
          <p:cNvSpPr/>
          <p:nvPr/>
        </p:nvSpPr>
        <p:spPr>
          <a:xfrm>
            <a:off x="4502253" y="844378"/>
            <a:ext cx="4641748" cy="6658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145" tIns="32145" rIns="32145" bIns="32145">
            <a:normAutofit/>
          </a:bodyPr>
          <a:lstStyle/>
          <a:p>
            <a:pPr lvl="2" indent="625055">
              <a:lnSpc>
                <a:spcPct val="80000"/>
              </a:lnSpc>
              <a:spcBef>
                <a:spcPts val="700"/>
              </a:spcBef>
              <a:defRPr sz="2400" b="1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UCSF:</a:t>
            </a:r>
            <a:endParaRPr sz="3100" dirty="0"/>
          </a:p>
          <a:p>
            <a:pPr lvl="2" indent="625055">
              <a:lnSpc>
                <a:spcPct val="8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Jeffrey Johnson, PhD</a:t>
            </a:r>
          </a:p>
          <a:p>
            <a:pPr lvl="2" indent="625055">
              <a:lnSpc>
                <a:spcPct val="80000"/>
              </a:lnSpc>
              <a:spcBef>
                <a:spcPts val="700"/>
              </a:spcBef>
              <a:defRPr sz="2400" b="1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Mayo:</a:t>
            </a:r>
          </a:p>
          <a:p>
            <a:pPr lvl="2" indent="625055">
              <a:lnSpc>
                <a:spcPct val="8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Greg Poland, MD</a:t>
            </a:r>
            <a:endParaRPr sz="3100" b="1" dirty="0"/>
          </a:p>
          <a:p>
            <a:pPr lvl="2" indent="625055">
              <a:lnSpc>
                <a:spcPct val="80000"/>
              </a:lnSpc>
              <a:spcBef>
                <a:spcPts val="700"/>
              </a:spcBef>
              <a:defRPr sz="2400" b="1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Emory:</a:t>
            </a:r>
          </a:p>
          <a:p>
            <a:pPr lvl="2" indent="625055">
              <a:lnSpc>
                <a:spcPct val="8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Bali Pulendran, PhD</a:t>
            </a:r>
          </a:p>
          <a:p>
            <a:pPr lvl="2" indent="625055">
              <a:lnSpc>
                <a:spcPct val="80000"/>
              </a:lnSpc>
              <a:spcBef>
                <a:spcPts val="700"/>
              </a:spcBef>
              <a:defRPr sz="2400" b="1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Northwestern:</a:t>
            </a:r>
          </a:p>
          <a:p>
            <a:pPr lvl="2" indent="625055">
              <a:lnSpc>
                <a:spcPct val="8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Eun-Young Kim, PhD</a:t>
            </a:r>
          </a:p>
          <a:p>
            <a:pPr lvl="2" indent="625055">
              <a:lnSpc>
                <a:spcPct val="80000"/>
              </a:lnSpc>
              <a:spcBef>
                <a:spcPts val="700"/>
              </a:spcBef>
              <a:defRPr sz="2400" b="1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NIH:</a:t>
            </a:r>
          </a:p>
          <a:p>
            <a:pPr lvl="2" indent="625055">
              <a:lnSpc>
                <a:spcPct val="8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John Tsang, PhD</a:t>
            </a:r>
          </a:p>
          <a:p>
            <a:pPr lvl="2" indent="625055">
              <a:lnSpc>
                <a:spcPct val="80000"/>
              </a:lnSpc>
              <a:spcBef>
                <a:spcPts val="700"/>
              </a:spcBef>
              <a:defRPr sz="2400" b="1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Fred Hutchinson:</a:t>
            </a:r>
          </a:p>
          <a:p>
            <a:pPr lvl="2" indent="625055">
              <a:lnSpc>
                <a:spcPct val="8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Raphael Gottardo, PhD</a:t>
            </a:r>
          </a:p>
          <a:p>
            <a:pPr lvl="2" indent="625055">
              <a:lnSpc>
                <a:spcPct val="80000"/>
              </a:lnSpc>
              <a:spcBef>
                <a:spcPts val="700"/>
              </a:spcBef>
              <a:defRPr sz="3100"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 lvl="2" indent="625055">
              <a:lnSpc>
                <a:spcPct val="80000"/>
              </a:lnSpc>
              <a:spcBef>
                <a:spcPts val="700"/>
              </a:spcBef>
              <a:defRPr sz="2400" b="1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+ All DHIPC members</a:t>
            </a:r>
          </a:p>
          <a:p>
            <a:pPr lvl="2" indent="625055">
              <a:lnSpc>
                <a:spcPct val="80000"/>
              </a:lnSpc>
              <a:spcBef>
                <a:spcPts val="700"/>
              </a:spcBef>
              <a:defRPr sz="2400" b="1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NIAID IOF</a:t>
            </a:r>
          </a:p>
          <a:p>
            <a:pPr lvl="2" indent="625055">
              <a:lnSpc>
                <a:spcPct val="80000"/>
              </a:lnSpc>
              <a:spcBef>
                <a:spcPts val="700"/>
              </a:spcBef>
              <a:defRPr sz="3100"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0"/>
            <a:ext cx="8229600" cy="1143001"/>
          </a:xfrm>
        </p:spPr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0426"/>
            <a:ext cx="8229600" cy="48133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immuneRegulation</a:t>
            </a:r>
            <a:r>
              <a:rPr lang="en-US" dirty="0" smtClean="0"/>
              <a:t> is a web-based tool to interact with massive gene regulation datasets.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Goals:</a:t>
            </a:r>
          </a:p>
          <a:p>
            <a:endParaRPr lang="en-US" sz="2800" u="sng" dirty="0" smtClean="0"/>
          </a:p>
          <a:p>
            <a:pPr>
              <a:buFont typeface="Wingdings" charset="2"/>
              <a:buChar char="§"/>
            </a:pPr>
            <a:r>
              <a:rPr lang="en-US" sz="2800" u="sng" dirty="0" smtClean="0"/>
              <a:t>identify genetic variants or transcription factors </a:t>
            </a:r>
            <a:r>
              <a:rPr lang="en-US" sz="2800" dirty="0" smtClean="0"/>
              <a:t>that regulate changes in gene expression to vaccines, pathogens, therapies (“stimuli”).</a:t>
            </a:r>
          </a:p>
          <a:p>
            <a:pPr>
              <a:buFont typeface="Wingdings" charset="2"/>
              <a:buChar char="§"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interactively explore HIPC-specific and other publicly available immune-related gene expression regulation data via a user-friendly interface.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3045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762"/>
            <a:ext cx="8229600" cy="114300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Regulators of gene expression: </a:t>
            </a:r>
            <a:r>
              <a:rPr lang="en-US" b="1" dirty="0" err="1" smtClean="0"/>
              <a:t>eQTLs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5239"/>
            <a:ext cx="8229600" cy="1433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§"/>
            </a:pPr>
            <a:r>
              <a:rPr lang="en-US" sz="2800" b="1" dirty="0" smtClean="0"/>
              <a:t>expression quantitative trait loci (</a:t>
            </a:r>
            <a:r>
              <a:rPr lang="en-US" sz="2800" b="1" dirty="0" err="1" smtClean="0"/>
              <a:t>eQTLs</a:t>
            </a:r>
            <a:r>
              <a:rPr lang="en-US" sz="2800" b="1" dirty="0" smtClean="0"/>
              <a:t>)</a:t>
            </a:r>
            <a:r>
              <a:rPr lang="en-US" sz="2800" dirty="0" smtClean="0"/>
              <a:t>: DNA variants that alter gene expression</a:t>
            </a:r>
          </a:p>
          <a:p>
            <a:pPr>
              <a:buFont typeface="Wingdings" charset="2"/>
              <a:buChar char="§"/>
            </a:pPr>
            <a:r>
              <a:rPr lang="en-US" sz="2800" dirty="0" smtClean="0"/>
              <a:t>We can understand why some individuals respond differently to stimuli</a:t>
            </a:r>
            <a:endParaRPr lang="en-US" sz="2800" dirty="0"/>
          </a:p>
        </p:txBody>
      </p:sp>
      <p:sp>
        <p:nvSpPr>
          <p:cNvPr id="5" name="Shape 142"/>
          <p:cNvSpPr/>
          <p:nvPr/>
        </p:nvSpPr>
        <p:spPr>
          <a:xfrm>
            <a:off x="312556" y="6316703"/>
            <a:ext cx="8789825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1200" dirty="0"/>
              <a:t>*Fig: </a:t>
            </a:r>
            <a:r>
              <a:rPr lang="en-US" sz="1200" b="1" dirty="0" err="1" smtClean="0">
                <a:sym typeface="Arial"/>
              </a:rPr>
              <a:t>Quach</a:t>
            </a:r>
            <a:r>
              <a:rPr lang="en-US" sz="1200" b="1" dirty="0">
                <a:sym typeface="Arial"/>
              </a:rPr>
              <a:t>, Hélène, and </a:t>
            </a:r>
            <a:r>
              <a:rPr lang="en-US" sz="1200" b="1" dirty="0" err="1">
                <a:sym typeface="Arial"/>
              </a:rPr>
              <a:t>Lluis</a:t>
            </a:r>
            <a:r>
              <a:rPr lang="en-US" sz="1200" b="1" dirty="0">
                <a:sym typeface="Arial"/>
              </a:rPr>
              <a:t> Quintana-</a:t>
            </a:r>
            <a:r>
              <a:rPr lang="en-US" sz="1200" b="1" dirty="0" err="1">
                <a:sym typeface="Arial"/>
              </a:rPr>
              <a:t>Murci</a:t>
            </a:r>
            <a:r>
              <a:rPr lang="en-US" sz="1200" b="1" dirty="0">
                <a:sym typeface="Arial"/>
              </a:rPr>
              <a:t>. "Living in an adaptive world: Genomic dissection of the genus Homo and its immune response." </a:t>
            </a:r>
            <a:r>
              <a:rPr lang="en-US" sz="1200" b="1" i="1" dirty="0">
                <a:sym typeface="Arial"/>
              </a:rPr>
              <a:t>Journal of Experimental Medicine</a:t>
            </a:r>
            <a:r>
              <a:rPr lang="en-US" sz="1200" b="1" dirty="0">
                <a:sym typeface="Arial"/>
              </a:rPr>
              <a:t> 214.4 (2017): 877-894.</a:t>
            </a:r>
            <a:endParaRPr sz="1200" b="0" dirty="0"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2556" y="2999017"/>
            <a:ext cx="8380028" cy="2907707"/>
            <a:chOff x="537830" y="2908299"/>
            <a:chExt cx="8380028" cy="2907707"/>
          </a:xfrm>
        </p:grpSpPr>
        <p:pic>
          <p:nvPicPr>
            <p:cNvPr id="7" name="Picture 6" descr="F4.large copy.jp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6"/>
            <a:stretch/>
          </p:blipFill>
          <p:spPr>
            <a:xfrm>
              <a:off x="537830" y="3235595"/>
              <a:ext cx="8380028" cy="2580411"/>
            </a:xfrm>
            <a:prstGeom prst="rect">
              <a:avLst/>
            </a:prstGeom>
          </p:spPr>
        </p:pic>
        <p:pic>
          <p:nvPicPr>
            <p:cNvPr id="8" name="Picture 7" descr="F4.large copy.jp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2"/>
            <a:stretch/>
          </p:blipFill>
          <p:spPr>
            <a:xfrm>
              <a:off x="755910" y="2908299"/>
              <a:ext cx="8161947" cy="2907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5359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762"/>
            <a:ext cx="8229600" cy="114300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eQTL</a:t>
            </a:r>
            <a:r>
              <a:rPr lang="en-US" b="1" dirty="0" smtClean="0"/>
              <a:t> analysis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80087" y="5068134"/>
            <a:ext cx="9052472" cy="1209815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000" b="1" dirty="0" err="1" smtClean="0"/>
              <a:t>cis-eQTL</a:t>
            </a:r>
            <a:r>
              <a:rPr lang="en-US" sz="2000" b="1" dirty="0" smtClean="0"/>
              <a:t>: </a:t>
            </a:r>
            <a:r>
              <a:rPr lang="en-US" sz="2000" dirty="0"/>
              <a:t>variant located near affected gene (e.g. ~ 1 </a:t>
            </a:r>
            <a:r>
              <a:rPr lang="en-US" sz="2000" dirty="0" err="1"/>
              <a:t>megabase</a:t>
            </a:r>
            <a:r>
              <a:rPr lang="en-US" sz="2000" dirty="0"/>
              <a:t>) </a:t>
            </a:r>
            <a:endParaRPr lang="en-US" sz="2000" dirty="0" smtClean="0"/>
          </a:p>
          <a:p>
            <a:pPr lvl="1">
              <a:buFont typeface="Wingdings" charset="2"/>
              <a:buChar char="§"/>
            </a:pPr>
            <a:r>
              <a:rPr lang="en-US" sz="2000" b="1" dirty="0" smtClean="0"/>
              <a:t>trans-</a:t>
            </a:r>
            <a:r>
              <a:rPr lang="en-US" sz="2000" b="1" dirty="0" err="1" smtClean="0"/>
              <a:t>eQTL</a:t>
            </a:r>
            <a:r>
              <a:rPr lang="en-US" sz="2000" b="1" dirty="0" smtClean="0"/>
              <a:t>: </a:t>
            </a:r>
            <a:r>
              <a:rPr lang="en-US" sz="2000" dirty="0"/>
              <a:t>: variant located further away from affected gene (e.g. &gt; 5 </a:t>
            </a:r>
            <a:r>
              <a:rPr lang="en-US" sz="2000" dirty="0" err="1"/>
              <a:t>megabases</a:t>
            </a:r>
            <a:r>
              <a:rPr lang="en-US" sz="2000" dirty="0"/>
              <a:t> away, or on another chromosome)</a:t>
            </a:r>
          </a:p>
          <a:p>
            <a:pPr lvl="1">
              <a:buFont typeface="Wingdings" charset="2"/>
              <a:buChar char="§"/>
            </a:pPr>
            <a:endParaRPr lang="en-US" sz="2000" b="1" dirty="0" smtClean="0"/>
          </a:p>
        </p:txBody>
      </p:sp>
      <p:pic>
        <p:nvPicPr>
          <p:cNvPr id="6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6193" y="2110687"/>
            <a:ext cx="4617948" cy="277437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47"/>
          <p:cNvSpPr/>
          <p:nvPr/>
        </p:nvSpPr>
        <p:spPr>
          <a:xfrm>
            <a:off x="191346" y="6420779"/>
            <a:ext cx="8761308" cy="29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 b="1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*Fig: Nica, AC, and Dermitzakis ET. </a:t>
            </a:r>
            <a:r>
              <a:rPr i="1" dirty="0"/>
              <a:t>Phil. Trans. R. Soc. </a:t>
            </a:r>
            <a:r>
              <a:rPr dirty="0"/>
              <a:t>B 368.1620 (2013): 20120362</a:t>
            </a:r>
          </a:p>
        </p:txBody>
      </p:sp>
      <p:sp>
        <p:nvSpPr>
          <p:cNvPr id="4" name="Rectangle 3"/>
          <p:cNvSpPr/>
          <p:nvPr/>
        </p:nvSpPr>
        <p:spPr>
          <a:xfrm>
            <a:off x="409717" y="1012262"/>
            <a:ext cx="8562668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§"/>
            </a:pPr>
            <a:r>
              <a:rPr lang="en-US" sz="2000" b="1" dirty="0" err="1"/>
              <a:t>eQTL</a:t>
            </a:r>
            <a:r>
              <a:rPr lang="en-US" sz="2000" b="1" dirty="0"/>
              <a:t> analysis</a:t>
            </a:r>
            <a:r>
              <a:rPr lang="en-US" sz="2000" dirty="0"/>
              <a:t>: identify variants that regulate the expression of a gene. </a:t>
            </a:r>
            <a:endParaRPr lang="en-US" sz="2000" dirty="0" smtClean="0"/>
          </a:p>
          <a:p>
            <a:pPr marL="285750" indent="-285750">
              <a:lnSpc>
                <a:spcPct val="120000"/>
              </a:lnSpc>
              <a:buFont typeface="Wingdings" charset="2"/>
              <a:buChar char="§"/>
            </a:pPr>
            <a:r>
              <a:rPr lang="en-US" sz="2000" dirty="0" err="1" smtClean="0"/>
              <a:t>eQTL</a:t>
            </a:r>
            <a:r>
              <a:rPr lang="en-US" sz="2000" dirty="0" smtClean="0"/>
              <a:t> </a:t>
            </a:r>
            <a:r>
              <a:rPr lang="en-US" sz="2000" dirty="0"/>
              <a:t>effects are </a:t>
            </a:r>
            <a:r>
              <a:rPr lang="en-US" sz="2000" b="1" dirty="0"/>
              <a:t>tissue- and cell-type specific.</a:t>
            </a:r>
          </a:p>
        </p:txBody>
      </p:sp>
    </p:spTree>
    <p:extLst>
      <p:ext uri="{BB962C8B-B14F-4D97-AF65-F5344CB8AC3E}">
        <p14:creationId xmlns:p14="http://schemas.microsoft.com/office/powerpoint/2010/main" val="3006517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218"/>
            <a:ext cx="8229600" cy="1143001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immuneRegulation</a:t>
            </a:r>
            <a:r>
              <a:rPr lang="en-US" sz="4000" b="1" dirty="0" smtClean="0"/>
              <a:t> – Data </a:t>
            </a:r>
            <a:r>
              <a:rPr lang="en-US" sz="4000" b="1" dirty="0"/>
              <a:t>S</a:t>
            </a:r>
            <a:r>
              <a:rPr lang="en-US" sz="4000" b="1" dirty="0" smtClean="0"/>
              <a:t>ources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861" y="2307148"/>
            <a:ext cx="8229600" cy="42964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smtClean="0"/>
              <a:t>Public</a:t>
            </a:r>
            <a:r>
              <a:rPr lang="en-US" sz="2600" dirty="0" smtClean="0"/>
              <a:t> </a:t>
            </a:r>
            <a:r>
              <a:rPr lang="en-US" sz="2600" b="1" dirty="0" smtClean="0"/>
              <a:t>datasets:</a:t>
            </a:r>
          </a:p>
          <a:p>
            <a:pPr marL="0" indent="0">
              <a:buNone/>
            </a:pPr>
            <a:endParaRPr lang="en-US" sz="1700" u="sng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Multiple studies on </a:t>
            </a:r>
            <a:r>
              <a:rPr lang="en-US" sz="2400" b="1" dirty="0" smtClean="0"/>
              <a:t>Whole blood</a:t>
            </a:r>
            <a:r>
              <a:rPr lang="en-US" sz="2400" dirty="0" smtClean="0"/>
              <a:t>, </a:t>
            </a:r>
            <a:r>
              <a:rPr lang="en-US" sz="2400" b="1" dirty="0" smtClean="0"/>
              <a:t>B-cells, monocytes, CD4+ T-cells, CD16+ neutrophils, toxin exposure, </a:t>
            </a:r>
            <a:r>
              <a:rPr lang="en-US" sz="2400" b="1" dirty="0" err="1" smtClean="0">
                <a:solidFill>
                  <a:srgbClr val="FF0000"/>
                </a:solidFill>
              </a:rPr>
              <a:t>Lymphoblastoid</a:t>
            </a:r>
            <a:r>
              <a:rPr lang="en-US" sz="2400" b="1" dirty="0" smtClean="0">
                <a:solidFill>
                  <a:srgbClr val="FF0000"/>
                </a:solidFill>
              </a:rPr>
              <a:t> cell lines</a:t>
            </a:r>
            <a:r>
              <a:rPr lang="en-US" sz="2400" b="1" dirty="0" smtClean="0"/>
              <a:t>, </a:t>
            </a:r>
            <a:r>
              <a:rPr lang="en-US" sz="2400" dirty="0" smtClean="0"/>
              <a:t>and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methylation</a:t>
            </a:r>
            <a:r>
              <a:rPr lang="en-US" sz="2400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sz="2400" dirty="0" smtClean="0"/>
              <a:t>Total # of datasets:		27            </a:t>
            </a:r>
            <a:r>
              <a:rPr lang="en-US" sz="2600" b="1" dirty="0" smtClean="0">
                <a:solidFill>
                  <a:schemeClr val="tx1"/>
                </a:solidFill>
              </a:rPr>
              <a:t>37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err="1" smtClean="0"/>
              <a:t>cis-eQTL</a:t>
            </a:r>
            <a:r>
              <a:rPr lang="en-US" sz="2000" dirty="0" smtClean="0"/>
              <a:t> datasets: 		17</a:t>
            </a:r>
            <a:r>
              <a:rPr lang="en-US" sz="2000" b="1" dirty="0" smtClean="0"/>
              <a:t> 		   </a:t>
            </a:r>
            <a:r>
              <a:rPr lang="en-US" sz="2200" b="1" dirty="0" smtClean="0"/>
              <a:t>24</a:t>
            </a:r>
          </a:p>
          <a:p>
            <a:pPr lvl="1"/>
            <a:r>
              <a:rPr lang="en-US" sz="2000" dirty="0" smtClean="0"/>
              <a:t>trans-</a:t>
            </a:r>
            <a:r>
              <a:rPr lang="en-US" sz="2000" dirty="0" err="1" smtClean="0"/>
              <a:t>eQTL</a:t>
            </a:r>
            <a:r>
              <a:rPr lang="en-US" sz="2000" dirty="0" smtClean="0"/>
              <a:t> datasets: 	10</a:t>
            </a:r>
            <a:r>
              <a:rPr lang="en-US" sz="2000" b="1" dirty="0" smtClean="0"/>
              <a:t> 		   </a:t>
            </a:r>
            <a:r>
              <a:rPr lang="en-US" sz="2200" b="1" dirty="0" smtClean="0"/>
              <a:t>13</a:t>
            </a:r>
          </a:p>
          <a:p>
            <a:pPr>
              <a:buFont typeface="Wingdings" charset="2"/>
              <a:buChar char="§"/>
            </a:pPr>
            <a:r>
              <a:rPr lang="en-US" sz="2400" dirty="0" smtClean="0"/>
              <a:t>Total # of genotyped individuals: 		12,423 		   </a:t>
            </a:r>
            <a:r>
              <a:rPr lang="en-US" sz="2600" b="1" dirty="0" smtClean="0"/>
              <a:t>23,040</a:t>
            </a:r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Total # of gene expression data: 		14,007 		   </a:t>
            </a:r>
            <a:r>
              <a:rPr lang="en-US" sz="2600" b="1" dirty="0" smtClean="0"/>
              <a:t>30,562</a:t>
            </a:r>
            <a:endParaRPr lang="en-US" sz="26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Total # of </a:t>
            </a:r>
            <a:r>
              <a:rPr lang="en-US" sz="2400" dirty="0" err="1" smtClean="0"/>
              <a:t>eQTLs</a:t>
            </a:r>
            <a:r>
              <a:rPr lang="en-US" sz="2400" dirty="0" smtClean="0"/>
              <a:t>: around </a:t>
            </a:r>
            <a:r>
              <a:rPr lang="en-US" sz="2600" b="1" dirty="0" smtClean="0"/>
              <a:t>200 million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147430" y="4254747"/>
            <a:ext cx="413231" cy="1008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Arrow Connector 5"/>
          <p:cNvCxnSpPr/>
          <p:nvPr/>
        </p:nvCxnSpPr>
        <p:spPr>
          <a:xfrm flipV="1">
            <a:off x="4147430" y="4638981"/>
            <a:ext cx="413231" cy="1008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/>
          <p:cNvCxnSpPr/>
          <p:nvPr/>
        </p:nvCxnSpPr>
        <p:spPr>
          <a:xfrm flipV="1">
            <a:off x="4147430" y="4962736"/>
            <a:ext cx="413231" cy="1008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/>
          <p:cNvCxnSpPr/>
          <p:nvPr/>
        </p:nvCxnSpPr>
        <p:spPr>
          <a:xfrm flipV="1">
            <a:off x="6043463" y="5397686"/>
            <a:ext cx="413231" cy="1008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/>
          <p:cNvCxnSpPr/>
          <p:nvPr/>
        </p:nvCxnSpPr>
        <p:spPr>
          <a:xfrm flipV="1">
            <a:off x="6043463" y="5802081"/>
            <a:ext cx="413231" cy="1008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/>
          <p:cNvSpPr/>
          <p:nvPr/>
        </p:nvSpPr>
        <p:spPr>
          <a:xfrm>
            <a:off x="409717" y="1103798"/>
            <a:ext cx="8562668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We developed </a:t>
            </a:r>
            <a:r>
              <a:rPr lang="en-US" sz="2400" b="1" dirty="0" err="1" smtClean="0"/>
              <a:t>immuneRegulation</a:t>
            </a:r>
            <a:r>
              <a:rPr lang="en-US" sz="2400" b="1" dirty="0" smtClean="0"/>
              <a:t> as a central repository </a:t>
            </a:r>
            <a:r>
              <a:rPr lang="en-US" sz="2400" dirty="0" smtClean="0"/>
              <a:t>of gene regulation datasets.</a:t>
            </a:r>
          </a:p>
        </p:txBody>
      </p:sp>
    </p:spTree>
    <p:extLst>
      <p:ext uri="{BB962C8B-B14F-4D97-AF65-F5344CB8AC3E}">
        <p14:creationId xmlns:p14="http://schemas.microsoft.com/office/powerpoint/2010/main" val="3323988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16" y="1282263"/>
            <a:ext cx="8598017" cy="1818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HIPC datasets:</a:t>
            </a:r>
          </a:p>
          <a:p>
            <a:endParaRPr lang="en-US" sz="1100" u="sng" dirty="0" smtClean="0"/>
          </a:p>
          <a:p>
            <a:pPr>
              <a:buFont typeface="Wingdings" charset="2"/>
              <a:buChar char="§"/>
            </a:pPr>
            <a:r>
              <a:rPr lang="en-US" sz="2400" dirty="0"/>
              <a:t>We developed </a:t>
            </a:r>
            <a:r>
              <a:rPr lang="en-US" sz="2400" b="1" dirty="0"/>
              <a:t>analysis pipelines to identify </a:t>
            </a:r>
            <a:r>
              <a:rPr lang="en-US" sz="2400" b="1" dirty="0" err="1" smtClean="0"/>
              <a:t>eQTLs</a:t>
            </a:r>
            <a:r>
              <a:rPr lang="en-US" sz="2400" dirty="0" smtClean="0"/>
              <a:t>.</a:t>
            </a:r>
            <a:endParaRPr lang="en-US" sz="13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This year we added </a:t>
            </a:r>
            <a:r>
              <a:rPr lang="en-US" sz="2400" b="1" dirty="0" smtClean="0"/>
              <a:t>HIPC studies </a:t>
            </a:r>
            <a:r>
              <a:rPr lang="en-US" sz="2400" dirty="0" smtClean="0"/>
              <a:t>to </a:t>
            </a:r>
            <a:r>
              <a:rPr lang="en-US" sz="2400" dirty="0" err="1" smtClean="0"/>
              <a:t>immuneRegulation</a:t>
            </a:r>
            <a:r>
              <a:rPr lang="en-US" sz="2400" dirty="0" smtClean="0"/>
              <a:t> interface.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6" name="Picture 15" descr="hipc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2" y="3419154"/>
            <a:ext cx="8927648" cy="295399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-21218"/>
            <a:ext cx="8229600" cy="1143001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immuneRegulation</a:t>
            </a:r>
            <a:r>
              <a:rPr lang="en-US" sz="4000" b="1" dirty="0" smtClean="0"/>
              <a:t> – Data </a:t>
            </a:r>
            <a:r>
              <a:rPr lang="en-US" sz="4000" b="1" dirty="0"/>
              <a:t>S</a:t>
            </a:r>
            <a:r>
              <a:rPr lang="en-US" sz="4000" b="1" dirty="0" smtClean="0"/>
              <a:t>ources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35977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202"/>
            <a:ext cx="8229600" cy="1143001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immuneRegulation</a:t>
            </a:r>
            <a:r>
              <a:rPr lang="en-US" sz="3600" b="1" dirty="0" smtClean="0"/>
              <a:t> interface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6202"/>
            <a:ext cx="8229600" cy="47007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u="sng" dirty="0" smtClean="0"/>
          </a:p>
          <a:p>
            <a:pPr>
              <a:buFont typeface="Wingdings" charset="2"/>
              <a:buChar char="§"/>
            </a:pPr>
            <a:r>
              <a:rPr lang="en-US" sz="2800" b="1" dirty="0" smtClean="0"/>
              <a:t>integrates </a:t>
            </a:r>
            <a:r>
              <a:rPr lang="en-US" sz="2800" dirty="0" smtClean="0"/>
              <a:t>multiple regulation datasets (for different cell-types) in a single interface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enables </a:t>
            </a:r>
            <a:r>
              <a:rPr lang="en-US" sz="2800" b="1" dirty="0" smtClean="0"/>
              <a:t>interactive query and visualization </a:t>
            </a:r>
            <a:r>
              <a:rPr lang="en-US" sz="2800" dirty="0" smtClean="0"/>
              <a:t>of regulatory information </a:t>
            </a:r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r>
              <a:rPr lang="en-US" sz="2800" dirty="0"/>
              <a:t>simple and </a:t>
            </a:r>
            <a:r>
              <a:rPr lang="en-US" sz="2800" b="1" dirty="0"/>
              <a:t>intuitive browser interface </a:t>
            </a:r>
            <a:r>
              <a:rPr lang="en-US" sz="2800" dirty="0"/>
              <a:t>to easily</a:t>
            </a:r>
          </a:p>
          <a:p>
            <a:pPr lvl="1"/>
            <a:r>
              <a:rPr lang="en-US" sz="2800" dirty="0"/>
              <a:t>explore, filter datasets; </a:t>
            </a:r>
          </a:p>
          <a:p>
            <a:pPr lvl="1"/>
            <a:r>
              <a:rPr lang="en-US" sz="2800" dirty="0" smtClean="0"/>
              <a:t>submit and modify </a:t>
            </a:r>
            <a:r>
              <a:rPr lang="en-US" sz="2800" dirty="0"/>
              <a:t>queries</a:t>
            </a:r>
          </a:p>
          <a:p>
            <a:pPr>
              <a:buFont typeface="Wingdings" charset="2"/>
              <a:buChar char="§"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enables users to </a:t>
            </a:r>
            <a:r>
              <a:rPr lang="en-US" sz="2800" b="1" dirty="0" smtClean="0"/>
              <a:t>upload private datasets </a:t>
            </a:r>
            <a:r>
              <a:rPr lang="en-US" sz="2800" dirty="0" smtClean="0"/>
              <a:t>and explore them within the same interface</a:t>
            </a:r>
          </a:p>
          <a:p>
            <a:pPr>
              <a:buFont typeface="Wingdings" charset="2"/>
              <a:buChar char="§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31456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57200" y="2613136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DEMO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0944"/>
            <a:ext cx="8229600" cy="1143001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New Features in </a:t>
            </a:r>
            <a:r>
              <a:rPr lang="en-US" sz="3600" b="1" dirty="0" err="1" smtClean="0"/>
              <a:t>immuneRegulation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2057"/>
            <a:ext cx="8229600" cy="570554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§"/>
            </a:pPr>
            <a:r>
              <a:rPr lang="en-US" sz="2800" b="1" dirty="0" smtClean="0"/>
              <a:t>Manhattan Plot </a:t>
            </a:r>
            <a:r>
              <a:rPr lang="en-US" sz="2800" dirty="0" smtClean="0"/>
              <a:t>visualization of trans-</a:t>
            </a:r>
            <a:r>
              <a:rPr lang="en-US" sz="2800" dirty="0" err="1" smtClean="0"/>
              <a:t>eQTLs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buFont typeface="Wingdings" charset="2"/>
              <a:buChar char="§"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Completely </a:t>
            </a:r>
            <a:r>
              <a:rPr lang="en-US" sz="2800" b="1" dirty="0" smtClean="0"/>
              <a:t>new query interface  </a:t>
            </a:r>
          </a:p>
          <a:p>
            <a:pPr lvl="1"/>
            <a:r>
              <a:rPr lang="en-US" sz="2800" dirty="0" smtClean="0"/>
              <a:t>simple, intuitive</a:t>
            </a:r>
          </a:p>
          <a:p>
            <a:pPr lvl="1"/>
            <a:r>
              <a:rPr lang="en-US" sz="2800" dirty="0" smtClean="0"/>
              <a:t>comprehensive/informative to guide users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Ability to add and visualize </a:t>
            </a:r>
            <a:r>
              <a:rPr lang="en-US" sz="2800" b="1" dirty="0" smtClean="0"/>
              <a:t>private datasets</a:t>
            </a:r>
          </a:p>
          <a:p>
            <a:pPr lvl="1"/>
            <a:r>
              <a:rPr lang="en-US" sz="2800" dirty="0" smtClean="0"/>
              <a:t>completely local (NO data upload to a server!)</a:t>
            </a:r>
          </a:p>
          <a:p>
            <a:pPr lvl="1"/>
            <a:r>
              <a:rPr lang="en-US" sz="2800" dirty="0" smtClean="0"/>
              <a:t>fully integrated with the interface</a:t>
            </a:r>
          </a:p>
          <a:p>
            <a:pPr>
              <a:buFont typeface="Wingdings" charset="2"/>
              <a:buChar char="§"/>
            </a:pPr>
            <a:endParaRPr lang="en-US" sz="2800" b="1" dirty="0" smtClean="0"/>
          </a:p>
          <a:p>
            <a:pPr>
              <a:buFont typeface="Wingdings" charset="2"/>
              <a:buChar char="§"/>
            </a:pPr>
            <a:r>
              <a:rPr lang="en-US" sz="2800" b="1" dirty="0" err="1" smtClean="0"/>
              <a:t>eQTL</a:t>
            </a:r>
            <a:r>
              <a:rPr lang="en-US" sz="2800" b="1" dirty="0" smtClean="0"/>
              <a:t> analysis pipeline </a:t>
            </a:r>
            <a:r>
              <a:rPr lang="en-US" sz="2800" dirty="0" smtClean="0"/>
              <a:t>for HIPC datasets, where input data is:</a:t>
            </a:r>
          </a:p>
          <a:p>
            <a:pPr lvl="1"/>
            <a:r>
              <a:rPr lang="en-US" sz="2800" dirty="0" smtClean="0"/>
              <a:t>microarray + genotype; or</a:t>
            </a:r>
          </a:p>
          <a:p>
            <a:pPr lvl="1"/>
            <a:r>
              <a:rPr lang="en-US" sz="2800" dirty="0" err="1" smtClean="0"/>
              <a:t>RNASeq</a:t>
            </a:r>
            <a:endParaRPr lang="en-US" sz="2800" dirty="0" smtClean="0"/>
          </a:p>
          <a:p>
            <a:pPr>
              <a:buFont typeface="Wingdings" charset="2"/>
              <a:buChar char="§"/>
            </a:pPr>
            <a:endParaRPr lang="en-US" sz="2800" b="1" dirty="0" smtClean="0"/>
          </a:p>
          <a:p>
            <a:pPr>
              <a:buFont typeface="Wingdings" charset="2"/>
              <a:buChar char="§"/>
            </a:pPr>
            <a:r>
              <a:rPr lang="en-US" sz="2800" b="1" dirty="0" smtClean="0"/>
              <a:t>New datasets</a:t>
            </a:r>
            <a:r>
              <a:rPr lang="en-US" sz="2800" dirty="0" smtClean="0"/>
              <a:t>: HIPC datasets, public datasets</a:t>
            </a:r>
          </a:p>
          <a:p>
            <a:pPr>
              <a:buFont typeface="Wingdings" charset="2"/>
              <a:buChar char="§"/>
            </a:pPr>
            <a:endParaRPr lang="en-US" sz="2800" dirty="0" smtClean="0"/>
          </a:p>
          <a:p>
            <a:pPr lvl="1">
              <a:buFont typeface="Wingdings" charset="2"/>
              <a:buChar char="§"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endParaRPr lang="en-US" sz="2800" dirty="0" smtClean="0"/>
          </a:p>
          <a:p>
            <a:pPr>
              <a:buFont typeface="Wingdings" charset="2"/>
              <a:buChar char="§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543095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4599</TotalTime>
  <Words>698</Words>
  <Application>Microsoft Macintosh PowerPoint</Application>
  <PresentationFormat>On-screen Show (4:3)</PresentationFormat>
  <Paragraphs>143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Helvetica</vt:lpstr>
      <vt:lpstr>Helvetica Light</vt:lpstr>
      <vt:lpstr>Helvetica Neue</vt:lpstr>
      <vt:lpstr>Times New Roman</vt:lpstr>
      <vt:lpstr>Wingdings</vt:lpstr>
      <vt:lpstr>Arial</vt:lpstr>
      <vt:lpstr>Office Theme</vt:lpstr>
      <vt:lpstr>immuneRegulation:  An ImmuneSpace module for identifying human immune regulatory elements</vt:lpstr>
      <vt:lpstr>Overview</vt:lpstr>
      <vt:lpstr>Regulators of gene expression: eQTLs</vt:lpstr>
      <vt:lpstr>eQTL analysis</vt:lpstr>
      <vt:lpstr>immuneRegulation – Data Sources</vt:lpstr>
      <vt:lpstr>immuneRegulation – Data Sources</vt:lpstr>
      <vt:lpstr>immuneRegulation interface</vt:lpstr>
      <vt:lpstr>DEMO</vt:lpstr>
      <vt:lpstr>New Features in immuneRegulation</vt:lpstr>
      <vt:lpstr>Ongoing Work</vt:lpstr>
      <vt:lpstr>Conclusions</vt:lpstr>
      <vt:lpstr>Conclusions</vt:lpstr>
      <vt:lpstr>Acknowledgements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immuneRegulation:  An ImmuneSpace module for identifying human immune regulatory elements</dc:title>
  <cp:lastModifiedBy>Irene Ramos-Lopez</cp:lastModifiedBy>
  <cp:revision>44</cp:revision>
  <dcterms:modified xsi:type="dcterms:W3CDTF">2018-02-28T21:02:26Z</dcterms:modified>
</cp:coreProperties>
</file>