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1" r:id="rId7"/>
    <p:sldId id="263" r:id="rId8"/>
    <p:sldId id="264" r:id="rId9"/>
    <p:sldId id="265" r:id="rId10"/>
    <p:sldId id="266" r:id="rId11"/>
    <p:sldId id="267" r:id="rId12"/>
    <p:sldId id="268" r:id="rId13"/>
    <p:sldId id="269" r:id="rId14"/>
    <p:sldId id="270" r:id="rId15"/>
    <p:sldId id="271" r:id="rId16"/>
    <p:sldId id="273" r:id="rId17"/>
    <p:sldId id="274" r:id="rId18"/>
    <p:sldId id="272" r:id="rId19"/>
    <p:sldId id="276" r:id="rId20"/>
    <p:sldId id="27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3/13/2025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3/13/2025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latin typeface="Calibri" panose="020F0502020204030204" pitchFamily="34" charset="0"/>
                <a:cs typeface="Calibri" panose="020F0502020204030204" pitchFamily="34" charset="0"/>
              </a:rPr>
              <a:t>Gun </a:t>
            </a:r>
            <a:r>
              <a:rPr lang="en-US" sz="8000" dirty="0" err="1">
                <a:latin typeface="Calibri" panose="020F0502020204030204" pitchFamily="34" charset="0"/>
                <a:cs typeface="Calibri" panose="020F0502020204030204" pitchFamily="34" charset="0"/>
              </a:rPr>
              <a:t>Gun</a:t>
            </a:r>
            <a:r>
              <a:rPr lang="en-US" sz="8000" dirty="0">
                <a:latin typeface="Calibri" panose="020F0502020204030204" pitchFamily="34" charset="0"/>
                <a:cs typeface="Calibri" panose="020F0502020204030204" pitchFamily="34" charset="0"/>
              </a:rPr>
              <a:t> Burmawan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a:bodyPr>
          <a:lstStyle/>
          <a:p>
            <a:pPr algn="ctr"/>
            <a:r>
              <a:rPr lang="en-US" sz="2400" dirty="0">
                <a:solidFill>
                  <a:schemeClr val="tx1">
                    <a:lumMod val="85000"/>
                    <a:lumOff val="15000"/>
                  </a:schemeClr>
                </a:solidFill>
                <a:latin typeface="Calibri" panose="020F0502020204030204" pitchFamily="34" charset="0"/>
                <a:cs typeface="Calibri" panose="020F0502020204030204" pitchFamily="34" charset="0"/>
              </a:rPr>
              <a:t>Improving the Quality of </a:t>
            </a:r>
            <a:r>
              <a:rPr lang="en-US" sz="2400" dirty="0" err="1">
                <a:solidFill>
                  <a:schemeClr val="tx1">
                    <a:lumMod val="85000"/>
                    <a:lumOff val="15000"/>
                  </a:schemeClr>
                </a:solidFill>
                <a:latin typeface="Calibri" panose="020F0502020204030204" pitchFamily="34" charset="0"/>
                <a:cs typeface="Calibri" panose="020F0502020204030204" pitchFamily="34" charset="0"/>
              </a:rPr>
              <a:t>GrowiaShop</a:t>
            </a:r>
            <a:r>
              <a:rPr lang="en-US" sz="2400" dirty="0">
                <a:solidFill>
                  <a:schemeClr val="tx1">
                    <a:lumMod val="85000"/>
                    <a:lumOff val="15000"/>
                  </a:schemeClr>
                </a:solidFill>
                <a:latin typeface="Calibri" panose="020F0502020204030204" pitchFamily="34" charset="0"/>
                <a:cs typeface="Calibri" panose="020F0502020204030204" pitchFamily="34" charset="0"/>
              </a:rPr>
              <a:t>: Evaluation &amp; Recommendations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E857-8C11-4300-94E2-51382804DD5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Testing Process2</a:t>
            </a:r>
            <a:endParaRPr lang="en-US" dirty="0"/>
          </a:p>
        </p:txBody>
      </p:sp>
      <p:sp>
        <p:nvSpPr>
          <p:cNvPr id="3" name="Content Placeholder 2">
            <a:extLst>
              <a:ext uri="{FF2B5EF4-FFF2-40B4-BE49-F238E27FC236}">
                <a16:creationId xmlns:a16="http://schemas.microsoft.com/office/drawing/2014/main" id="{6319E563-C9DE-47D9-8742-EB2163F540F6}"/>
              </a:ext>
            </a:extLst>
          </p:cNvPr>
          <p:cNvSpPr>
            <a:spLocks noGrp="1"/>
          </p:cNvSpPr>
          <p:nvPr>
            <p:ph idx="1"/>
          </p:nvPr>
        </p:nvSpPr>
        <p:spPr/>
        <p:txBody>
          <a:bodyPr>
            <a:normAutofit fontScale="70000" lnSpcReduction="20000"/>
          </a:bodyPr>
          <a:lstStyle/>
          <a:p>
            <a:pPr>
              <a:lnSpc>
                <a:spcPct val="120000"/>
              </a:lnSpc>
              <a:spcBef>
                <a:spcPts val="0"/>
              </a:spcBef>
              <a:spcAft>
                <a:spcPts val="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3. Test Execution:  </a:t>
            </a:r>
          </a:p>
          <a:p>
            <a:pPr>
              <a:lnSpc>
                <a:spcPct val="120000"/>
              </a:lnSpc>
              <a:spcBef>
                <a:spcPts val="0"/>
              </a:spcBef>
              <a:spcAft>
                <a:spcPts val="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   The test cases were executed manually using a combination of scripted testing and exploratory testing. </a:t>
            </a:r>
          </a:p>
          <a:p>
            <a:pPr>
              <a:lnSpc>
                <a:spcPct val="120000"/>
              </a:lnSpc>
              <a:spcBef>
                <a:spcPts val="0"/>
              </a:spcBef>
              <a:spcAft>
                <a:spcPts val="0"/>
              </a:spcAft>
            </a:pPr>
            <a:r>
              <a:rPr lang="en-US" sz="2600" dirty="0">
                <a:latin typeface="Calibri" panose="020F0502020204030204" pitchFamily="34" charset="0"/>
                <a:ea typeface="Calibri" panose="020F0502020204030204" pitchFamily="34"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During the execution, 28 bugs were identified. One of the most critical findings (BUG-017) was a credit </a:t>
            </a:r>
          </a:p>
          <a:p>
            <a:pPr>
              <a:lnSpc>
                <a:spcPct val="120000"/>
              </a:lnSpc>
              <a:spcBef>
                <a:spcPts val="0"/>
              </a:spcBef>
              <a:spcAft>
                <a:spcPts val="0"/>
              </a:spcAft>
            </a:pPr>
            <a:r>
              <a:rPr lang="en-US" sz="2600" dirty="0">
                <a:latin typeface="Calibri" panose="020F0502020204030204" pitchFamily="34" charset="0"/>
                <a:ea typeface="Calibri" panose="020F0502020204030204" pitchFamily="34"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card payment failure, where the system failed to confirm the transaction despite valid card input, </a:t>
            </a:r>
          </a:p>
          <a:p>
            <a:pPr>
              <a:lnSpc>
                <a:spcPct val="120000"/>
              </a:lnSpc>
              <a:spcBef>
                <a:spcPts val="0"/>
              </a:spcBef>
              <a:spcAft>
                <a:spcPts val="0"/>
              </a:spcAft>
            </a:pPr>
            <a:r>
              <a:rPr lang="en-US" sz="2600" dirty="0">
                <a:latin typeface="Calibri" panose="020F0502020204030204" pitchFamily="34" charset="0"/>
                <a:ea typeface="Calibri" panose="020F0502020204030204" pitchFamily="34"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showing only a loading spinner without any order confirmation or error message.</a:t>
            </a:r>
          </a:p>
          <a:p>
            <a:pPr>
              <a:lnSpc>
                <a:spcPct val="120000"/>
              </a:lnSpc>
              <a:spcBef>
                <a:spcPts val="0"/>
              </a:spcBef>
              <a:spcAft>
                <a:spcPts val="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20000"/>
              </a:lnSpc>
              <a:spcBef>
                <a:spcPts val="0"/>
              </a:spcBef>
              <a:spcAft>
                <a:spcPts val="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4. Defect Reporting:  </a:t>
            </a:r>
          </a:p>
          <a:p>
            <a:pPr marL="0" indent="0">
              <a:lnSpc>
                <a:spcPct val="120000"/>
              </a:lnSpc>
              <a:spcBef>
                <a:spcPts val="0"/>
              </a:spcBef>
              <a:spcAft>
                <a:spcPts val="0"/>
              </a:spcAft>
              <a:buNone/>
            </a:pPr>
            <a:r>
              <a:rPr lang="en-US" sz="2600" dirty="0">
                <a:latin typeface="Calibri" panose="020F0502020204030204" pitchFamily="34" charset="0"/>
                <a:ea typeface="Calibri" panose="020F0502020204030204" pitchFamily="34"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All defects were tracked in JIRA, documented with detailed descriptions, severity, priority, reproduction  </a:t>
            </a:r>
          </a:p>
          <a:p>
            <a:pPr marL="0" indent="0">
              <a:lnSpc>
                <a:spcPct val="120000"/>
              </a:lnSpc>
              <a:spcBef>
                <a:spcPts val="0"/>
              </a:spcBef>
              <a:spcAft>
                <a:spcPts val="0"/>
              </a:spcAft>
              <a:buNone/>
            </a:pPr>
            <a:r>
              <a:rPr lang="en-US" sz="2600" dirty="0">
                <a:latin typeface="Calibri" panose="020F0502020204030204" pitchFamily="34" charset="0"/>
                <a:ea typeface="Calibri" panose="020F0502020204030204" pitchFamily="34"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steps, and visual evidence. Critical bugs such as BUG-017 (credit card payment failure) were reported </a:t>
            </a:r>
          </a:p>
          <a:p>
            <a:pPr marL="0" indent="0">
              <a:lnSpc>
                <a:spcPct val="120000"/>
              </a:lnSpc>
              <a:spcBef>
                <a:spcPts val="0"/>
              </a:spcBef>
              <a:spcAft>
                <a:spcPts val="0"/>
              </a:spcAft>
              <a:buNone/>
            </a:pPr>
            <a:r>
              <a:rPr lang="en-US" sz="2600" dirty="0">
                <a:latin typeface="Calibri" panose="020F0502020204030204" pitchFamily="34" charset="0"/>
                <a:ea typeface="Calibri" panose="020F0502020204030204" pitchFamily="34"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with high priority and severity. Reports were communicated to the development team via JIRA tickets </a:t>
            </a:r>
          </a:p>
          <a:p>
            <a:pPr marL="0" indent="0">
              <a:lnSpc>
                <a:spcPct val="120000"/>
              </a:lnSpc>
              <a:spcBef>
                <a:spcPts val="0"/>
              </a:spcBef>
              <a:spcAft>
                <a:spcPts val="0"/>
              </a:spcAft>
              <a:buNone/>
            </a:pPr>
            <a:r>
              <a:rPr lang="en-US" sz="2600" dirty="0">
                <a:latin typeface="Calibri" panose="020F0502020204030204" pitchFamily="34" charset="0"/>
                <a:ea typeface="Calibri" panose="020F0502020204030204" pitchFamily="34"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and supported by test summary reports in Excel and PowerPoint presentations for stakeholder meetings.</a:t>
            </a:r>
          </a:p>
          <a:p>
            <a:endParaRPr lang="en-US" dirty="0"/>
          </a:p>
        </p:txBody>
      </p:sp>
    </p:spTree>
    <p:extLst>
      <p:ext uri="{BB962C8B-B14F-4D97-AF65-F5344CB8AC3E}">
        <p14:creationId xmlns:p14="http://schemas.microsoft.com/office/powerpoint/2010/main" val="167780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0E1C-0AB3-4290-99FD-0825CC5F351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Testing Process3</a:t>
            </a:r>
            <a:endParaRPr lang="en-US" dirty="0"/>
          </a:p>
        </p:txBody>
      </p:sp>
      <p:sp>
        <p:nvSpPr>
          <p:cNvPr id="3" name="Content Placeholder 2">
            <a:extLst>
              <a:ext uri="{FF2B5EF4-FFF2-40B4-BE49-F238E27FC236}">
                <a16:creationId xmlns:a16="http://schemas.microsoft.com/office/drawing/2014/main" id="{139CA3DF-67DD-41F4-90D6-8B29091823B4}"/>
              </a:ext>
            </a:extLst>
          </p:cNvPr>
          <p:cNvSpPr>
            <a:spLocks noGrp="1"/>
          </p:cNvSpPr>
          <p:nvPr>
            <p:ph idx="1"/>
          </p:nvPr>
        </p:nvSpPr>
        <p:spPr/>
        <p:txBody>
          <a:bodyPr/>
          <a:lstStyle/>
          <a:p>
            <a:pPr>
              <a:lnSpc>
                <a:spcPct val="10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Summary and Recommendations:  </a:t>
            </a:r>
          </a:p>
          <a:p>
            <a:pPr>
              <a:lnSpc>
                <a:spcPct val="10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Immediate resolution of high-impact bugs, especially related to checkout functionality, is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recommended.  </a:t>
            </a:r>
          </a:p>
          <a:p>
            <a:pPr>
              <a:lnSpc>
                <a:spcPct val="1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After bug fixes, regression testing should be performed to ensure the stability of the system.  </a:t>
            </a:r>
          </a:p>
          <a:p>
            <a:pPr>
              <a:lnSpc>
                <a:spcPct val="1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Continuous test planning and structured documentation are essential to maintain quality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GrowiaShop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evolves.</a:t>
            </a:r>
          </a:p>
          <a:p>
            <a:endParaRPr lang="en-US" dirty="0"/>
          </a:p>
        </p:txBody>
      </p:sp>
    </p:spTree>
    <p:extLst>
      <p:ext uri="{BB962C8B-B14F-4D97-AF65-F5344CB8AC3E}">
        <p14:creationId xmlns:p14="http://schemas.microsoft.com/office/powerpoint/2010/main" val="243647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8407-F06E-42E0-86E1-23CC2F56987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Supporting evidences </a:t>
            </a:r>
          </a:p>
        </p:txBody>
      </p:sp>
      <p:sp>
        <p:nvSpPr>
          <p:cNvPr id="3" name="Content Placeholder 2">
            <a:extLst>
              <a:ext uri="{FF2B5EF4-FFF2-40B4-BE49-F238E27FC236}">
                <a16:creationId xmlns:a16="http://schemas.microsoft.com/office/drawing/2014/main" id="{A0926434-0322-4218-AEC9-10D0D84CE827}"/>
              </a:ext>
            </a:extLst>
          </p:cNvPr>
          <p:cNvSpPr>
            <a:spLocks noGrp="1"/>
          </p:cNvSpPr>
          <p:nvPr>
            <p:ph idx="1"/>
          </p:nvPr>
        </p:nvSpPr>
        <p:spPr/>
        <p:txBody>
          <a:bodyPr/>
          <a:lstStyle/>
          <a:p>
            <a:pPr algn="ctr"/>
            <a:r>
              <a:rPr lang="en-US" dirty="0">
                <a:latin typeface="Calibri" panose="020F0502020204030204" pitchFamily="34" charset="0"/>
                <a:cs typeface="Calibri" panose="020F0502020204030204" pitchFamily="34" charset="0"/>
              </a:rPr>
              <a:t>Testing Summary Illustrations</a:t>
            </a:r>
          </a:p>
          <a:p>
            <a:endParaRPr lang="en-US" dirty="0"/>
          </a:p>
        </p:txBody>
      </p:sp>
      <p:pic>
        <p:nvPicPr>
          <p:cNvPr id="6" name="Picture 5">
            <a:extLst>
              <a:ext uri="{FF2B5EF4-FFF2-40B4-BE49-F238E27FC236}">
                <a16:creationId xmlns:a16="http://schemas.microsoft.com/office/drawing/2014/main" id="{D4024648-5301-4502-988A-31124A3428FF}"/>
              </a:ext>
            </a:extLst>
          </p:cNvPr>
          <p:cNvPicPr>
            <a:picLocks noChangeAspect="1"/>
          </p:cNvPicPr>
          <p:nvPr/>
        </p:nvPicPr>
        <p:blipFill>
          <a:blip r:embed="rId2"/>
          <a:stretch>
            <a:fillRect/>
          </a:stretch>
        </p:blipFill>
        <p:spPr>
          <a:xfrm>
            <a:off x="3167270" y="2493065"/>
            <a:ext cx="5605670" cy="3503544"/>
          </a:xfrm>
          <a:prstGeom prst="rect">
            <a:avLst/>
          </a:prstGeom>
        </p:spPr>
      </p:pic>
    </p:spTree>
    <p:extLst>
      <p:ext uri="{BB962C8B-B14F-4D97-AF65-F5344CB8AC3E}">
        <p14:creationId xmlns:p14="http://schemas.microsoft.com/office/powerpoint/2010/main" val="60450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8407-F06E-42E0-86E1-23CC2F56987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Supporting evidences2 </a:t>
            </a:r>
          </a:p>
        </p:txBody>
      </p:sp>
      <p:sp>
        <p:nvSpPr>
          <p:cNvPr id="3" name="Content Placeholder 2">
            <a:extLst>
              <a:ext uri="{FF2B5EF4-FFF2-40B4-BE49-F238E27FC236}">
                <a16:creationId xmlns:a16="http://schemas.microsoft.com/office/drawing/2014/main" id="{A0926434-0322-4218-AEC9-10D0D84CE827}"/>
              </a:ext>
            </a:extLst>
          </p:cNvPr>
          <p:cNvSpPr>
            <a:spLocks noGrp="1"/>
          </p:cNvSpPr>
          <p:nvPr>
            <p:ph idx="1"/>
          </p:nvPr>
        </p:nvSpPr>
        <p:spPr/>
        <p:txBody>
          <a:bodyPr/>
          <a:lstStyle/>
          <a:p>
            <a:pPr algn="ctr"/>
            <a:r>
              <a:rPr lang="en-US" dirty="0">
                <a:latin typeface="Calibri" panose="020F0502020204030204" pitchFamily="34" charset="0"/>
                <a:cs typeface="Calibri" panose="020F0502020204030204" pitchFamily="34" charset="0"/>
              </a:rPr>
              <a:t>Testing Result Illustrations</a:t>
            </a:r>
          </a:p>
          <a:p>
            <a:endParaRPr lang="en-US" dirty="0"/>
          </a:p>
        </p:txBody>
      </p:sp>
      <p:pic>
        <p:nvPicPr>
          <p:cNvPr id="5" name="Picture 4">
            <a:extLst>
              <a:ext uri="{FF2B5EF4-FFF2-40B4-BE49-F238E27FC236}">
                <a16:creationId xmlns:a16="http://schemas.microsoft.com/office/drawing/2014/main" id="{CB754AB8-1EEF-4DB6-96CE-A2F2CC47B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15" y="2552376"/>
            <a:ext cx="7818794" cy="3257831"/>
          </a:xfrm>
          <a:prstGeom prst="rect">
            <a:avLst/>
          </a:prstGeom>
        </p:spPr>
      </p:pic>
    </p:spTree>
    <p:extLst>
      <p:ext uri="{BB962C8B-B14F-4D97-AF65-F5344CB8AC3E}">
        <p14:creationId xmlns:p14="http://schemas.microsoft.com/office/powerpoint/2010/main" val="99019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8407-F06E-42E0-86E1-23CC2F56987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Supporting evidences3 </a:t>
            </a:r>
          </a:p>
        </p:txBody>
      </p:sp>
      <p:sp>
        <p:nvSpPr>
          <p:cNvPr id="3" name="Content Placeholder 2">
            <a:extLst>
              <a:ext uri="{FF2B5EF4-FFF2-40B4-BE49-F238E27FC236}">
                <a16:creationId xmlns:a16="http://schemas.microsoft.com/office/drawing/2014/main" id="{A0926434-0322-4218-AEC9-10D0D84CE827}"/>
              </a:ext>
            </a:extLst>
          </p:cNvPr>
          <p:cNvSpPr>
            <a:spLocks noGrp="1"/>
          </p:cNvSpPr>
          <p:nvPr>
            <p:ph idx="1"/>
          </p:nvPr>
        </p:nvSpPr>
        <p:spPr/>
        <p:txBody>
          <a:bodyPr/>
          <a:lstStyle/>
          <a:p>
            <a:pPr algn="ctr"/>
            <a:r>
              <a:rPr lang="en-US" dirty="0">
                <a:latin typeface="Calibri" panose="020F0502020204030204" pitchFamily="34" charset="0"/>
                <a:cs typeface="Calibri" panose="020F0502020204030204" pitchFamily="34" charset="0"/>
              </a:rPr>
              <a:t>Testing Conclusion Illustrations </a:t>
            </a:r>
          </a:p>
        </p:txBody>
      </p:sp>
      <p:pic>
        <p:nvPicPr>
          <p:cNvPr id="5" name="Picture 4">
            <a:extLst>
              <a:ext uri="{FF2B5EF4-FFF2-40B4-BE49-F238E27FC236}">
                <a16:creationId xmlns:a16="http://schemas.microsoft.com/office/drawing/2014/main" id="{7246F2F9-A95E-477D-BE9A-AF17AB4A5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56" y="2517913"/>
            <a:ext cx="11713488" cy="3584188"/>
          </a:xfrm>
          <a:prstGeom prst="rect">
            <a:avLst/>
          </a:prstGeom>
        </p:spPr>
      </p:pic>
    </p:spTree>
    <p:extLst>
      <p:ext uri="{BB962C8B-B14F-4D97-AF65-F5344CB8AC3E}">
        <p14:creationId xmlns:p14="http://schemas.microsoft.com/office/powerpoint/2010/main" val="277483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29A1-C7F1-41EF-8E61-2B6A578BED9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Challenges</a:t>
            </a:r>
          </a:p>
        </p:txBody>
      </p:sp>
      <p:sp>
        <p:nvSpPr>
          <p:cNvPr id="3" name="Content Placeholder 2">
            <a:extLst>
              <a:ext uri="{FF2B5EF4-FFF2-40B4-BE49-F238E27FC236}">
                <a16:creationId xmlns:a16="http://schemas.microsoft.com/office/drawing/2014/main" id="{90246E04-BAED-4594-8736-46F973F69E5E}"/>
              </a:ext>
            </a:extLst>
          </p:cNvPr>
          <p:cNvSpPr>
            <a:spLocks noGrp="1"/>
          </p:cNvSpPr>
          <p:nvPr>
            <p:ph idx="1"/>
          </p:nvPr>
        </p:nvSpPr>
        <p:spPr/>
        <p:txBody>
          <a:bodyPr>
            <a:normAutofit fontScale="92500" lnSpcReduction="20000"/>
          </a:bodyPr>
          <a:lstStyle/>
          <a:p>
            <a:pPr>
              <a:lnSpc>
                <a:spcPct val="12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1. Challenges Faced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2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During software testing, Quality Assurance (QA) teams often encounter various technical and functional challenges that must be carefully identified. In this case, two major challenges were observed: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2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SQL Injection on Login Form</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r>
              <a:rPr lang="en-US" sz="1800" dirty="0">
                <a:effectLst/>
                <a:latin typeface="Calibri" panose="020F0502020204030204" pitchFamily="34" charset="0"/>
                <a:ea typeface="Times New Roman" panose="02020603050405020304" pitchFamily="18" charset="0"/>
                <a:cs typeface="Calibri" panose="020F0502020204030204" pitchFamily="34" charset="0"/>
              </a:rPr>
              <a:t>This is one of the most dangerous types of security vulnerabilities. When users are able to inject SQL code into the login form, they may gain unauthorized access to other users' data or even the entire system. This challenge highlights the importance of security testing in the QA process.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2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Issues in the Shopping Cart Feature</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r>
              <a:rPr lang="en-US" sz="1800" dirty="0">
                <a:effectLst/>
                <a:latin typeface="Calibri" panose="020F0502020204030204" pitchFamily="34" charset="0"/>
                <a:ea typeface="Times New Roman" panose="02020603050405020304" pitchFamily="18" charset="0"/>
                <a:cs typeface="Calibri" panose="020F0502020204030204" pitchFamily="34" charset="0"/>
              </a:rPr>
              <a:t>There were problems where users could: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20000"/>
              </a:lnSpc>
              <a:spcBef>
                <a:spcPts val="0"/>
              </a:spcBef>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Improperly remove items from the cart (e.g., items still appeared even after being deleted).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20000"/>
              </a:lnSpc>
              <a:spcBef>
                <a:spcPts val="0"/>
              </a:spcBef>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Proceed with purchases without logging in first, which could lead to bugs in user session validation.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2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This issue falls under the category of functional defects, as it affects the business flow that does not operate as expected.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291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29A1-C7F1-41EF-8E61-2B6A578BED9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Solutions</a:t>
            </a:r>
          </a:p>
        </p:txBody>
      </p:sp>
      <p:sp>
        <p:nvSpPr>
          <p:cNvPr id="3" name="Content Placeholder 2">
            <a:extLst>
              <a:ext uri="{FF2B5EF4-FFF2-40B4-BE49-F238E27FC236}">
                <a16:creationId xmlns:a16="http://schemas.microsoft.com/office/drawing/2014/main" id="{90246E04-BAED-4594-8736-46F973F69E5E}"/>
              </a:ext>
            </a:extLst>
          </p:cNvPr>
          <p:cNvSpPr>
            <a:spLocks noGrp="1"/>
          </p:cNvSpPr>
          <p:nvPr>
            <p:ph idx="1"/>
          </p:nvPr>
        </p:nvSpPr>
        <p:spPr/>
        <p:txBody>
          <a:bodyPr>
            <a:normAutofit lnSpcReduction="10000"/>
          </a:bodyPr>
          <a:lstStyle/>
          <a:p>
            <a:pPr>
              <a:lnSpc>
                <a:spcPct val="107000"/>
              </a:lnSpc>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2. Solutions Implemented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After identifying these challenges, both technical and collaborative solutions were applied: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Implementation of Input Sanitization</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r>
              <a:rPr lang="en-US" sz="1800" dirty="0">
                <a:effectLst/>
                <a:latin typeface="Calibri" panose="020F0502020204030204" pitchFamily="34" charset="0"/>
                <a:ea typeface="Times New Roman" panose="02020603050405020304" pitchFamily="18" charset="0"/>
                <a:cs typeface="Calibri" panose="020F0502020204030204" pitchFamily="34" charset="0"/>
              </a:rPr>
              <a:t>QA collaborated with the development team to ensure that user inputs in the login form were sanitized so that malicious characters could not be executed as SQL commands. This is a crucial technique to prevent SQL Injection.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Improvement in Session Management Validation</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r>
              <a:rPr lang="en-US" sz="1800" dirty="0">
                <a:effectLst/>
                <a:latin typeface="Calibri" panose="020F0502020204030204" pitchFamily="34" charset="0"/>
                <a:ea typeface="Times New Roman" panose="02020603050405020304" pitchFamily="18" charset="0"/>
                <a:cs typeface="Calibri" panose="020F0502020204030204" pitchFamily="34" charset="0"/>
              </a:rPr>
              <a:t>Shopping cart issues were addressed by strengthening user session validation. This means the system will verify whether a user is logged in before allowing transactions or modifications to the cart. This reduces transaction errors and improves overall system security.</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836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712F-8702-4914-8B09-ED287E45044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Conclusions</a:t>
            </a:r>
          </a:p>
        </p:txBody>
      </p:sp>
      <p:sp>
        <p:nvSpPr>
          <p:cNvPr id="3" name="Content Placeholder 2">
            <a:extLst>
              <a:ext uri="{FF2B5EF4-FFF2-40B4-BE49-F238E27FC236}">
                <a16:creationId xmlns:a16="http://schemas.microsoft.com/office/drawing/2014/main" id="{44C8AA4C-6D36-4363-B944-5A4116770626}"/>
              </a:ext>
            </a:extLst>
          </p:cNvPr>
          <p:cNvSpPr>
            <a:spLocks noGrp="1"/>
          </p:cNvSpPr>
          <p:nvPr>
            <p:ph idx="1"/>
          </p:nvPr>
        </p:nvSpPr>
        <p:spPr/>
        <p:txBody>
          <a:bodyPr>
            <a:normAutofit/>
          </a:bodyPr>
          <a:lstStyle/>
          <a:p>
            <a:pPr>
              <a:lnSpc>
                <a:spcPct val="107000"/>
              </a:lnSpc>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1. Results: </a:t>
            </a:r>
            <a:r>
              <a:rPr lang="en-US" sz="1800" dirty="0">
                <a:effectLst/>
                <a:latin typeface="Calibri" panose="020F0502020204030204" pitchFamily="34" charset="0"/>
                <a:ea typeface="Times New Roman" panose="02020603050405020304" pitchFamily="18" charset="0"/>
                <a:cs typeface="Calibri" panose="020F0502020204030204" pitchFamily="34" charset="0"/>
              </a:rPr>
              <a:t>Out of a total of 65 test cases, 37 test cases were marked as Passed, while 28 test cases Failed. None were Blocked or Pending. The comprehensive testing process successfully identified and documented 28 defects, most of which were classified as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High Priority</a:t>
            </a:r>
            <a:r>
              <a:rPr lang="en-US" sz="1800" dirty="0">
                <a:effectLst/>
                <a:latin typeface="Calibri" panose="020F0502020204030204" pitchFamily="34" charset="0"/>
                <a:ea typeface="Times New Roman" panose="02020603050405020304" pitchFamily="18" charset="0"/>
                <a:cs typeface="Calibri" panose="020F0502020204030204" pitchFamily="34" charset="0"/>
              </a:rPr>
              <a:t> and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Major Severity</a:t>
            </a:r>
            <a:r>
              <a:rPr lang="en-US" sz="1800" dirty="0">
                <a:effectLst/>
                <a:latin typeface="Calibri" panose="020F0502020204030204" pitchFamily="34" charset="0"/>
                <a:ea typeface="Times New Roman" panose="02020603050405020304" pitchFamily="18" charset="0"/>
                <a:cs typeface="Calibri" panose="020F0502020204030204" pitchFamily="34" charset="0"/>
              </a:rPr>
              <a:t>. Several critical bugs were discovered, including suboptimal login form validation, errors in item removal without login, session issues and checkout page navigation problems, and the most complex one—</a:t>
            </a:r>
            <a:r>
              <a:rPr lang="en-US" sz="1800" b="1" dirty="0">
                <a:effectLst/>
                <a:latin typeface="Calibri" panose="020F0502020204030204" pitchFamily="34" charset="0"/>
                <a:ea typeface="Times New Roman" panose="02020603050405020304" pitchFamily="18" charset="0"/>
                <a:cs typeface="Calibri" panose="020F0502020204030204" pitchFamily="34" charset="0"/>
              </a:rPr>
              <a:t>Credit Card Checkout Validation</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2. Achievements:</a:t>
            </a:r>
            <a:r>
              <a:rPr lang="en-US" sz="1800" b="1" dirty="0">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I successfully identified and documented defects with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high priority (23 bugs)</a:t>
            </a:r>
            <a:r>
              <a:rPr lang="en-US" sz="1800" dirty="0">
                <a:effectLst/>
                <a:latin typeface="Calibri" panose="020F0502020204030204" pitchFamily="34" charset="0"/>
                <a:ea typeface="Times New Roman" panose="02020603050405020304" pitchFamily="18" charset="0"/>
                <a:cs typeface="Calibri" panose="020F0502020204030204" pitchFamily="34" charset="0"/>
              </a:rPr>
              <a:t> and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major severity (27 bugs)</a:t>
            </a:r>
            <a:r>
              <a:rPr lang="en-US" sz="1800" dirty="0">
                <a:effectLst/>
                <a:latin typeface="Calibri" panose="020F0502020204030204" pitchFamily="34" charset="0"/>
                <a:ea typeface="Times New Roman" panose="02020603050405020304" pitchFamily="18" charset="0"/>
                <a:cs typeface="Calibri" panose="020F0502020204030204" pitchFamily="34" charset="0"/>
              </a:rPr>
              <a:t>, which directly impacted user experience and system security. Additionally, my contributions helped the team improve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test coverage to 100%</a:t>
            </a:r>
            <a:r>
              <a:rPr lang="en-US" sz="1800" dirty="0">
                <a:effectLst/>
                <a:latin typeface="Calibri" panose="020F0502020204030204" pitchFamily="34" charset="0"/>
                <a:ea typeface="Times New Roman" panose="02020603050405020304" pitchFamily="18" charset="0"/>
                <a:cs typeface="Calibri" panose="020F0502020204030204" pitchFamily="34" charset="0"/>
              </a:rPr>
              <a:t> of the requirements, and supported system improvements that enhanced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overall stability and performance</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1851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712F-8702-4914-8B09-ED287E450449}"/>
              </a:ext>
            </a:extLst>
          </p:cNvPr>
          <p:cNvSpPr>
            <a:spLocks noGrp="1"/>
          </p:cNvSpPr>
          <p:nvPr>
            <p:ph type="title"/>
          </p:nvPr>
        </p:nvSpPr>
        <p:spPr>
          <a:xfrm>
            <a:off x="1097280" y="286603"/>
            <a:ext cx="10058400" cy="1263901"/>
          </a:xfrm>
        </p:spPr>
        <p:txBody>
          <a:bodyPr/>
          <a:lstStyle/>
          <a:p>
            <a:r>
              <a:rPr lang="en-US" dirty="0">
                <a:latin typeface="Calibri" panose="020F0502020204030204" pitchFamily="34" charset="0"/>
                <a:cs typeface="Calibri" panose="020F0502020204030204" pitchFamily="34" charset="0"/>
              </a:rPr>
              <a:t>Conclusions2</a:t>
            </a:r>
          </a:p>
        </p:txBody>
      </p:sp>
      <p:sp>
        <p:nvSpPr>
          <p:cNvPr id="3" name="Content Placeholder 2">
            <a:extLst>
              <a:ext uri="{FF2B5EF4-FFF2-40B4-BE49-F238E27FC236}">
                <a16:creationId xmlns:a16="http://schemas.microsoft.com/office/drawing/2014/main" id="{44C8AA4C-6D36-4363-B944-5A4116770626}"/>
              </a:ext>
            </a:extLst>
          </p:cNvPr>
          <p:cNvSpPr>
            <a:spLocks noGrp="1"/>
          </p:cNvSpPr>
          <p:nvPr>
            <p:ph idx="1"/>
          </p:nvPr>
        </p:nvSpPr>
        <p:spPr>
          <a:xfrm>
            <a:off x="1097280" y="2002183"/>
            <a:ext cx="10058400" cy="3760891"/>
          </a:xfrm>
        </p:spPr>
        <p:txBody>
          <a:bodyPr>
            <a:normAutofit fontScale="77500" lnSpcReduction="20000"/>
          </a:bodyPr>
          <a:lstStyle/>
          <a:p>
            <a:pPr>
              <a:lnSpc>
                <a:spcPct val="120000"/>
              </a:lnSpc>
              <a:spcBef>
                <a:spcPts val="0"/>
              </a:spcBef>
              <a:spcAft>
                <a:spcPts val="0"/>
              </a:spcAft>
            </a:pPr>
            <a:r>
              <a:rPr lang="en-US" dirty="0">
                <a:latin typeface="Calibri" panose="020F0502020204030204" pitchFamily="34" charset="0"/>
                <a:cs typeface="Calibri" panose="020F0502020204030204" pitchFamily="34" charset="0"/>
              </a:rPr>
              <a:t>3.   </a:t>
            </a:r>
            <a:r>
              <a:rPr lang="en-US" b="1" dirty="0">
                <a:effectLst/>
                <a:latin typeface="Calibri" panose="020F0502020204030204" pitchFamily="34" charset="0"/>
                <a:ea typeface="Times New Roman" panose="02020603050405020304" pitchFamily="18" charset="0"/>
                <a:cs typeface="Calibri" panose="020F0502020204030204" pitchFamily="34" charset="0"/>
              </a:rPr>
              <a:t>Suggestions (from Tester’s Perspective):</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20000"/>
              </a:lnSpc>
              <a:spcBef>
                <a:spcPts val="0"/>
              </a:spcBef>
              <a:spcAft>
                <a:spcPts val="0"/>
              </a:spcAft>
              <a:buNone/>
              <a:tabLst>
                <a:tab pos="457200" algn="l"/>
              </a:tabLst>
            </a:pPr>
            <a:r>
              <a:rPr lang="en-US" b="1" dirty="0">
                <a:effectLst/>
                <a:latin typeface="Calibri" panose="020F0502020204030204" pitchFamily="34" charset="0"/>
                <a:ea typeface="Times New Roman" panose="02020603050405020304" pitchFamily="18" charset="0"/>
                <a:cs typeface="Calibri" panose="020F0502020204030204" pitchFamily="34" charset="0"/>
              </a:rPr>
              <a:t>	1. Improve Connection and Login Validation:</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20000"/>
              </a:lnSpc>
              <a:spcBef>
                <a:spcPts val="0"/>
              </a:spcBef>
              <a:spcAft>
                <a:spcPts val="0"/>
              </a:spcAft>
              <a:buSzPts val="1000"/>
              <a:buFont typeface="Courier New" panose="02070309020205020404" pitchFamily="49" charset="0"/>
              <a:buChar char="o"/>
              <a:tabLst>
                <a:tab pos="914400" algn="l"/>
              </a:tabLst>
            </a:pPr>
            <a:r>
              <a:rPr lang="en-US" sz="1900" dirty="0">
                <a:effectLst/>
                <a:latin typeface="Calibri" panose="020F0502020204030204" pitchFamily="34" charset="0"/>
                <a:ea typeface="Times New Roman" panose="02020603050405020304" pitchFamily="18" charset="0"/>
                <a:cs typeface="Calibri" panose="020F0502020204030204" pitchFamily="34" charset="0"/>
              </a:rPr>
              <a:t>Ensure all critical actions (such as deleting products or proceeding to checkout) can only be performed with a stable </a:t>
            </a:r>
          </a:p>
          <a:p>
            <a:pPr marL="457200" lvl="1" indent="0">
              <a:lnSpc>
                <a:spcPct val="120000"/>
              </a:lnSpc>
              <a:spcBef>
                <a:spcPts val="0"/>
              </a:spcBef>
              <a:spcAft>
                <a:spcPts val="0"/>
              </a:spcAft>
              <a:buSzPts val="1000"/>
              <a:buNone/>
              <a:tabLst>
                <a:tab pos="914400" algn="l"/>
              </a:tabLst>
            </a:pPr>
            <a:r>
              <a:rPr lang="en-US" sz="1900" dirty="0">
                <a:effectLst/>
                <a:latin typeface="Calibri" panose="020F0502020204030204" pitchFamily="34" charset="0"/>
                <a:ea typeface="Times New Roman" panose="02020603050405020304" pitchFamily="18" charset="0"/>
                <a:cs typeface="Calibri" panose="020F0502020204030204" pitchFamily="34" charset="0"/>
              </a:rPr>
              <a:t>       connection and when the user is logged in.</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20000"/>
              </a:lnSpc>
              <a:spcBef>
                <a:spcPts val="0"/>
              </a:spcBef>
              <a:spcAft>
                <a:spcPts val="0"/>
              </a:spcAft>
              <a:buNone/>
              <a:tabLst>
                <a:tab pos="457200" algn="l"/>
              </a:tabLst>
            </a:pPr>
            <a:r>
              <a:rPr lang="en-US" b="1" dirty="0">
                <a:latin typeface="Calibri" panose="020F0502020204030204" pitchFamily="34" charset="0"/>
                <a:ea typeface="Times New Roman" panose="02020603050405020304" pitchFamily="18" charset="0"/>
                <a:cs typeface="Calibri" panose="020F0502020204030204" pitchFamily="34" charset="0"/>
              </a:rPr>
              <a:t>	</a:t>
            </a:r>
            <a:r>
              <a:rPr lang="en-US" b="1" dirty="0">
                <a:effectLst/>
                <a:latin typeface="Calibri" panose="020F0502020204030204" pitchFamily="34" charset="0"/>
                <a:ea typeface="Times New Roman" panose="02020603050405020304" pitchFamily="18" charset="0"/>
                <a:cs typeface="Calibri" panose="020F0502020204030204" pitchFamily="34" charset="0"/>
              </a:rPr>
              <a:t>2. Display Clear Error Messages: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20000"/>
              </a:lnSpc>
              <a:spcBef>
                <a:spcPts val="0"/>
              </a:spcBef>
              <a:spcAft>
                <a:spcPts val="0"/>
              </a:spcAft>
              <a:buSzPts val="1000"/>
              <a:buFont typeface="Courier New" panose="02070309020205020404" pitchFamily="49" charset="0"/>
              <a:buChar char="o"/>
              <a:tabLst>
                <a:tab pos="914400" algn="l"/>
              </a:tabLst>
            </a:pPr>
            <a:r>
              <a:rPr lang="en-US" sz="1900" dirty="0">
                <a:effectLst/>
                <a:latin typeface="Calibri" panose="020F0502020204030204" pitchFamily="34" charset="0"/>
                <a:ea typeface="Times New Roman" panose="02020603050405020304" pitchFamily="18" charset="0"/>
                <a:cs typeface="Calibri" panose="020F0502020204030204" pitchFamily="34" charset="0"/>
              </a:rPr>
              <a:t>In case of interruptions (e.g., lost connection), provide clear and user-friendly error messages to help users understand the issue.</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20000"/>
              </a:lnSpc>
              <a:spcBef>
                <a:spcPts val="0"/>
              </a:spcBef>
              <a:spcAft>
                <a:spcPts val="0"/>
              </a:spcAft>
              <a:buNone/>
              <a:tabLst>
                <a:tab pos="457200" algn="l"/>
              </a:tabLst>
            </a:pPr>
            <a:r>
              <a:rPr lang="en-US" b="1" dirty="0">
                <a:effectLst/>
                <a:latin typeface="Calibri" panose="020F0502020204030204" pitchFamily="34" charset="0"/>
                <a:ea typeface="Times New Roman" panose="02020603050405020304" pitchFamily="18" charset="0"/>
                <a:cs typeface="Calibri" panose="020F0502020204030204" pitchFamily="34" charset="0"/>
              </a:rPr>
              <a:t>	3. Fix Checkout Navigation Flow:</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20000"/>
              </a:lnSpc>
              <a:spcBef>
                <a:spcPts val="0"/>
              </a:spcBef>
              <a:spcAft>
                <a:spcPts val="0"/>
              </a:spcAft>
              <a:buSzPts val="1000"/>
              <a:buFont typeface="Courier New" panose="02070309020205020404" pitchFamily="49" charset="0"/>
              <a:buChar char="o"/>
              <a:tabLst>
                <a:tab pos="914400" algn="l"/>
              </a:tabLst>
            </a:pPr>
            <a:r>
              <a:rPr lang="en-US" sz="1900" dirty="0">
                <a:effectLst/>
                <a:latin typeface="Calibri" panose="020F0502020204030204" pitchFamily="34" charset="0"/>
                <a:ea typeface="Times New Roman" panose="02020603050405020304" pitchFamily="18" charset="0"/>
                <a:cs typeface="Calibri" panose="020F0502020204030204" pitchFamily="34" charset="0"/>
              </a:rPr>
              <a:t>After completing the checkout process, redirect users directly to the confirmation page instead of returning them to the cart.</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20000"/>
              </a:lnSpc>
              <a:spcBef>
                <a:spcPts val="0"/>
              </a:spcBef>
              <a:spcAft>
                <a:spcPts val="0"/>
              </a:spcAft>
              <a:buNone/>
              <a:tabLst>
                <a:tab pos="457200" algn="l"/>
              </a:tabLst>
            </a:pPr>
            <a:r>
              <a:rPr lang="en-US" b="1" dirty="0">
                <a:effectLst/>
                <a:latin typeface="Calibri" panose="020F0502020204030204" pitchFamily="34" charset="0"/>
                <a:ea typeface="Times New Roman" panose="02020603050405020304" pitchFamily="18" charset="0"/>
                <a:cs typeface="Calibri" panose="020F0502020204030204" pitchFamily="34" charset="0"/>
              </a:rPr>
              <a:t>	4. Add Testing for Special Conditions: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20000"/>
              </a:lnSpc>
              <a:spcBef>
                <a:spcPts val="0"/>
              </a:spcBef>
              <a:spcAft>
                <a:spcPts val="0"/>
              </a:spcAft>
              <a:buSzPts val="1000"/>
              <a:buFont typeface="Courier New" panose="02070309020205020404" pitchFamily="49" charset="0"/>
              <a:buChar char="o"/>
              <a:tabLst>
                <a:tab pos="914400" algn="l"/>
              </a:tabLst>
            </a:pPr>
            <a:r>
              <a:rPr lang="en-US" sz="1900" dirty="0">
                <a:effectLst/>
                <a:latin typeface="Calibri" panose="020F0502020204030204" pitchFamily="34" charset="0"/>
                <a:ea typeface="Times New Roman" panose="02020603050405020304" pitchFamily="18" charset="0"/>
                <a:cs typeface="Calibri" panose="020F0502020204030204" pitchFamily="34" charset="0"/>
              </a:rPr>
              <a:t>Perform testing for edge cases such as disconnected network, opening multiple tabs, or using the system without logging in, to prevent hidden bugs.</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20000"/>
              </a:lnSpc>
              <a:spcBef>
                <a:spcPts val="0"/>
              </a:spcBef>
              <a:spcAft>
                <a:spcPts val="0"/>
              </a:spcAft>
              <a:buNone/>
              <a:tabLst>
                <a:tab pos="457200" algn="l"/>
              </a:tabLst>
            </a:pPr>
            <a:r>
              <a:rPr lang="en-US" b="1" dirty="0">
                <a:effectLst/>
                <a:latin typeface="Calibri" panose="020F0502020204030204" pitchFamily="34" charset="0"/>
                <a:ea typeface="Times New Roman" panose="02020603050405020304" pitchFamily="18" charset="0"/>
                <a:cs typeface="Calibri" panose="020F0502020204030204" pitchFamily="34" charset="0"/>
              </a:rPr>
              <a:t>	5. Ensure User Access Security:</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20000"/>
              </a:lnSpc>
              <a:spcBef>
                <a:spcPts val="0"/>
              </a:spcBef>
              <a:spcAft>
                <a:spcPts val="0"/>
              </a:spcAft>
              <a:buSzPts val="1000"/>
              <a:buFont typeface="Courier New" panose="02070309020205020404" pitchFamily="49" charset="0"/>
              <a:buChar char="o"/>
              <a:tabLst>
                <a:tab pos="914400" algn="l"/>
              </a:tabLst>
            </a:pPr>
            <a:r>
              <a:rPr lang="en-US" sz="1900" dirty="0">
                <a:effectLst/>
                <a:latin typeface="Calibri" panose="020F0502020204030204" pitchFamily="34" charset="0"/>
                <a:ea typeface="Times New Roman" panose="02020603050405020304" pitchFamily="18" charset="0"/>
                <a:cs typeface="Calibri" panose="020F0502020204030204" pitchFamily="34" charset="0"/>
              </a:rPr>
              <a:t>Make sure that only authorized users are able to make data changes or perform transactions.</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63789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F637-8EC7-4F5B-91C3-432CA6632172}"/>
              </a:ext>
            </a:extLst>
          </p:cNvPr>
          <p:cNvSpPr>
            <a:spLocks noGrp="1"/>
          </p:cNvSpPr>
          <p:nvPr>
            <p:ph type="title"/>
          </p:nvPr>
        </p:nvSpPr>
        <p:spPr>
          <a:xfrm>
            <a:off x="1066800" y="1074531"/>
            <a:ext cx="10058400" cy="1033670"/>
          </a:xfrm>
        </p:spPr>
        <p:txBody>
          <a:bodyPr>
            <a:normAutofit fontScale="90000"/>
          </a:bodyPr>
          <a:lstStyle/>
          <a:p>
            <a:r>
              <a:rPr lang="en-US" dirty="0">
                <a:latin typeface="Calibri" panose="020F0502020204030204" pitchFamily="34" charset="0"/>
                <a:cs typeface="Calibri" panose="020F0502020204030204" pitchFamily="34" charset="0"/>
              </a:rPr>
              <a:t>Overview of My Manual QA Tester Portfolio</a:t>
            </a:r>
            <a:br>
              <a:rPr lang="en-US" dirty="0"/>
            </a:br>
            <a:endParaRPr lang="en-US" dirty="0"/>
          </a:p>
        </p:txBody>
      </p:sp>
      <p:sp>
        <p:nvSpPr>
          <p:cNvPr id="3" name="Content Placeholder 2">
            <a:extLst>
              <a:ext uri="{FF2B5EF4-FFF2-40B4-BE49-F238E27FC236}">
                <a16:creationId xmlns:a16="http://schemas.microsoft.com/office/drawing/2014/main" id="{2433CFCE-B175-4D03-A179-BFAD9E8577B2}"/>
              </a:ext>
            </a:extLst>
          </p:cNvPr>
          <p:cNvSpPr>
            <a:spLocks noGrp="1"/>
          </p:cNvSpPr>
          <p:nvPr>
            <p:ph idx="1"/>
          </p:nvPr>
        </p:nvSpPr>
        <p:spPr/>
        <p:txBody>
          <a:bodyPr>
            <a:normAutofit/>
          </a:bodyPr>
          <a:lstStyle/>
          <a:p>
            <a:pPr>
              <a:lnSpc>
                <a:spcPct val="107000"/>
              </a:lnSpc>
              <a:spcAft>
                <a:spcPts val="800"/>
              </a:spcAft>
            </a:pPr>
            <a:r>
              <a:rPr lang="en-US" sz="1800" dirty="0">
                <a:latin typeface="Calibri" panose="020F0502020204030204" pitchFamily="34" charset="0"/>
                <a:cs typeface="Calibri" panose="020F0502020204030204" pitchFamily="34" charset="0"/>
              </a:rPr>
              <a:t>My name is Gun </a:t>
            </a:r>
            <a:r>
              <a:rPr lang="en-US" sz="1800" dirty="0" err="1">
                <a:latin typeface="Calibri" panose="020F0502020204030204" pitchFamily="34" charset="0"/>
                <a:cs typeface="Calibri" panose="020F0502020204030204" pitchFamily="34" charset="0"/>
              </a:rPr>
              <a:t>Gun</a:t>
            </a:r>
            <a:r>
              <a:rPr lang="en-US" sz="1800" dirty="0">
                <a:latin typeface="Calibri" panose="020F0502020204030204" pitchFamily="34" charset="0"/>
                <a:cs typeface="Calibri" panose="020F0502020204030204" pitchFamily="34" charset="0"/>
              </a:rPr>
              <a:t> Burmawan, a certified Manual QA Tester from </a:t>
            </a:r>
            <a:r>
              <a:rPr lang="en-US" sz="1800" dirty="0" err="1">
                <a:latin typeface="Calibri" panose="020F0502020204030204" pitchFamily="34" charset="0"/>
                <a:cs typeface="Calibri" panose="020F0502020204030204" pitchFamily="34" charset="0"/>
              </a:rPr>
              <a:t>Growia</a:t>
            </a:r>
            <a:r>
              <a:rPr lang="en-US" sz="1800" dirty="0">
                <a:latin typeface="Calibri" panose="020F0502020204030204" pitchFamily="34" charset="0"/>
                <a:cs typeface="Calibri" panose="020F0502020204030204" pitchFamily="34" charset="0"/>
              </a:rPr>
              <a:t> Education, with a strong dedication to ensuring software quality and optimal performance. With a professional background as an entrepreneur, I bring a keen analytical mindset and strong attention to detail to the field of quality assurance. I have a comprehensive understanding of the Software Development Life Cycle (SDLC), along with hands-on experience in developing test plans, designing detailed test cases, and executing both functional and non-functional testing. I am proficient in identifying bugs, documenting defects, and collaborating effectively with development teams to ensure the timely resolution of issues. My expertise includes regression testing. I am committed to contributing to the delivery of high-quality software solutions, enhancing user satisfaction, and supporting organizational objectives through robust quality assurance practices.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56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A087-2E25-477B-B883-9918A6C67DAB}"/>
              </a:ext>
            </a:extLst>
          </p:cNvPr>
          <p:cNvSpPr>
            <a:spLocks noGrp="1"/>
          </p:cNvSpPr>
          <p:nvPr>
            <p:ph type="title"/>
          </p:nvPr>
        </p:nvSpPr>
        <p:spPr>
          <a:xfrm>
            <a:off x="1097280" y="1166191"/>
            <a:ext cx="10058400" cy="1034995"/>
          </a:xfrm>
        </p:spPr>
        <p:txBody>
          <a:bodyPr>
            <a:normAutofit fontScale="90000"/>
          </a:bodyPr>
          <a:lstStyle/>
          <a:p>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About Me</a:t>
            </a:r>
            <a:br>
              <a:rPr lang="en-US" dirty="0"/>
            </a:br>
            <a:endParaRPr lang="en-US" dirty="0"/>
          </a:p>
        </p:txBody>
      </p:sp>
      <p:sp>
        <p:nvSpPr>
          <p:cNvPr id="3" name="Content Placeholder 2">
            <a:extLst>
              <a:ext uri="{FF2B5EF4-FFF2-40B4-BE49-F238E27FC236}">
                <a16:creationId xmlns:a16="http://schemas.microsoft.com/office/drawing/2014/main" id="{7AF33704-5546-4F42-9AC7-B11BD5B396FB}"/>
              </a:ext>
            </a:extLst>
          </p:cNvPr>
          <p:cNvSpPr>
            <a:spLocks noGrp="1"/>
          </p:cNvSpPr>
          <p:nvPr>
            <p:ph idx="1"/>
          </p:nvPr>
        </p:nvSpPr>
        <p:spPr/>
        <p:txBody>
          <a:bodyPr>
            <a:noAutofit/>
          </a:bodyPr>
          <a:lstStyle/>
          <a:p>
            <a:pPr algn="just"/>
            <a:r>
              <a:rPr lang="en-US" sz="2000" dirty="0">
                <a:latin typeface="Calibri" panose="020F0502020204030204" pitchFamily="34" charset="0"/>
                <a:cs typeface="Calibri" panose="020F0502020204030204" pitchFamily="34" charset="0"/>
              </a:rPr>
              <a:t>I am a certified Manual Quality Assurance professional from </a:t>
            </a:r>
            <a:r>
              <a:rPr lang="en-US" sz="2000" dirty="0" err="1">
                <a:latin typeface="Calibri" panose="020F0502020204030204" pitchFamily="34" charset="0"/>
                <a:cs typeface="Calibri" panose="020F0502020204030204" pitchFamily="34" charset="0"/>
              </a:rPr>
              <a:t>Growia</a:t>
            </a:r>
            <a:r>
              <a:rPr lang="en-US" sz="2000" dirty="0">
                <a:latin typeface="Calibri" panose="020F0502020204030204" pitchFamily="34" charset="0"/>
                <a:cs typeface="Calibri" panose="020F0502020204030204" pitchFamily="34" charset="0"/>
              </a:rPr>
              <a:t> Education, equipped with solid competencies in test planning, test case design, and defect tracking. My prior experience as an entrepreneur has provided a distinctive perspective and broadened my approach to quality assurance practices. I am currently seeking opportunities to advance my career as a Manual QA Tester and contribute meaningfully to the delivery of reliable and high-quality software solutions.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6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B715-C10D-4173-B1EB-F649FCBEF77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Key Skills</a:t>
            </a:r>
          </a:p>
        </p:txBody>
      </p:sp>
      <p:sp>
        <p:nvSpPr>
          <p:cNvPr id="3" name="Content Placeholder 2">
            <a:extLst>
              <a:ext uri="{FF2B5EF4-FFF2-40B4-BE49-F238E27FC236}">
                <a16:creationId xmlns:a16="http://schemas.microsoft.com/office/drawing/2014/main" id="{599DA749-8101-406A-9E65-70F07C5ABBC6}"/>
              </a:ext>
            </a:extLst>
          </p:cNvPr>
          <p:cNvSpPr>
            <a:spLocks noGrp="1"/>
          </p:cNvSpPr>
          <p:nvPr>
            <p:ph sz="half" idx="1"/>
          </p:nvPr>
        </p:nvSpPr>
        <p:spPr/>
        <p:txBody>
          <a:bodyPr>
            <a:normAutofit fontScale="92500" lnSpcReduction="20000"/>
          </a:bodyPr>
          <a:lstStyle/>
          <a:p>
            <a:r>
              <a:rPr lang="en-US" dirty="0">
                <a:latin typeface="Calibri" panose="020F0502020204030204" pitchFamily="34" charset="0"/>
                <a:cs typeface="Calibri" panose="020F0502020204030204" pitchFamily="34" charset="0"/>
              </a:rPr>
              <a:t>● Test Planning: Formulating comprehensive test plans that define testing strategies, scope, required resources, and timelines to ensure thorough and systematic test coverage.</a:t>
            </a:r>
          </a:p>
          <a:p>
            <a:r>
              <a:rPr lang="en-US" dirty="0">
                <a:latin typeface="Calibri" panose="020F0502020204030204" pitchFamily="34" charset="0"/>
                <a:cs typeface="Calibri" panose="020F0502020204030204" pitchFamily="34" charset="0"/>
              </a:rPr>
              <a:t>● Test Case Design: Developing well-structured and effective test cases that address both functional and non-functional requirements to validate system performance and reliability.</a:t>
            </a:r>
          </a:p>
          <a:p>
            <a:r>
              <a:rPr lang="en-US" dirty="0">
                <a:latin typeface="Calibri" panose="020F0502020204030204" pitchFamily="34" charset="0"/>
                <a:cs typeface="Calibri" panose="020F0502020204030204" pitchFamily="34" charset="0"/>
              </a:rPr>
              <a:t>● Defect Tracking: Accurately identifying, documenting, and managing software defects using tools such as JIRA, while maintaining effective collaboration with development teams to ensure timely resolution.</a:t>
            </a:r>
            <a:endParaRPr lang="en-US" dirty="0"/>
          </a:p>
        </p:txBody>
      </p:sp>
      <p:sp>
        <p:nvSpPr>
          <p:cNvPr id="4" name="Content Placeholder 3">
            <a:extLst>
              <a:ext uri="{FF2B5EF4-FFF2-40B4-BE49-F238E27FC236}">
                <a16:creationId xmlns:a16="http://schemas.microsoft.com/office/drawing/2014/main" id="{C355277B-7B4A-4F9D-B910-2829C2B06940}"/>
              </a:ext>
            </a:extLst>
          </p:cNvPr>
          <p:cNvSpPr>
            <a:spLocks noGrp="1"/>
          </p:cNvSpPr>
          <p:nvPr>
            <p:ph sz="half" idx="2"/>
          </p:nvPr>
        </p:nvSpPr>
        <p:spPr/>
        <p:txBody>
          <a:bodyPr>
            <a:normAutofit fontScale="92500" lnSpcReduction="20000"/>
          </a:bodyPr>
          <a:lstStyle/>
          <a:p>
            <a:r>
              <a:rPr lang="en-US" dirty="0">
                <a:latin typeface="Calibri" panose="020F0502020204030204" pitchFamily="34" charset="0"/>
                <a:cs typeface="Calibri" panose="020F0502020204030204" pitchFamily="34" charset="0"/>
              </a:rPr>
              <a:t>● Functional Testing: Performing structured functional testing to ensure that software applications operate in accordance with defined requirements and deliver the intended outcomes.</a:t>
            </a:r>
          </a:p>
          <a:p>
            <a:r>
              <a:rPr lang="en-US" dirty="0">
                <a:latin typeface="Calibri" panose="020F0502020204030204" pitchFamily="34" charset="0"/>
                <a:cs typeface="Calibri" panose="020F0502020204030204" pitchFamily="34" charset="0"/>
              </a:rPr>
              <a:t>● Regression Testing: Carrying out comprehensive regression testing to validate that recent code modifications do not negatively impact existing system functionalities.</a:t>
            </a:r>
            <a:endParaRPr lang="en-US" dirty="0"/>
          </a:p>
        </p:txBody>
      </p:sp>
    </p:spTree>
    <p:extLst>
      <p:ext uri="{BB962C8B-B14F-4D97-AF65-F5344CB8AC3E}">
        <p14:creationId xmlns:p14="http://schemas.microsoft.com/office/powerpoint/2010/main" val="226136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4C36-EF8F-49F9-AD56-A92F0BFB6FB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Experience and Project</a:t>
            </a:r>
          </a:p>
        </p:txBody>
      </p:sp>
      <p:sp>
        <p:nvSpPr>
          <p:cNvPr id="3" name="Content Placeholder 2">
            <a:extLst>
              <a:ext uri="{FF2B5EF4-FFF2-40B4-BE49-F238E27FC236}">
                <a16:creationId xmlns:a16="http://schemas.microsoft.com/office/drawing/2014/main" id="{46EAA653-F690-452B-9E91-23877AB8A068}"/>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In this portfolio, I present the projects completed during my studies at </a:t>
            </a:r>
            <a:r>
              <a:rPr lang="en-US" sz="2800" dirty="0" err="1">
                <a:latin typeface="Calibri" panose="020F0502020204030204" pitchFamily="34" charset="0"/>
                <a:cs typeface="Calibri" panose="020F0502020204030204" pitchFamily="34" charset="0"/>
              </a:rPr>
              <a:t>Growia</a:t>
            </a:r>
            <a:r>
              <a:rPr lang="en-US" sz="2800" dirty="0">
                <a:latin typeface="Calibri" panose="020F0502020204030204" pitchFamily="34" charset="0"/>
                <a:cs typeface="Calibri" panose="020F0502020204030204" pitchFamily="34" charset="0"/>
              </a:rPr>
              <a:t>, which include developing comprehensive test plans, designing detailed test cases, and performing various testing types such as functional and regression testing. These projects showcase my capability to ensure software quality and functionality, identify defects, and contribute to enhancing the overall user experience.</a:t>
            </a:r>
          </a:p>
        </p:txBody>
      </p:sp>
    </p:spTree>
    <p:extLst>
      <p:ext uri="{BB962C8B-B14F-4D97-AF65-F5344CB8AC3E}">
        <p14:creationId xmlns:p14="http://schemas.microsoft.com/office/powerpoint/2010/main" val="198021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8235-21B9-409C-8120-BB8F7E56D359}"/>
              </a:ext>
            </a:extLst>
          </p:cNvPr>
          <p:cNvSpPr>
            <a:spLocks noGrp="1"/>
          </p:cNvSpPr>
          <p:nvPr>
            <p:ph type="ctrTitle"/>
          </p:nvPr>
        </p:nvSpPr>
        <p:spPr>
          <a:xfrm>
            <a:off x="1097280" y="1364974"/>
            <a:ext cx="10058400" cy="2960138"/>
          </a:xfrm>
        </p:spPr>
        <p:txBody>
          <a:bodyPr>
            <a:normAutofit fontScale="90000"/>
          </a:bodyPr>
          <a:lstStyle/>
          <a:p>
            <a:pPr algn="ctr"/>
            <a:r>
              <a:rPr lang="en-US" sz="8000" dirty="0">
                <a:solidFill>
                  <a:schemeClr val="tx1"/>
                </a:solidFill>
                <a:latin typeface="Bebas Neue"/>
                <a:ea typeface="Bebas Neue"/>
                <a:cs typeface="Bebas Neue"/>
                <a:sym typeface="Bebas Neue"/>
              </a:rPr>
              <a:t> </a:t>
            </a:r>
            <a:br>
              <a:rPr lang="en-US" sz="8000" dirty="0">
                <a:solidFill>
                  <a:schemeClr val="tx1"/>
                </a:solidFill>
                <a:latin typeface="Bebas Neue"/>
                <a:ea typeface="Bebas Neue"/>
                <a:cs typeface="Bebas Neue"/>
                <a:sym typeface="Bebas Neue"/>
              </a:rPr>
            </a:br>
            <a:br>
              <a:rPr lang="en-US" sz="8000" dirty="0">
                <a:solidFill>
                  <a:schemeClr val="tx1"/>
                </a:solidFill>
                <a:latin typeface="Bebas Neue"/>
                <a:ea typeface="Bebas Neue"/>
                <a:cs typeface="Bebas Neue"/>
                <a:sym typeface="Bebas Neue"/>
              </a:rPr>
            </a:br>
            <a:br>
              <a:rPr lang="en-US" sz="8000" dirty="0">
                <a:solidFill>
                  <a:schemeClr val="tx1"/>
                </a:solidFill>
                <a:latin typeface="Bebas Neue"/>
                <a:ea typeface="Bebas Neue"/>
                <a:cs typeface="Bebas Neue"/>
                <a:sym typeface="Bebas Neue"/>
              </a:rPr>
            </a:br>
            <a:r>
              <a:rPr lang="en-US" sz="5400" dirty="0">
                <a:solidFill>
                  <a:schemeClr val="tx1">
                    <a:lumMod val="85000"/>
                    <a:lumOff val="15000"/>
                  </a:schemeClr>
                </a:solidFill>
                <a:latin typeface="Calibri" panose="020F0502020204030204" pitchFamily="34" charset="0"/>
                <a:cs typeface="Calibri" panose="020F0502020204030204" pitchFamily="34" charset="0"/>
              </a:rPr>
              <a:t>Improving the Quality of </a:t>
            </a:r>
            <a:r>
              <a:rPr lang="en-US" sz="5400" dirty="0" err="1">
                <a:solidFill>
                  <a:schemeClr val="tx1">
                    <a:lumMod val="85000"/>
                    <a:lumOff val="15000"/>
                  </a:schemeClr>
                </a:solidFill>
                <a:latin typeface="Calibri" panose="020F0502020204030204" pitchFamily="34" charset="0"/>
                <a:cs typeface="Calibri" panose="020F0502020204030204" pitchFamily="34" charset="0"/>
              </a:rPr>
              <a:t>GrowiaShop</a:t>
            </a:r>
            <a:r>
              <a:rPr lang="en-US" sz="5400" dirty="0">
                <a:solidFill>
                  <a:schemeClr val="tx1">
                    <a:lumMod val="85000"/>
                    <a:lumOff val="15000"/>
                  </a:schemeClr>
                </a:solidFill>
                <a:latin typeface="Calibri" panose="020F0502020204030204" pitchFamily="34" charset="0"/>
                <a:cs typeface="Calibri" panose="020F0502020204030204" pitchFamily="34" charset="0"/>
              </a:rPr>
              <a:t>: Evaluation &amp; Recommendations</a:t>
            </a:r>
            <a:br>
              <a:rPr lang="en-US" sz="5400" dirty="0">
                <a:solidFill>
                  <a:schemeClr val="tx1">
                    <a:lumMod val="85000"/>
                    <a:lumOff val="15000"/>
                  </a:schemeClr>
                </a:solidFill>
                <a:latin typeface="Calibri" panose="020F0502020204030204" pitchFamily="34" charset="0"/>
                <a:cs typeface="Calibri" panose="020F0502020204030204" pitchFamily="34" charset="0"/>
              </a:rPr>
            </a:br>
            <a:br>
              <a:rPr lang="en-US" sz="8800" dirty="0">
                <a:solidFill>
                  <a:schemeClr val="tx1"/>
                </a:solidFill>
                <a:latin typeface="Bebas Neue"/>
                <a:ea typeface="Bebas Neue"/>
                <a:cs typeface="Bebas Neue"/>
                <a:sym typeface="Bebas Neue"/>
              </a:rPr>
            </a:br>
            <a:r>
              <a:rPr lang="en-US" sz="2700" dirty="0">
                <a:latin typeface="Calibri" panose="020F0502020204030204" pitchFamily="34" charset="0"/>
                <a:cs typeface="Calibri" panose="020F0502020204030204" pitchFamily="34" charset="0"/>
              </a:rPr>
              <a:t>GROWIA EDUCATION, APRIL 2025</a:t>
            </a:r>
            <a:endParaRPr lang="en-US" sz="2700"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488DA254-8714-404B-BC06-A97826D2E959}"/>
              </a:ext>
            </a:extLst>
          </p:cNvPr>
          <p:cNvSpPr>
            <a:spLocks noGrp="1"/>
          </p:cNvSpPr>
          <p:nvPr>
            <p:ph type="subTitle" idx="1"/>
          </p:nvPr>
        </p:nvSpPr>
        <p:spPr/>
        <p:txBody>
          <a:bodyPr/>
          <a:lstStyle/>
          <a:p>
            <a:pPr marL="0" lvl="0" indent="0" algn="r" rtl="0">
              <a:spcBef>
                <a:spcPts val="0"/>
              </a:spcBef>
              <a:spcAft>
                <a:spcPts val="0"/>
              </a:spcAft>
              <a:buNone/>
            </a:pPr>
            <a:r>
              <a:rPr lang="en-US" sz="1100" b="0" i="0" dirty="0">
                <a:solidFill>
                  <a:srgbClr val="404040"/>
                </a:solidFill>
                <a:effectLst/>
                <a:latin typeface="Inter" panose="020B0604020202020204" charset="0"/>
              </a:rPr>
              <a:t>Analysis of Test Results and Recommendations for Improvement</a:t>
            </a:r>
            <a:endParaRPr lang="es-ES" sz="1400" dirty="0">
              <a:latin typeface="Calibri" panose="020F0502020204030204" pitchFamily="34" charset="0"/>
              <a:ea typeface="Inter"/>
              <a:cs typeface="Calibri" panose="020F0502020204030204" pitchFamily="34" charset="0"/>
              <a:sym typeface="Inter"/>
            </a:endParaRPr>
          </a:p>
        </p:txBody>
      </p:sp>
    </p:spTree>
    <p:extLst>
      <p:ext uri="{BB962C8B-B14F-4D97-AF65-F5344CB8AC3E}">
        <p14:creationId xmlns:p14="http://schemas.microsoft.com/office/powerpoint/2010/main" val="13312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3C9F-B024-41B7-B60A-EA64E6A491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A09FFF65-0384-48AD-A231-C0DA7A854962}"/>
              </a:ext>
            </a:extLst>
          </p:cNvPr>
          <p:cNvSpPr>
            <a:spLocks noGrp="1"/>
          </p:cNvSpPr>
          <p:nvPr>
            <p:ph idx="1"/>
          </p:nvPr>
        </p:nvSpPr>
        <p:spPr>
          <a:xfrm>
            <a:off x="1007165" y="2108201"/>
            <a:ext cx="10148515" cy="3760891"/>
          </a:xfrm>
        </p:spPr>
        <p:txBody>
          <a:bodyPr>
            <a:noAutofit/>
          </a:bodyPr>
          <a:lstStyle/>
          <a:p>
            <a:pPr marL="342900" lvl="0" indent="-342900">
              <a:lnSpc>
                <a:spcPct val="107000"/>
              </a:lnSpc>
              <a:spcAft>
                <a:spcPts val="800"/>
              </a:spcAft>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Project Title: Improving the Quality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GrowiaShop</a:t>
            </a:r>
            <a:r>
              <a:rPr lang="en-US" sz="1800" dirty="0">
                <a:effectLst/>
                <a:latin typeface="Calibri" panose="020F0502020204030204" pitchFamily="34" charset="0"/>
                <a:ea typeface="Calibri" panose="020F0502020204030204" pitchFamily="34" charset="0"/>
                <a:cs typeface="Times New Roman" panose="02020603050405020304" pitchFamily="18" charset="0"/>
              </a:rPr>
              <a:t>: Evaluation &amp; Recommendations</a:t>
            </a:r>
          </a:p>
          <a:p>
            <a:pPr marL="342900" lvl="0" indent="-342900">
              <a:lnSpc>
                <a:spcPct val="107000"/>
              </a:lnSpc>
              <a:spcAft>
                <a:spcPts val="800"/>
              </a:spcAft>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Project Duration: February 11, 2025 - February 24, 2024 (2-weeks) </a:t>
            </a:r>
          </a:p>
          <a:p>
            <a:pPr marL="342900" lvl="0" indent="-342900">
              <a:lnSpc>
                <a:spcPct val="107000"/>
              </a:lnSpc>
              <a:spcAft>
                <a:spcPts val="800"/>
              </a:spcAft>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Role: Manual QA Student (Individual Project) </a:t>
            </a:r>
          </a:p>
          <a:p>
            <a:pPr marL="342900" lvl="0" indent="-342900">
              <a:lnSpc>
                <a:spcPct val="107000"/>
              </a:lnSpc>
              <a:spcAft>
                <a:spcPts val="800"/>
              </a:spcAft>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Objectives: </a:t>
            </a:r>
          </a:p>
          <a:p>
            <a:pPr marL="0" lvl="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Ensuring the reliability of new features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GrowiaShop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Identifying and reporting bugs found during testing. </a:t>
            </a:r>
          </a:p>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Providing improvement recommendations to enhance system quality.</a:t>
            </a:r>
          </a:p>
        </p:txBody>
      </p:sp>
    </p:spTree>
    <p:extLst>
      <p:ext uri="{BB962C8B-B14F-4D97-AF65-F5344CB8AC3E}">
        <p14:creationId xmlns:p14="http://schemas.microsoft.com/office/powerpoint/2010/main" val="277827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8E10-4937-4E05-8453-DE2FC3E4AAC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INTRODUCTION2</a:t>
            </a:r>
          </a:p>
        </p:txBody>
      </p:sp>
      <p:sp>
        <p:nvSpPr>
          <p:cNvPr id="3" name="Content Placeholder 2">
            <a:extLst>
              <a:ext uri="{FF2B5EF4-FFF2-40B4-BE49-F238E27FC236}">
                <a16:creationId xmlns:a16="http://schemas.microsoft.com/office/drawing/2014/main" id="{033BEE4A-69EE-4996-898C-E122B4E417A3}"/>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Technology and Testing Tools: </a:t>
            </a:r>
          </a:p>
          <a:p>
            <a:pPr lvl="6"/>
            <a:r>
              <a:rPr lang="en-US" sz="2000" dirty="0">
                <a:latin typeface="Calibri" panose="020F0502020204030204" pitchFamily="34" charset="0"/>
                <a:cs typeface="Calibri" panose="020F0502020204030204" pitchFamily="34" charset="0"/>
              </a:rPr>
              <a:t>Microsoft Excel was used for test case management, including the creation and organization of test plans and test cases.</a:t>
            </a:r>
          </a:p>
          <a:p>
            <a:pPr lvl="6"/>
            <a:r>
              <a:rPr lang="en-US" sz="2000" dirty="0">
                <a:latin typeface="Calibri" panose="020F0502020204030204" pitchFamily="34" charset="0"/>
                <a:cs typeface="Calibri" panose="020F0502020204030204" pitchFamily="34" charset="0"/>
              </a:rPr>
              <a:t>JIRA was utilized as the defect tracking system to log and manage bugs throughout the testing process.</a:t>
            </a:r>
          </a:p>
          <a:p>
            <a:pPr lvl="6"/>
            <a:r>
              <a:rPr lang="en-US" sz="2000" dirty="0">
                <a:latin typeface="Calibri" panose="020F0502020204030204" pitchFamily="34" charset="0"/>
                <a:cs typeface="Calibri" panose="020F0502020204030204" pitchFamily="34" charset="0"/>
              </a:rPr>
              <a:t>Microsoft Excel was also used for documentation and reporting, including test result summaries and improvement recommendations.</a:t>
            </a:r>
          </a:p>
          <a:p>
            <a:pPr lvl="6"/>
            <a:r>
              <a:rPr lang="en-US" sz="2000" dirty="0">
                <a:latin typeface="Calibri" panose="020F0502020204030204" pitchFamily="34" charset="0"/>
                <a:cs typeface="Calibri" panose="020F0502020204030204" pitchFamily="34" charset="0"/>
              </a:rPr>
              <a:t>PowerPoint was employed as a presentation tool to visually communicate testing results and findings to stakeholders and developers.</a:t>
            </a:r>
          </a:p>
          <a:p>
            <a:endParaRPr lang="en-US" dirty="0"/>
          </a:p>
        </p:txBody>
      </p:sp>
    </p:spTree>
    <p:extLst>
      <p:ext uri="{BB962C8B-B14F-4D97-AF65-F5344CB8AC3E}">
        <p14:creationId xmlns:p14="http://schemas.microsoft.com/office/powerpoint/2010/main" val="264066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5503-9D89-460E-8FE8-A2CF8E0D4BF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Testing Process</a:t>
            </a:r>
          </a:p>
        </p:txBody>
      </p:sp>
      <p:sp>
        <p:nvSpPr>
          <p:cNvPr id="3" name="Content Placeholder 2">
            <a:extLst>
              <a:ext uri="{FF2B5EF4-FFF2-40B4-BE49-F238E27FC236}">
                <a16:creationId xmlns:a16="http://schemas.microsoft.com/office/drawing/2014/main" id="{81B5C4CF-C9D4-412F-8761-09ED1F69EDA8}"/>
              </a:ext>
            </a:extLst>
          </p:cNvPr>
          <p:cNvSpPr>
            <a:spLocks noGrp="1"/>
          </p:cNvSpPr>
          <p:nvPr>
            <p:ph idx="1"/>
          </p:nvPr>
        </p:nvSpPr>
        <p:spPr/>
        <p:txBody>
          <a:bodyPr>
            <a:noAutofit/>
          </a:bodyPr>
          <a:lstStyle/>
          <a:p>
            <a:pPr>
              <a:lnSpc>
                <a:spcPct val="1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Test Planning:  </a:t>
            </a:r>
          </a:p>
          <a:p>
            <a:pPr>
              <a:lnSpc>
                <a:spcPct val="1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testing process began with identifying the most critical areas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GrowiaShop</a:t>
            </a:r>
            <a:r>
              <a:rPr lang="en-US" sz="1800" dirty="0">
                <a:effectLst/>
                <a:latin typeface="Calibri" panose="020F0502020204030204" pitchFamily="34" charset="0"/>
                <a:ea typeface="Calibri" panose="020F0502020204030204" pitchFamily="34" charset="0"/>
                <a:cs typeface="Times New Roman" panose="02020603050405020304" pitchFamily="18" charset="0"/>
              </a:rPr>
              <a:t> application,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particularly newly added features such as checkout functionality, payment methods, and shopping cart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behavior. The testing was categorized as functional testing across multiple levels, including component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integration testing, system testing, and system integration testing, with the objective of ensuring each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works as intended and integrates properly within the overall system.</a:t>
            </a:r>
          </a:p>
          <a:p>
            <a:pPr>
              <a:lnSpc>
                <a:spcPct val="10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 Test Case Design:  </a:t>
            </a:r>
          </a:p>
          <a:p>
            <a:pPr>
              <a:lnSpc>
                <a:spcPct val="1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 total of 65 test cases were designed to validate various user scenarios, focusing on key functionalities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such as user login, product selection, checkout process using credit card payment, and transaction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history. Each test case included both positive scenarios (e.g., valid payment details) and negative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scenarios (e.g., invalid or missing inputs). Specific attention was given to test coverage for critical paths </a:t>
            </a:r>
          </a:p>
          <a:p>
            <a:pPr>
              <a:lnSpc>
                <a:spcPct val="100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like order processing and payment confirmation.</a:t>
            </a:r>
          </a:p>
          <a:p>
            <a:pPr>
              <a:lnSpc>
                <a:spcPct val="100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p>
        </p:txBody>
      </p:sp>
    </p:spTree>
    <p:extLst>
      <p:ext uri="{BB962C8B-B14F-4D97-AF65-F5344CB8AC3E}">
        <p14:creationId xmlns:p14="http://schemas.microsoft.com/office/powerpoint/2010/main" val="56502299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{5B41826E-2BC9-4B71-9B18-218C44A5D4A4}tf56160789_win32</Template>
  <TotalTime>632</TotalTime>
  <Words>1654</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Bebas Neue</vt:lpstr>
      <vt:lpstr>Bookman Old Style</vt:lpstr>
      <vt:lpstr>Calibri</vt:lpstr>
      <vt:lpstr>Courier New</vt:lpstr>
      <vt:lpstr>Franklin Gothic Book</vt:lpstr>
      <vt:lpstr>Inter</vt:lpstr>
      <vt:lpstr>Symbol</vt:lpstr>
      <vt:lpstr>Custom</vt:lpstr>
      <vt:lpstr>Gun Gun Burmawan</vt:lpstr>
      <vt:lpstr>Overview of My Manual QA Tester Portfolio </vt:lpstr>
      <vt:lpstr>    About Me </vt:lpstr>
      <vt:lpstr>Key Skills</vt:lpstr>
      <vt:lpstr>Experience and Project</vt:lpstr>
      <vt:lpstr>    Improving the Quality of GrowiaShop: Evaluation &amp; Recommendations  GROWIA EDUCATION, APRIL 2025</vt:lpstr>
      <vt:lpstr>INTRODUCTION</vt:lpstr>
      <vt:lpstr>INTRODUCTION2</vt:lpstr>
      <vt:lpstr>Testing Process</vt:lpstr>
      <vt:lpstr>Testing Process2</vt:lpstr>
      <vt:lpstr>Testing Process3</vt:lpstr>
      <vt:lpstr>Supporting evidences </vt:lpstr>
      <vt:lpstr>Supporting evidences2 </vt:lpstr>
      <vt:lpstr>Supporting evidences3 </vt:lpstr>
      <vt:lpstr>Challenges</vt:lpstr>
      <vt:lpstr>Solutions</vt:lpstr>
      <vt:lpstr>Conclusions</vt:lpstr>
      <vt:lpstr>Conclusions2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Gun Burmawan</dc:title>
  <dc:creator>gun burmawan</dc:creator>
  <cp:lastModifiedBy>gun burmawan</cp:lastModifiedBy>
  <cp:revision>47</cp:revision>
  <dcterms:created xsi:type="dcterms:W3CDTF">2025-03-12T04:06:37Z</dcterms:created>
  <dcterms:modified xsi:type="dcterms:W3CDTF">2025-03-13T10:36:53Z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