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80" r:id="rId6"/>
    <p:sldId id="266" r:id="rId7"/>
    <p:sldId id="259" r:id="rId8"/>
    <p:sldId id="271" r:id="rId9"/>
    <p:sldId id="281" r:id="rId10"/>
    <p:sldId id="282" r:id="rId11"/>
    <p:sldId id="279" r:id="rId12"/>
    <p:sldId id="268" r:id="rId13"/>
    <p:sldId id="278" r:id="rId14"/>
    <p:sldId id="260" r:id="rId15"/>
    <p:sldId id="270" r:id="rId16"/>
    <p:sldId id="283" r:id="rId17"/>
    <p:sldId id="284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  <p:embeddedFont>
      <p:font typeface="Roboto Serif" panose="020B0604020202020204" charset="0"/>
      <p:regular r:id="rId27"/>
      <p:bold r:id="rId28"/>
      <p:italic r:id="rId29"/>
      <p:boldItalic r:id="rId30"/>
    </p:embeddedFont>
    <p:embeddedFont>
      <p:font typeface="Roboto Serif Medium" panose="020B0604020202020204" charset="0"/>
      <p:regular r:id="rId31"/>
      <p:bold r:id="rId32"/>
      <p:italic r:id="rId33"/>
      <p:boldItalic r:id="rId34"/>
    </p:embeddedFont>
    <p:embeddedFont>
      <p:font typeface="Segoe UI Emoji" panose="020B0502040204020203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39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39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a96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a96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82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a96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a96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a96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a96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0a96a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0a96a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75ff1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c75ff1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75ff1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c75ff1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84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75ff1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c75ff1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05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7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6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1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65589" y="671391"/>
            <a:ext cx="6011117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"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Meningkatkan</a:t>
            </a: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Kualitas</a:t>
            </a: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GrowiaShop</a:t>
            </a: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: 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Evaluasi</a:t>
            </a: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&amp; 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Rekomendasi</a:t>
            </a: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" 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s-E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s-E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E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Hasil</a:t>
            </a:r>
            <a:r>
              <a:rPr lang="es-E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E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s-E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s-E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Rekomendasi</a:t>
            </a:r>
            <a:r>
              <a:rPr lang="es-E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E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Perbaikan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Gun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Gun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Burmawan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D95FC-C6BF-4AC3-AB2A-B526C036A742}"/>
              </a:ext>
            </a:extLst>
          </p:cNvPr>
          <p:cNvSpPr txBox="1"/>
          <p:nvPr/>
        </p:nvSpPr>
        <p:spPr>
          <a:xfrm>
            <a:off x="383147" y="1301450"/>
            <a:ext cx="457764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/>
          </a:p>
          <a:p>
            <a:r>
              <a:rPr lang="en-US" b="1" dirty="0"/>
              <a:t>🐞 </a:t>
            </a:r>
            <a:r>
              <a:rPr lang="en-US" b="1" dirty="0" err="1"/>
              <a:t>Statistik</a:t>
            </a:r>
            <a:r>
              <a:rPr lang="en-US" b="1" dirty="0"/>
              <a:t> Bug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</a:p>
          <a:p>
            <a:r>
              <a:rPr lang="en-US" b="1" dirty="0"/>
              <a:t>(Total 29 Bug):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🔎 </a:t>
            </a:r>
            <a:r>
              <a:rPr lang="en-US" b="1" dirty="0"/>
              <a:t>Priority: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🟥 High: 24 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🟧 Medium: 5 Bug</a:t>
            </a:r>
          </a:p>
          <a:p>
            <a:pPr marL="457200"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⚠️ </a:t>
            </a:r>
            <a:r>
              <a:rPr lang="en-US" b="1" dirty="0"/>
              <a:t>Severity: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🔥 Major: 28 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🟡 Minor: 1 Bug</a:t>
            </a:r>
          </a:p>
          <a:p>
            <a:endParaRPr lang="en-US" sz="1200" dirty="0"/>
          </a:p>
          <a:p>
            <a:pPr>
              <a:lnSpc>
                <a:spcPct val="50000"/>
              </a:lnSpc>
            </a:pPr>
            <a:endParaRPr lang="en-US" sz="1200" dirty="0"/>
          </a:p>
          <a:p>
            <a:r>
              <a:rPr lang="en-US" sz="1200" dirty="0"/>
              <a:t>📝 </a:t>
            </a:r>
            <a:r>
              <a:rPr lang="en-US" sz="1200" b="1" dirty="0" err="1"/>
              <a:t>Catatan</a:t>
            </a:r>
            <a:br>
              <a:rPr lang="en-US" sz="1200" dirty="0"/>
            </a:br>
            <a:r>
              <a:rPr lang="en-US" sz="1200" dirty="0" err="1"/>
              <a:t>Mayoritas</a:t>
            </a:r>
            <a:r>
              <a:rPr lang="en-US" sz="1200" dirty="0"/>
              <a:t> bug </a:t>
            </a:r>
            <a:r>
              <a:rPr lang="en-US" sz="1200" dirty="0" err="1"/>
              <a:t>tergolong</a:t>
            </a:r>
            <a:r>
              <a:rPr lang="en-US" sz="1200" dirty="0"/>
              <a:t> </a:t>
            </a:r>
            <a:r>
              <a:rPr lang="en-US" sz="1200" b="1" dirty="0"/>
              <a:t>High-Major</a:t>
            </a:r>
            <a:r>
              <a:rPr lang="en-US" sz="1200" dirty="0"/>
              <a:t>,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isu</a:t>
            </a:r>
            <a:r>
              <a:rPr lang="en-US" sz="1200" dirty="0"/>
              <a:t> </a:t>
            </a:r>
            <a:r>
              <a:rPr lang="en-US" sz="1200" dirty="0" err="1"/>
              <a:t>serius</a:t>
            </a:r>
            <a:r>
              <a:rPr lang="en-US" sz="1200" dirty="0"/>
              <a:t> yang </a:t>
            </a:r>
            <a:r>
              <a:rPr lang="en-US" sz="1200" dirty="0" err="1"/>
              <a:t>berdampak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fungsionalitas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. Area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prioritas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perbaikan</a:t>
            </a:r>
            <a:r>
              <a:rPr lang="en-US" sz="1200" dirty="0"/>
              <a:t> dan regression test. ✅🛠️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981634-56F0-43F2-835A-C13017C2A942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Tes5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7B17C-A579-45F0-A4C2-533185FF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09" y="1370237"/>
            <a:ext cx="5102578" cy="25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981634-56F0-43F2-835A-C13017C2A942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Visualisasi</a:t>
            </a:r>
            <a:r>
              <a:rPr lang="en-US" sz="2400" b="1" dirty="0"/>
              <a:t> </a:t>
            </a:r>
            <a:r>
              <a:rPr lang="en-US" sz="2400" b="1" dirty="0" err="1"/>
              <a:t>Statistik</a:t>
            </a:r>
            <a:r>
              <a:rPr lang="en-US" sz="2400" b="1" dirty="0"/>
              <a:t> Bug dan Hasil </a:t>
            </a:r>
            <a:r>
              <a:rPr lang="en-US" sz="2400" b="1" dirty="0" err="1"/>
              <a:t>Tes</a:t>
            </a:r>
            <a:endParaRPr lang="en-US" sz="24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0CCBD53-8BE6-44F8-AF4B-69AEB34DF38A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dirty="0"/>
          </a:p>
          <a:p>
            <a:pPr algn="l">
              <a:defRPr sz="1800"/>
            </a:pPr>
            <a:r>
              <a:rPr lang="en-US" sz="1800" dirty="0"/>
              <a:t>📈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Eksekusi</a:t>
            </a:r>
            <a:r>
              <a:rPr lang="en-US" sz="1800" dirty="0"/>
              <a:t> Test Case</a:t>
            </a:r>
          </a:p>
          <a:p>
            <a:pPr algn="l">
              <a:defRPr sz="1800"/>
            </a:pPr>
            <a:r>
              <a:rPr lang="en-US" sz="1800" dirty="0"/>
              <a:t>🟢 PASS: 36 (55.4%)</a:t>
            </a:r>
          </a:p>
          <a:p>
            <a:pPr algn="l">
              <a:defRPr sz="1800"/>
            </a:pPr>
            <a:r>
              <a:rPr lang="en-US" sz="1800" dirty="0"/>
              <a:t>🔴 FAIL: 29 (44.6%)</a:t>
            </a:r>
          </a:p>
          <a:p>
            <a:pPr algn="l">
              <a:defRPr sz="1800"/>
            </a:pPr>
            <a:endParaRPr lang="en-US" sz="1800" dirty="0"/>
          </a:p>
          <a:p>
            <a:pPr algn="l">
              <a:defRPr sz="1800"/>
            </a:pPr>
            <a:r>
              <a:rPr lang="en-US" sz="1800" dirty="0"/>
              <a:t>📉 </a:t>
            </a:r>
            <a:r>
              <a:rPr lang="en-US" sz="1800" dirty="0" err="1"/>
              <a:t>Klasifikasi</a:t>
            </a:r>
            <a:r>
              <a:rPr lang="en-US" sz="1800" dirty="0"/>
              <a:t> Priority Bug</a:t>
            </a:r>
          </a:p>
          <a:p>
            <a:pPr algn="l">
              <a:defRPr sz="1800"/>
            </a:pPr>
            <a:r>
              <a:rPr lang="en-US" sz="1800" dirty="0"/>
              <a:t>🔥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High: 24 Bug (82.7%)</a:t>
            </a:r>
            <a:endParaRPr lang="en-US" sz="1800" dirty="0"/>
          </a:p>
          <a:p>
            <a:pPr algn="l">
              <a:defRPr sz="1800"/>
            </a:pPr>
            <a:r>
              <a:rPr lang="en-US" sz="1800" dirty="0"/>
              <a:t>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Medium: 5 Bug (17.2%)</a:t>
            </a:r>
            <a:endParaRPr lang="en-US" sz="1800" dirty="0"/>
          </a:p>
          <a:p>
            <a:pPr algn="l">
              <a:defRPr sz="1800"/>
            </a:pPr>
            <a:endParaRPr lang="en-US" sz="1800" dirty="0"/>
          </a:p>
          <a:p>
            <a:pPr algn="l">
              <a:defRPr sz="1800"/>
            </a:pPr>
            <a:r>
              <a:rPr lang="en-US" sz="1800" dirty="0"/>
              <a:t>📉 </a:t>
            </a:r>
            <a:r>
              <a:rPr lang="en-US" sz="1800" dirty="0" err="1"/>
              <a:t>Klasifikasi</a:t>
            </a:r>
            <a:r>
              <a:rPr lang="en-US" sz="1800" dirty="0"/>
              <a:t> Severity Bug</a:t>
            </a:r>
          </a:p>
          <a:p>
            <a:pPr algn="l">
              <a:defRPr sz="1800"/>
            </a:pPr>
            <a:r>
              <a:rPr lang="en-US" sz="1800" dirty="0"/>
              <a:t>🔥 Major: 28 (96.5%)</a:t>
            </a:r>
          </a:p>
          <a:p>
            <a:pPr algn="l">
              <a:defRPr sz="1800"/>
            </a:pPr>
            <a:r>
              <a:rPr lang="en-US" sz="1800" dirty="0"/>
              <a:t>🟡 Minor: 1 (3.4%)</a:t>
            </a:r>
          </a:p>
          <a:p>
            <a:pPr algn="l">
              <a:defRPr sz="1800"/>
            </a:pPr>
            <a:endParaRPr lang="en-US" sz="1800" dirty="0"/>
          </a:p>
          <a:p>
            <a:pPr algn="l">
              <a:defRPr sz="1800"/>
            </a:pPr>
            <a:r>
              <a:rPr lang="en-US" sz="1800" dirty="0"/>
              <a:t>📌 </a:t>
            </a:r>
            <a:r>
              <a:rPr lang="en-US" sz="1800" dirty="0" err="1"/>
              <a:t>Ringkasan</a:t>
            </a:r>
            <a:r>
              <a:rPr lang="en-US" sz="1800" dirty="0"/>
              <a:t>: </a:t>
            </a: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di area checkout &amp;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integrasi</a:t>
            </a:r>
            <a:r>
              <a:rPr lang="en-US" sz="1800" dirty="0"/>
              <a:t> payment.</a:t>
            </a:r>
          </a:p>
        </p:txBody>
      </p:sp>
    </p:spTree>
    <p:extLst>
      <p:ext uri="{BB962C8B-B14F-4D97-AF65-F5344CB8AC3E}">
        <p14:creationId xmlns:p14="http://schemas.microsoft.com/office/powerpoint/2010/main" val="320805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0DD701-9E5C-4CBB-9957-84EA9814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17" y="1399823"/>
            <a:ext cx="9045228" cy="36283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11A4D6-D12A-422A-B749-5B58F53516BC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84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95" name="Google Shape;95;p17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SAMPLE TEST CASE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0BA76-4691-4D36-B0D6-5CCA25EEBBC3}"/>
              </a:ext>
            </a:extLst>
          </p:cNvPr>
          <p:cNvSpPr txBox="1"/>
          <p:nvPr/>
        </p:nvSpPr>
        <p:spPr>
          <a:xfrm>
            <a:off x="2009553" y="1116419"/>
            <a:ext cx="5348177" cy="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DF01D6-52EF-4C2F-9653-C68B2C7A92D4}"/>
              </a:ext>
            </a:extLst>
          </p:cNvPr>
          <p:cNvSpPr txBox="1">
            <a:spLocks/>
          </p:cNvSpPr>
          <p:nvPr/>
        </p:nvSpPr>
        <p:spPr>
          <a:xfrm>
            <a:off x="315760" y="691488"/>
            <a:ext cx="8218967" cy="408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Uji: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Validasi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Checkout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Kredit1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🆔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Case ID: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TC-043</a:t>
            </a:r>
            <a:b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🔗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Linked Requirement: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GROW-21 (Checkout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Kredit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🐞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Bug ID: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BUG-018</a:t>
            </a:r>
            <a:r>
              <a:rPr lang="en-US" sz="1300" i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Kontribusi pada 15% failure rate di </a:t>
            </a:r>
            <a:r>
              <a:rPr lang="en-US" sz="1300" i="1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US" sz="1300" i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Checkout</a:t>
            </a:r>
          </a:p>
          <a:p>
            <a:pPr algn="l">
              <a:lnSpc>
                <a:spcPct val="50000"/>
              </a:lnSpc>
            </a:pPr>
            <a:endParaRPr lang="en-US" sz="1200" i="1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	🧪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A.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Rincian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Case</a:t>
            </a:r>
          </a:p>
          <a:p>
            <a:pPr algn="l"/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	🔹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Precondition: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1. Buyer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login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3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2. </a:t>
            </a:r>
            <a:r>
              <a:rPr lang="en-US" sz="1300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US" sz="13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tersedia</a:t>
            </a:r>
            <a:r>
              <a:rPr lang="en-US" sz="13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300" b="1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keranjang</a:t>
            </a:r>
            <a:r>
              <a:rPr lang="en-US" sz="1300" b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belanja</a:t>
            </a:r>
            <a:r>
              <a:rPr lang="en-US" sz="13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indent="0"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      🔹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Steps: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1.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Akses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halaman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2.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Klik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tombol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"Checkout"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3.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Pilih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pembayaran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Kredit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4. Masukkan detail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kredit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l">
              <a:buSzPts val="1000"/>
              <a:tabLst>
                <a:tab pos="9144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1234 5678 9012 3456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l">
              <a:buSzPts val="1000"/>
              <a:tabLst>
                <a:tab pos="9144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Kedaluwarsa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12/25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l">
              <a:buSzPts val="1000"/>
              <a:tabLst>
                <a:tab pos="9144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- CVV: 123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5.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Klik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tombol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"Bayar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Sekarang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9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95" name="Google Shape;95;p17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SAMPLE TEST CASE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70A0E0-0128-4436-A71B-D59E90A7EB71}"/>
              </a:ext>
            </a:extLst>
          </p:cNvPr>
          <p:cNvSpPr txBox="1">
            <a:spLocks/>
          </p:cNvSpPr>
          <p:nvPr/>
        </p:nvSpPr>
        <p:spPr>
          <a:xfrm>
            <a:off x="916709" y="528819"/>
            <a:ext cx="6368902" cy="93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Uji: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Validasi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Checkout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Kredit2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DF01D6-52EF-4C2F-9653-C68B2C7A92D4}"/>
              </a:ext>
            </a:extLst>
          </p:cNvPr>
          <p:cNvSpPr txBox="1">
            <a:spLocks/>
          </p:cNvSpPr>
          <p:nvPr/>
        </p:nvSpPr>
        <p:spPr>
          <a:xfrm>
            <a:off x="745433" y="1694628"/>
            <a:ext cx="6711454" cy="259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tabLst>
                <a:tab pos="457200" algn="l"/>
              </a:tabLst>
            </a:pP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indent="0" algn="l"/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Expected Result: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Transaksi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berhasil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muncul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pop-up 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Pesanan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Berhasil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Pesanan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tercatat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di menu 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Pesanan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Saya"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status 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Dibayar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hilang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keranjang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belanja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400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❌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Actual Result: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menampilkan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loading spinner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2.Tidak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konfirmasi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entri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pesanan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baru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keranjang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belanja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400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95" name="Google Shape;95;p17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SAMPLE TEST CASE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DF01D6-52EF-4C2F-9653-C68B2C7A92D4}"/>
              </a:ext>
            </a:extLst>
          </p:cNvPr>
          <p:cNvSpPr txBox="1">
            <a:spLocks/>
          </p:cNvSpPr>
          <p:nvPr/>
        </p:nvSpPr>
        <p:spPr>
          <a:xfrm>
            <a:off x="573586" y="1497718"/>
            <a:ext cx="8218967" cy="36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tabLst>
                <a:tab pos="457200" algn="l"/>
              </a:tabLst>
            </a:pP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🔍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B.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Konteks</a:t>
            </a:r>
            <a:endParaRPr lang="en-US" sz="1300" b="1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🔸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Konkret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Relevan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Test case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menguji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alur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transaksi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300" i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core business flow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) yang sangat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penting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Bug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muncul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pada proses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integrasi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payment gateway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gagal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memproses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respon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sukses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pihak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ketiga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🔸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Kenapa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Penting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Fitur 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Checkout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jalur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kritis</a:t>
            </a:r>
            <a:r>
              <a:rPr lang="en-US" sz="13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(critical path)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berhubungan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Tingkat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3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400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>
              <a:buSzPts val="1000"/>
              <a:tabLst>
                <a:tab pos="457200" algn="l"/>
              </a:tabLst>
            </a:pPr>
            <a:endParaRPr lang="en-US" sz="1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99B43C-C55B-4834-8A7D-95EEABF0B05D}"/>
              </a:ext>
            </a:extLst>
          </p:cNvPr>
          <p:cNvSpPr txBox="1">
            <a:spLocks/>
          </p:cNvSpPr>
          <p:nvPr/>
        </p:nvSpPr>
        <p:spPr>
          <a:xfrm>
            <a:off x="916709" y="528819"/>
            <a:ext cx="6368902" cy="93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Uji: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Validasi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Checkout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Kartu</a:t>
            </a:r>
            <a:r>
              <a:rPr lang="en-US" sz="2000" b="1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Kredit3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6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05" name="Google Shape;105;p18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DEFECT REPORTING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07" name="Google Shape;107;p18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33810B-A750-4AFF-9AFD-7DBD47CBE19E}"/>
              </a:ext>
            </a:extLst>
          </p:cNvPr>
          <p:cNvSpPr txBox="1">
            <a:spLocks/>
          </p:cNvSpPr>
          <p:nvPr/>
        </p:nvSpPr>
        <p:spPr>
          <a:xfrm>
            <a:off x="457200" y="579931"/>
            <a:ext cx="8229600" cy="74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🐞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Laporan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Bug: BUG-018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DD6B9-65E7-4F5A-9A27-4EAFAD5CF356}"/>
              </a:ext>
            </a:extLst>
          </p:cNvPr>
          <p:cNvSpPr txBox="1"/>
          <p:nvPr/>
        </p:nvSpPr>
        <p:spPr>
          <a:xfrm>
            <a:off x="1524000" y="1184131"/>
            <a:ext cx="65475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Bug ID: BUG-018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Judul</a:t>
            </a:r>
            <a:r>
              <a:rPr lang="en-US" sz="1200" dirty="0"/>
              <a:t>: </a:t>
            </a:r>
            <a:r>
              <a:rPr lang="en-US" sz="1200" dirty="0" err="1"/>
              <a:t>Gagal</a:t>
            </a:r>
            <a:r>
              <a:rPr lang="en-US" sz="1200" dirty="0"/>
              <a:t> checkout via </a:t>
            </a:r>
            <a:r>
              <a:rPr lang="en-US" sz="1200" dirty="0" err="1"/>
              <a:t>kartu</a:t>
            </a:r>
            <a:r>
              <a:rPr lang="en-US" sz="1200" dirty="0"/>
              <a:t> </a:t>
            </a:r>
            <a:r>
              <a:rPr lang="en-US" sz="1200" dirty="0" err="1"/>
              <a:t>kredit</a:t>
            </a:r>
            <a:r>
              <a:rPr lang="en-US" sz="1200" dirty="0"/>
              <a:t> –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loading spinner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Priority: High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Severity: Major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Langkah </a:t>
            </a:r>
            <a:r>
              <a:rPr lang="en-US" sz="1200" dirty="0" err="1"/>
              <a:t>Reproduksi</a:t>
            </a:r>
            <a:r>
              <a:rPr lang="en-US" sz="1200" dirty="0"/>
              <a:t>: </a:t>
            </a:r>
          </a:p>
          <a:p>
            <a:r>
              <a:rPr lang="en-US" sz="1200" dirty="0"/>
              <a:t>     1. Login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pembeli</a:t>
            </a:r>
            <a:br>
              <a:rPr lang="en-US" sz="1200" dirty="0"/>
            </a:br>
            <a:r>
              <a:rPr lang="en-US" sz="1200" dirty="0"/>
              <a:t>     2. </a:t>
            </a:r>
            <a:r>
              <a:rPr lang="en-US" sz="1200" dirty="0" err="1"/>
              <a:t>Tambahkan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keranjang</a:t>
            </a:r>
            <a:br>
              <a:rPr lang="en-US" sz="1200" dirty="0"/>
            </a:br>
            <a:r>
              <a:rPr lang="en-US" sz="1200" dirty="0"/>
              <a:t>     3. </a:t>
            </a:r>
            <a:r>
              <a:rPr lang="en-US" sz="1200" dirty="0" err="1"/>
              <a:t>Pilih</a:t>
            </a:r>
            <a:r>
              <a:rPr lang="en-US" sz="1200" dirty="0"/>
              <a:t> checkout dan </a:t>
            </a:r>
            <a:r>
              <a:rPr lang="en-US" sz="1200" dirty="0" err="1"/>
              <a:t>metode</a:t>
            </a:r>
            <a:r>
              <a:rPr lang="en-US" sz="1200" dirty="0"/>
              <a:t> '</a:t>
            </a:r>
            <a:r>
              <a:rPr lang="en-US" sz="1200" dirty="0" err="1"/>
              <a:t>Kartu</a:t>
            </a:r>
            <a:r>
              <a:rPr lang="en-US" sz="1200" dirty="0"/>
              <a:t> </a:t>
            </a:r>
            <a:r>
              <a:rPr lang="en-US" sz="1200" dirty="0" err="1"/>
              <a:t>Kredit</a:t>
            </a:r>
            <a:r>
              <a:rPr lang="en-US" sz="1200" dirty="0"/>
              <a:t>’</a:t>
            </a:r>
            <a:br>
              <a:rPr lang="en-US" sz="1200" dirty="0"/>
            </a:br>
            <a:r>
              <a:rPr lang="en-US" sz="1200" dirty="0"/>
              <a:t>     4. Masukkan detail </a:t>
            </a:r>
            <a:r>
              <a:rPr lang="en-US" sz="1200" dirty="0" err="1"/>
              <a:t>kartu</a:t>
            </a:r>
            <a:r>
              <a:rPr lang="en-US" sz="1200" dirty="0"/>
              <a:t> dan </a:t>
            </a:r>
            <a:r>
              <a:rPr lang="en-US" sz="1200" dirty="0" err="1"/>
              <a:t>klik</a:t>
            </a:r>
            <a:r>
              <a:rPr lang="en-US" sz="1200" dirty="0"/>
              <a:t> 'Bayar </a:t>
            </a:r>
            <a:r>
              <a:rPr lang="en-US" sz="1200" dirty="0" err="1"/>
              <a:t>Sekarang</a:t>
            </a:r>
            <a:r>
              <a:rPr lang="en-US" sz="1200" dirty="0"/>
              <a:t>’</a:t>
            </a:r>
          </a:p>
          <a:p>
            <a:pPr marL="228600" indent="-228600">
              <a:buAutoNum type="arabicPeriod" startAt="6"/>
            </a:pPr>
            <a:r>
              <a:rPr lang="en-US" sz="1200" dirty="0"/>
              <a:t>Expected Result: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, </a:t>
            </a:r>
            <a:r>
              <a:rPr lang="en-US" sz="1200" dirty="0" err="1"/>
              <a:t>muncul</a:t>
            </a:r>
            <a:r>
              <a:rPr lang="en-US" sz="1200" dirty="0"/>
              <a:t> pop-up '</a:t>
            </a:r>
            <a:r>
              <a:rPr lang="en-US" sz="1200" dirty="0" err="1"/>
              <a:t>Pesanan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', dan data </a:t>
            </a:r>
            <a:r>
              <a:rPr lang="en-US" sz="1200" dirty="0" err="1"/>
              <a:t>pesanan</a:t>
            </a:r>
            <a:r>
              <a:rPr lang="en-US" sz="1200" dirty="0"/>
              <a:t>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tercatat</a:t>
            </a:r>
            <a:endParaRPr lang="en-US" sz="1200" dirty="0"/>
          </a:p>
          <a:p>
            <a:r>
              <a:rPr lang="en-US" sz="1200" dirty="0"/>
              <a:t>7.   Actual Result: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loading spinner,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notifikasi</a:t>
            </a:r>
            <a:r>
              <a:rPr lang="en-US" sz="1200" dirty="0"/>
              <a:t> dan 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pesanan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tercatat</a:t>
            </a:r>
            <a:endParaRPr lang="en-US" sz="1200" dirty="0"/>
          </a:p>
          <a:p>
            <a:r>
              <a:rPr lang="en-US" sz="1200" dirty="0"/>
              <a:t>8.   Status: Open</a:t>
            </a:r>
          </a:p>
          <a:p>
            <a:pPr marL="228600" indent="-228600">
              <a:buAutoNum type="arabicPeriod" startAt="9"/>
            </a:pPr>
            <a:r>
              <a:rPr lang="en-US" sz="1200" dirty="0" err="1"/>
              <a:t>Dampak</a:t>
            </a:r>
            <a:r>
              <a:rPr lang="en-US" sz="1200" dirty="0"/>
              <a:t>: Bug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memblokir</a:t>
            </a:r>
            <a:r>
              <a:rPr lang="en-US" sz="1200" dirty="0"/>
              <a:t> proses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gagal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pembayaran</a:t>
            </a:r>
            <a:r>
              <a:rPr lang="en-US" sz="1200" dirty="0"/>
              <a:t> dan </a:t>
            </a:r>
            <a:r>
              <a:rPr lang="en-US" sz="1200" dirty="0" err="1"/>
              <a:t>berisiko</a:t>
            </a:r>
            <a:r>
              <a:rPr lang="en-US" sz="1200" dirty="0"/>
              <a:t> </a:t>
            </a:r>
            <a:r>
              <a:rPr lang="en-US" sz="1200" dirty="0" err="1"/>
              <a:t>kehilangan</a:t>
            </a:r>
            <a:r>
              <a:rPr lang="en-US" sz="1200" dirty="0"/>
              <a:t> </a:t>
            </a:r>
            <a:r>
              <a:rPr lang="en-US" sz="1200" dirty="0" err="1"/>
              <a:t>kepercayaan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platform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921D5-C352-474F-ABEC-561489D14A51}"/>
              </a:ext>
            </a:extLst>
          </p:cNvPr>
          <p:cNvSpPr txBox="1"/>
          <p:nvPr/>
        </p:nvSpPr>
        <p:spPr>
          <a:xfrm>
            <a:off x="1072444" y="4287830"/>
            <a:ext cx="76143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⚠️ BUG-018 (High-Major) </a:t>
            </a:r>
            <a:r>
              <a:rPr lang="en-US" sz="1100" dirty="0" err="1"/>
              <a:t>blokir</a:t>
            </a:r>
            <a:r>
              <a:rPr lang="en-US" sz="1100" dirty="0"/>
              <a:t> checkout via </a:t>
            </a:r>
            <a:r>
              <a:rPr lang="en-US" sz="1100" dirty="0" err="1"/>
              <a:t>kartu</a:t>
            </a:r>
            <a:r>
              <a:rPr lang="en-US" sz="1100" dirty="0"/>
              <a:t> </a:t>
            </a:r>
            <a:r>
              <a:rPr lang="en-US" sz="1100" dirty="0" err="1"/>
              <a:t>kredit</a:t>
            </a:r>
            <a:r>
              <a:rPr lang="en-US" sz="1100" dirty="0"/>
              <a:t>, </a:t>
            </a:r>
            <a:r>
              <a:rPr lang="en-US" sz="1100" dirty="0" err="1"/>
              <a:t>berisiko</a:t>
            </a:r>
            <a:r>
              <a:rPr lang="en-US" sz="1100" dirty="0"/>
              <a:t> </a:t>
            </a:r>
            <a:r>
              <a:rPr lang="en-US" sz="1100" dirty="0" err="1"/>
              <a:t>turunkan</a:t>
            </a:r>
            <a:r>
              <a:rPr lang="en-US" sz="1100" dirty="0"/>
              <a:t> </a:t>
            </a:r>
            <a:r>
              <a:rPr lang="en-US" sz="1100" dirty="0" err="1"/>
              <a:t>kepercayaan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 &amp; </a:t>
            </a:r>
            <a:r>
              <a:rPr lang="en-US" sz="1100" dirty="0" err="1"/>
              <a:t>pendapatan</a:t>
            </a:r>
            <a:r>
              <a:rPr lang="en-US" sz="1100" dirty="0"/>
              <a:t>.   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Prioritas</a:t>
            </a:r>
            <a:r>
              <a:rPr lang="en-US" sz="1100" dirty="0"/>
              <a:t> </a:t>
            </a:r>
            <a:r>
              <a:rPr lang="en-US" sz="1100" dirty="0" err="1"/>
              <a:t>perbaikan</a:t>
            </a:r>
            <a:r>
              <a:rPr lang="en-US" sz="1100" dirty="0"/>
              <a:t> </a:t>
            </a:r>
            <a:r>
              <a:rPr lang="en-US" sz="1100" dirty="0" err="1"/>
              <a:t>segera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cegah</a:t>
            </a:r>
            <a:r>
              <a:rPr lang="en-US" sz="1100" dirty="0"/>
              <a:t> </a:t>
            </a:r>
            <a:r>
              <a:rPr lang="en-US" sz="1100" dirty="0" err="1"/>
              <a:t>kerugian</a:t>
            </a:r>
            <a:r>
              <a:rPr lang="en-US" sz="11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Conclusions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27950-9E93-4C3D-AB4A-7B4B788B1686}"/>
              </a:ext>
            </a:extLst>
          </p:cNvPr>
          <p:cNvSpPr txBox="1"/>
          <p:nvPr/>
        </p:nvSpPr>
        <p:spPr>
          <a:xfrm>
            <a:off x="2808112" y="727943"/>
            <a:ext cx="2813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404040"/>
                </a:solidFill>
                <a:effectLst/>
                <a:latin typeface="+mn-lt"/>
              </a:rPr>
              <a:t>📌 Kesimpulan</a:t>
            </a:r>
            <a:endParaRPr lang="en-US" sz="2400" b="0" i="0" dirty="0">
              <a:solidFill>
                <a:srgbClr val="404040"/>
              </a:solidFill>
              <a:effectLst/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8F3D8-B827-4BDD-8A6A-A94A654E31C2}"/>
              </a:ext>
            </a:extLst>
          </p:cNvPr>
          <p:cNvSpPr txBox="1"/>
          <p:nvPr/>
        </p:nvSpPr>
        <p:spPr>
          <a:xfrm>
            <a:off x="790221" y="1454425"/>
            <a:ext cx="7586135" cy="269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14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STATUS APLIKASI: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🔴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Rilis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direkomendasikan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hingga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BUG-018 (TC043)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tuntas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diperbaiki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🔄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(Slide 3):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Keandalan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pembayaran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tercapai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solidFill>
                <a:srgbClr val="404040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4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TINDAKAN KRITIS: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⚠️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Prioritaskan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perbaikan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BUG-018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– 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bug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pembayaran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memblokir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transaksi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Lakukan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re-test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menyeluruh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memastikan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stabilitas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pasca-perbaikan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solidFill>
                <a:srgbClr val="404040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45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DAMPAK KEPUTUSAN: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💡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diabaikan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Risiko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kehilangan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pelanggan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dan 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penurunan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pendapatan</a:t>
            </a:r>
            <a:r>
              <a:rPr lang="en-US" sz="13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bisnis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💡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Jika </a:t>
            </a:r>
            <a:r>
              <a:rPr lang="en-US" sz="1300" b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ditindaklanjuti</a:t>
            </a:r>
            <a:r>
              <a:rPr lang="en-US" sz="13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Platform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siap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rilis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kualitas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target </a:t>
            </a:r>
            <a:r>
              <a:rPr lang="en-US" sz="13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US" sz="13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dirty="0">
              <a:solidFill>
                <a:srgbClr val="404040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65" name="Google Shape;65;p14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Background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B48FAF-4AF7-4CEA-AD1F-716B83B37B3D}"/>
              </a:ext>
            </a:extLst>
          </p:cNvPr>
          <p:cNvSpPr txBox="1">
            <a:spLocks/>
          </p:cNvSpPr>
          <p:nvPr/>
        </p:nvSpPr>
        <p:spPr>
          <a:xfrm>
            <a:off x="321734" y="680935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🧭 </a:t>
            </a:r>
            <a:r>
              <a:rPr lang="en-US" sz="2400" b="1" dirty="0" err="1"/>
              <a:t>Latar</a:t>
            </a:r>
            <a:r>
              <a:rPr lang="en-US" sz="2400" b="1" dirty="0"/>
              <a:t> </a:t>
            </a:r>
            <a:r>
              <a:rPr lang="en-US" sz="2400" b="1" dirty="0" err="1"/>
              <a:t>Belakang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10E4B5-8D6A-4B30-B522-6AF3450BA21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29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🔹 </a:t>
            </a:r>
            <a:r>
              <a:rPr lang="en-US" b="1" dirty="0" err="1"/>
              <a:t>Awalnya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showcase </a:t>
            </a:r>
            <a:r>
              <a:rPr lang="en-US" b="1" dirty="0" err="1"/>
              <a:t>produk</a:t>
            </a:r>
            <a:br>
              <a:rPr lang="en-US" dirty="0"/>
            </a:br>
            <a:r>
              <a:rPr lang="en-US" dirty="0" err="1"/>
              <a:t>GrowiaShop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etalase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🔹 </a:t>
            </a:r>
            <a:r>
              <a:rPr lang="en-US" b="1" dirty="0" err="1"/>
              <a:t>Permintaan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meningkat</a:t>
            </a:r>
            <a:br>
              <a:rPr lang="en-US" dirty="0"/>
            </a:b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b="1" dirty="0" err="1"/>
              <a:t>bertransaksi</a:t>
            </a:r>
            <a:r>
              <a:rPr lang="en-US" dirty="0"/>
              <a:t> di platform.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🔹 </a:t>
            </a:r>
            <a:r>
              <a:rPr lang="en-US" b="1" dirty="0"/>
              <a:t>Fitur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b="1" dirty="0" err="1"/>
              <a:t>ditambahkan</a:t>
            </a:r>
            <a:br>
              <a:rPr lang="en-US" dirty="0"/>
            </a:br>
            <a:r>
              <a:rPr lang="en-US" dirty="0"/>
              <a:t>Tim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 err="1"/>
              <a:t>keranjang</a:t>
            </a:r>
            <a:r>
              <a:rPr lang="en-US" b="1" dirty="0"/>
              <a:t> </a:t>
            </a:r>
            <a:r>
              <a:rPr lang="en-US" b="1" dirty="0" err="1"/>
              <a:t>belanja</a:t>
            </a:r>
            <a:r>
              <a:rPr lang="en-US" dirty="0"/>
              <a:t>, </a:t>
            </a:r>
            <a:r>
              <a:rPr lang="en-US" b="1" dirty="0"/>
              <a:t>checkout</a:t>
            </a:r>
            <a:r>
              <a:rPr lang="en-US" dirty="0"/>
              <a:t>, dan </a:t>
            </a:r>
            <a:r>
              <a:rPr lang="en-US" b="1" dirty="0" err="1"/>
              <a:t>pembayaran</a:t>
            </a:r>
            <a:r>
              <a:rPr lang="en-US" b="1" dirty="0"/>
              <a:t> online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🔹 </a:t>
            </a:r>
            <a:r>
              <a:rPr lang="en-US" b="1" dirty="0" err="1"/>
              <a:t>Diperlukan</a:t>
            </a:r>
            <a:r>
              <a:rPr lang="en-US" b="1" dirty="0"/>
              <a:t> proses </a:t>
            </a:r>
            <a:r>
              <a:rPr lang="en-US" b="1" dirty="0" err="1"/>
              <a:t>pengujian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lancar</a:t>
            </a:r>
            <a:r>
              <a:rPr lang="en-US" b="1" dirty="0"/>
              <a:t> &amp; </a:t>
            </a:r>
            <a:r>
              <a:rPr lang="en-US" b="1" dirty="0" err="1"/>
              <a:t>bebas</a:t>
            </a:r>
            <a:r>
              <a:rPr lang="en-US" b="1" dirty="0"/>
              <a:t> bug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testing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75" name="Google Shape;75;p15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Objective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C59DC8-9339-4DEF-9D7B-995DBC0BF406}"/>
              </a:ext>
            </a:extLst>
          </p:cNvPr>
          <p:cNvSpPr txBox="1">
            <a:spLocks/>
          </p:cNvSpPr>
          <p:nvPr/>
        </p:nvSpPr>
        <p:spPr>
          <a:xfrm>
            <a:off x="1154456" y="485348"/>
            <a:ext cx="5889066" cy="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🎯 </a:t>
            </a:r>
            <a:r>
              <a:rPr lang="en-US" sz="2400" b="1" dirty="0" err="1"/>
              <a:t>Tujuan</a:t>
            </a:r>
            <a:r>
              <a:rPr lang="en-US" sz="2400" b="1" dirty="0"/>
              <a:t> </a:t>
            </a:r>
            <a:r>
              <a:rPr lang="en-US" sz="2400" b="1" dirty="0" err="1"/>
              <a:t>Pengujian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940B3D-7ED0-49F0-B1E7-664C45259B61}"/>
              </a:ext>
            </a:extLst>
          </p:cNvPr>
          <p:cNvSpPr txBox="1">
            <a:spLocks/>
          </p:cNvSpPr>
          <p:nvPr/>
        </p:nvSpPr>
        <p:spPr>
          <a:xfrm>
            <a:off x="323557" y="1705179"/>
            <a:ext cx="8595917" cy="250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✅ </a:t>
            </a:r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Keandalan</a:t>
            </a:r>
            <a:r>
              <a:rPr lang="en-US" b="1" dirty="0"/>
              <a:t> Fitur </a:t>
            </a:r>
            <a:r>
              <a:rPr lang="en-US" b="1" dirty="0" err="1"/>
              <a:t>Baru</a:t>
            </a:r>
            <a:br>
              <a:rPr lang="en-US" dirty="0"/>
            </a:br>
            <a:r>
              <a:rPr lang="en-US" dirty="0" err="1"/>
              <a:t>Menjamin</a:t>
            </a:r>
            <a:r>
              <a:rPr lang="en-US" dirty="0"/>
              <a:t> proses </a:t>
            </a:r>
            <a:r>
              <a:rPr lang="en-US" b="1" dirty="0"/>
              <a:t>checkout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 dan </a:t>
            </a:r>
            <a:r>
              <a:rPr lang="en-US" dirty="0" err="1"/>
              <a:t>bebas</a:t>
            </a:r>
            <a:r>
              <a:rPr lang="en-US" dirty="0"/>
              <a:t> error di </a:t>
            </a:r>
            <a:r>
              <a:rPr lang="en-US" dirty="0" err="1"/>
              <a:t>GrowiaShop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🐞 </a:t>
            </a:r>
            <a:r>
              <a:rPr lang="en-US" b="1" dirty="0" err="1"/>
              <a:t>Mengidentifikasi</a:t>
            </a:r>
            <a:r>
              <a:rPr lang="en-US" b="1" dirty="0"/>
              <a:t> Bug </a:t>
            </a:r>
            <a:r>
              <a:rPr lang="en-US" b="1" dirty="0" err="1"/>
              <a:t>Berdampak</a:t>
            </a:r>
            <a:br>
              <a:rPr lang="en-US" dirty="0"/>
            </a:b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bug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b="1" dirty="0" err="1"/>
              <a:t>pengalaman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🛠️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Masukan</a:t>
            </a:r>
            <a:r>
              <a:rPr lang="en-US" b="1" dirty="0"/>
              <a:t> </a:t>
            </a:r>
            <a:r>
              <a:rPr lang="en-US" b="1" dirty="0" err="1"/>
              <a:t>Perbaikan</a:t>
            </a:r>
            <a:br>
              <a:rPr lang="en-US" dirty="0"/>
            </a:br>
            <a:r>
              <a:rPr lang="en-US" dirty="0" err="1"/>
              <a:t>Menyediakan</a:t>
            </a:r>
            <a:r>
              <a:rPr lang="en-US" dirty="0"/>
              <a:t> feedback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developer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meningkatkan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dirty="0"/>
              <a:t> platform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75" name="Google Shape;75;p15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Objective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C59DC8-9339-4DEF-9D7B-995DBC0BF406}"/>
              </a:ext>
            </a:extLst>
          </p:cNvPr>
          <p:cNvSpPr txBox="1">
            <a:spLocks/>
          </p:cNvSpPr>
          <p:nvPr/>
        </p:nvSpPr>
        <p:spPr>
          <a:xfrm>
            <a:off x="1154455" y="485348"/>
            <a:ext cx="6375233" cy="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🎯 </a:t>
            </a:r>
            <a:r>
              <a:rPr lang="en-US" sz="2400" b="1" dirty="0"/>
              <a:t>Non-Functional Testing &amp; Regression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37C422-03E6-4043-BE45-7B22F12110C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dirty="0"/>
          </a:p>
          <a:p>
            <a:pPr algn="l">
              <a:defRPr sz="1800"/>
            </a:pPr>
            <a:r>
              <a:rPr lang="en-US" sz="1800" dirty="0"/>
              <a:t>🎯 Non-Functional Testing yang Belum </a:t>
            </a:r>
            <a:r>
              <a:rPr lang="en-US" sz="1800" dirty="0" err="1"/>
              <a:t>Dicakup</a:t>
            </a:r>
            <a:endParaRPr lang="en-US" sz="1800" dirty="0"/>
          </a:p>
          <a:p>
            <a:pPr algn="l">
              <a:defRPr sz="1800"/>
            </a:pPr>
            <a:r>
              <a:rPr lang="en-US" sz="1800" dirty="0"/>
              <a:t>🔸 Performance Testing: Belum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performa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.</a:t>
            </a:r>
          </a:p>
          <a:p>
            <a:pPr algn="l">
              <a:defRPr sz="1800"/>
            </a:pPr>
            <a:r>
              <a:rPr lang="en-US" sz="1800" dirty="0"/>
              <a:t>🔸 Security Testing: Belum </a:t>
            </a:r>
            <a:r>
              <a:rPr lang="en-US" sz="1800" dirty="0" err="1"/>
              <a:t>diuji</a:t>
            </a:r>
            <a:r>
              <a:rPr lang="en-US" sz="1800" dirty="0"/>
              <a:t> </a:t>
            </a:r>
            <a:r>
              <a:rPr lang="en-US" sz="1800" dirty="0" err="1"/>
              <a:t>kerentanan</a:t>
            </a:r>
            <a:r>
              <a:rPr lang="en-US" sz="1800" dirty="0"/>
              <a:t> 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sah</a:t>
            </a:r>
            <a:r>
              <a:rPr lang="en-US" sz="1800" dirty="0"/>
              <a:t>.</a:t>
            </a:r>
          </a:p>
          <a:p>
            <a:pPr algn="l">
              <a:defRPr sz="1800"/>
            </a:pPr>
            <a:r>
              <a:rPr lang="en-US" sz="1800" dirty="0"/>
              <a:t>🔸 Compatibility Testing: Belum </a:t>
            </a:r>
            <a:r>
              <a:rPr lang="en-US" sz="1800" dirty="0" err="1"/>
              <a:t>diuji</a:t>
            </a:r>
            <a:r>
              <a:rPr lang="en-US" sz="1800" dirty="0"/>
              <a:t> di </a:t>
            </a:r>
            <a:r>
              <a:rPr lang="en-US" sz="1800" dirty="0" err="1"/>
              <a:t>berbagai</a:t>
            </a:r>
            <a:r>
              <a:rPr lang="en-US" sz="1800" dirty="0"/>
              <a:t> device &amp; browser.</a:t>
            </a:r>
          </a:p>
          <a:p>
            <a:pPr algn="l">
              <a:defRPr sz="1800"/>
            </a:pPr>
            <a:endParaRPr lang="en-US" sz="1800" dirty="0"/>
          </a:p>
          <a:p>
            <a:pPr algn="l">
              <a:defRPr sz="1800"/>
            </a:pPr>
            <a:r>
              <a:rPr lang="en-US" sz="1800" dirty="0"/>
              <a:t>🎯 Regression Testing</a:t>
            </a:r>
          </a:p>
          <a:p>
            <a:pPr algn="l">
              <a:defRPr sz="1800"/>
            </a:pPr>
            <a:r>
              <a:rPr lang="en-US" sz="1800" dirty="0"/>
              <a:t>🔁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bug </a:t>
            </a:r>
            <a:r>
              <a:rPr lang="en-US" sz="1800" dirty="0" err="1"/>
              <a:t>diperbaiki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lain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85222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75" name="Google Shape;75;p15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Objective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C59DC8-9339-4DEF-9D7B-995DBC0BF406}"/>
              </a:ext>
            </a:extLst>
          </p:cNvPr>
          <p:cNvSpPr txBox="1">
            <a:spLocks/>
          </p:cNvSpPr>
          <p:nvPr/>
        </p:nvSpPr>
        <p:spPr>
          <a:xfrm>
            <a:off x="657743" y="488875"/>
            <a:ext cx="6970064" cy="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🎯</a:t>
            </a:r>
            <a:r>
              <a:rPr lang="en-US" sz="2400" b="1" dirty="0"/>
              <a:t>Retest vs Regression – </a:t>
            </a:r>
            <a:r>
              <a:rPr lang="en-US" sz="2400" b="1" dirty="0" err="1"/>
              <a:t>Apa</a:t>
            </a:r>
            <a:r>
              <a:rPr lang="en-US" sz="2400" b="1" dirty="0"/>
              <a:t> </a:t>
            </a:r>
            <a:r>
              <a:rPr lang="en-US" sz="2400" b="1" dirty="0" err="1"/>
              <a:t>Bedanya</a:t>
            </a:r>
            <a:r>
              <a:rPr lang="en-US" sz="2400" b="1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2CF64-A6D0-4FF8-A951-B562D4061506}"/>
              </a:ext>
            </a:extLst>
          </p:cNvPr>
          <p:cNvSpPr txBox="1"/>
          <p:nvPr/>
        </p:nvSpPr>
        <p:spPr>
          <a:xfrm>
            <a:off x="349956" y="1599886"/>
            <a:ext cx="8569518" cy="205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145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🔄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Retest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bug yang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➡️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6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pada bug 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🐞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➡️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Retest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r>
              <a:rPr lang="en-US" sz="16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TC043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endParaRPr lang="en-US" sz="1600" dirty="0">
              <a:solidFill>
                <a:srgbClr val="404040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45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🌐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Uji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terdampak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➡️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sz="16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	    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US" sz="1600" i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🔗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➡️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Regression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r>
              <a:rPr lang="en-US" sz="1600" b="1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TC041, TC050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Segoe UI Emoji" panose="020B0502040204020203" pitchFamily="34" charset="0"/>
              </a:rPr>
              <a:t>💳⚙️</a:t>
            </a:r>
            <a:endParaRPr lang="en-US" sz="1600" dirty="0">
              <a:solidFill>
                <a:srgbClr val="404040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CE5E4A-ABB9-459F-8F9C-AFB04C428A19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Tes1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6035A-9C57-4375-947A-525C13F4E621}"/>
              </a:ext>
            </a:extLst>
          </p:cNvPr>
          <p:cNvSpPr txBox="1">
            <a:spLocks/>
          </p:cNvSpPr>
          <p:nvPr/>
        </p:nvSpPr>
        <p:spPr>
          <a:xfrm>
            <a:off x="702733" y="1110620"/>
            <a:ext cx="7738534" cy="389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endParaRPr lang="en-US" sz="1600" dirty="0">
              <a:latin typeface="+mn-lt"/>
            </a:endParaRPr>
          </a:p>
          <a:p>
            <a:pPr algn="l"/>
            <a:r>
              <a:rPr lang="en-US" sz="1400" b="1" dirty="0">
                <a:latin typeface="+mn-lt"/>
              </a:rPr>
              <a:t>🧪 1. </a:t>
            </a:r>
            <a:r>
              <a:rPr lang="en-US" sz="1400" b="1" dirty="0" err="1">
                <a:latin typeface="+mn-lt"/>
              </a:rPr>
              <a:t>Jenis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Pengujian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✔️ </a:t>
            </a:r>
            <a:r>
              <a:rPr lang="en-US" sz="1400" i="1" dirty="0">
                <a:latin typeface="+mn-lt"/>
              </a:rPr>
              <a:t>Functional Testing</a:t>
            </a: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Dilakukan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memastikan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seluruh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fitur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berfungsi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sesuai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kebutuhan</a:t>
            </a:r>
            <a:r>
              <a:rPr lang="en-US" sz="1400" b="1" dirty="0">
                <a:latin typeface="+mn-lt"/>
              </a:rPr>
              <a:t> &amp; requirement</a:t>
            </a:r>
          </a:p>
          <a:p>
            <a:pPr algn="l">
              <a:lnSpc>
                <a:spcPct val="50000"/>
              </a:lnSpc>
            </a:pPr>
            <a:r>
              <a:rPr lang="en-US" sz="1400" dirty="0">
                <a:latin typeface="+mn-lt"/>
              </a:rPr>
              <a:t>.</a:t>
            </a:r>
          </a:p>
          <a:p>
            <a:pPr algn="l"/>
            <a:r>
              <a:rPr lang="en-US" sz="1400" b="1" dirty="0">
                <a:latin typeface="+mn-lt"/>
              </a:rPr>
              <a:t>🧱 2. Tingkat </a:t>
            </a:r>
            <a:r>
              <a:rPr lang="en-US" sz="1400" b="1" dirty="0" err="1">
                <a:latin typeface="+mn-lt"/>
              </a:rPr>
              <a:t>Pengujian</a:t>
            </a:r>
            <a:r>
              <a:rPr lang="en-US" sz="1400" b="1" dirty="0">
                <a:latin typeface="+mn-lt"/>
              </a:rPr>
              <a:t> yang </a:t>
            </a:r>
            <a:r>
              <a:rPr lang="en-US" sz="1400" b="1" dirty="0" err="1">
                <a:latin typeface="+mn-lt"/>
              </a:rPr>
              <a:t>Diterapkan</a:t>
            </a: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Pengujian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mencakup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tiga</a:t>
            </a:r>
            <a:r>
              <a:rPr lang="en-US" sz="1400" dirty="0">
                <a:latin typeface="+mn-lt"/>
              </a:rPr>
              <a:t> level </a:t>
            </a:r>
            <a:r>
              <a:rPr lang="en-US" sz="1400" dirty="0" err="1">
                <a:latin typeface="+mn-lt"/>
              </a:rPr>
              <a:t>utama</a:t>
            </a:r>
            <a:r>
              <a:rPr lang="en-US" sz="1400" dirty="0">
                <a:latin typeface="+mn-lt"/>
              </a:rPr>
              <a:t>. </a:t>
            </a:r>
            <a:r>
              <a:rPr lang="en-US" sz="1400" dirty="0" err="1">
                <a:latin typeface="+mn-lt"/>
              </a:rPr>
              <a:t>Dimulai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dari</a:t>
            </a:r>
            <a:r>
              <a:rPr lang="en-US" sz="1400" dirty="0">
                <a:latin typeface="+mn-lt"/>
              </a:rPr>
              <a:t>:</a:t>
            </a:r>
          </a:p>
          <a:p>
            <a:pPr algn="l"/>
            <a:endParaRPr lang="en-US" sz="1400" dirty="0">
              <a:latin typeface="+mn-lt"/>
            </a:endParaRPr>
          </a:p>
          <a:p>
            <a:pPr algn="l"/>
            <a:r>
              <a:rPr lang="en-US" sz="1400" dirty="0">
                <a:latin typeface="+mn-lt"/>
              </a:rPr>
              <a:t>    </a:t>
            </a:r>
            <a:r>
              <a:rPr lang="en-US" sz="1400" b="1" dirty="0">
                <a:latin typeface="+mn-lt"/>
              </a:rPr>
              <a:t>🔧 1. Component Integration Test (CIT)</a:t>
            </a:r>
          </a:p>
          <a:p>
            <a:pPr algn="l"/>
            <a:r>
              <a:rPr lang="en-US" sz="1400" dirty="0">
                <a:latin typeface="+mn-lt"/>
              </a:rPr>
              <a:t>              </a:t>
            </a:r>
            <a:r>
              <a:rPr lang="en-US" sz="1400" dirty="0" err="1">
                <a:latin typeface="+mn-lt"/>
              </a:rPr>
              <a:t>Menguji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integrasi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antar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modul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memastikan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interaksinya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berjalan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lancar</a:t>
            </a:r>
            <a:r>
              <a:rPr lang="en-US" sz="1400" dirty="0">
                <a:latin typeface="+mn-lt"/>
              </a:rPr>
              <a:t>.</a:t>
            </a:r>
          </a:p>
          <a:p>
            <a:pPr marL="0" indent="0" algn="l">
              <a:lnSpc>
                <a:spcPct val="50000"/>
              </a:lnSpc>
            </a:pPr>
            <a:endParaRPr lang="en-US" sz="1400" dirty="0">
              <a:latin typeface="+mn-lt"/>
            </a:endParaRPr>
          </a:p>
          <a:p>
            <a:pPr marL="0" indent="0" algn="l"/>
            <a:r>
              <a:rPr lang="en-US" sz="1300" dirty="0">
                <a:latin typeface="+mn-lt"/>
              </a:rPr>
              <a:t>                 🔢 Range TC	       	🧾 </a:t>
            </a:r>
            <a:r>
              <a:rPr lang="en-US" sz="1300" dirty="0" err="1">
                <a:latin typeface="+mn-lt"/>
              </a:rPr>
              <a:t>Jumlah</a:t>
            </a:r>
            <a:r>
              <a:rPr lang="en-US" sz="1300" dirty="0">
                <a:latin typeface="+mn-lt"/>
              </a:rPr>
              <a:t> Test Case</a:t>
            </a:r>
          </a:p>
          <a:p>
            <a:pPr marL="0" indent="0" algn="l"/>
            <a:r>
              <a:rPr lang="en-US" sz="1300" dirty="0">
                <a:latin typeface="+mn-lt"/>
              </a:rPr>
              <a:t>                       TC006–TC010	  5 test case</a:t>
            </a:r>
          </a:p>
          <a:p>
            <a:pPr marL="0" indent="0" algn="l"/>
            <a:r>
              <a:rPr lang="en-US" sz="1300" dirty="0">
                <a:latin typeface="+mn-lt"/>
              </a:rPr>
              <a:t>                       TC027–TC028	  2 test case</a:t>
            </a:r>
          </a:p>
          <a:p>
            <a:pPr marL="0" indent="0" algn="l"/>
            <a:r>
              <a:rPr lang="en-US" sz="1300" dirty="0">
                <a:latin typeface="+mn-lt"/>
              </a:rPr>
              <a:t>                       TC034–TC038	  5 test case</a:t>
            </a:r>
          </a:p>
          <a:p>
            <a:pPr marL="0" indent="0" algn="l"/>
            <a:r>
              <a:rPr lang="en-US" sz="1300" dirty="0">
                <a:latin typeface="+mn-lt"/>
              </a:rPr>
              <a:t>                       TC048		  1 test case</a:t>
            </a:r>
          </a:p>
          <a:p>
            <a:pPr marL="0" indent="0" algn="l"/>
            <a:r>
              <a:rPr lang="en-US" sz="1300" dirty="0">
                <a:latin typeface="+mn-lt"/>
              </a:rPr>
              <a:t>                 🔢 Total		13 test case ✅</a:t>
            </a: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8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6035A-9C57-4375-947A-525C13F4E621}"/>
              </a:ext>
            </a:extLst>
          </p:cNvPr>
          <p:cNvSpPr txBox="1">
            <a:spLocks/>
          </p:cNvSpPr>
          <p:nvPr/>
        </p:nvSpPr>
        <p:spPr>
          <a:xfrm>
            <a:off x="739422" y="1096075"/>
            <a:ext cx="7738534" cy="34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100" b="1" dirty="0"/>
          </a:p>
          <a:p>
            <a:pPr algn="l"/>
            <a:r>
              <a:rPr lang="en-US" sz="1400" b="1" dirty="0">
                <a:latin typeface="+mn-lt"/>
              </a:rPr>
              <a:t>🧱 2.Tingkat </a:t>
            </a:r>
            <a:r>
              <a:rPr lang="en-US" sz="1400" b="1" dirty="0" err="1">
                <a:latin typeface="+mn-lt"/>
              </a:rPr>
              <a:t>Pengujian</a:t>
            </a:r>
            <a:r>
              <a:rPr lang="en-US" sz="1400" b="1" dirty="0">
                <a:latin typeface="+mn-lt"/>
              </a:rPr>
              <a:t> yang </a:t>
            </a:r>
            <a:r>
              <a:rPr lang="en-US" sz="1400" b="1" dirty="0" err="1">
                <a:latin typeface="+mn-lt"/>
              </a:rPr>
              <a:t>Diterapkan</a:t>
            </a:r>
            <a:r>
              <a:rPr lang="en-US" sz="1400" b="1" dirty="0">
                <a:latin typeface="+mn-lt"/>
              </a:rPr>
              <a:t> </a:t>
            </a:r>
          </a:p>
          <a:p>
            <a:pPr algn="l">
              <a:lnSpc>
                <a:spcPct val="50000"/>
              </a:lnSpc>
            </a:pPr>
            <a:endParaRPr lang="en-US" sz="1400" b="1" dirty="0">
              <a:latin typeface="+mn-lt"/>
            </a:endParaRPr>
          </a:p>
          <a:p>
            <a:pPr algn="l"/>
            <a:r>
              <a:rPr lang="en-US" sz="1400" dirty="0"/>
              <a:t>🖥️ 2. </a:t>
            </a:r>
            <a:r>
              <a:rPr lang="en-US" sz="1400" b="1" dirty="0"/>
              <a:t>System Testing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Menguji</a:t>
            </a:r>
            <a:r>
              <a:rPr lang="en-US" sz="1400" dirty="0"/>
              <a:t> </a:t>
            </a:r>
            <a:r>
              <a:rPr lang="en-US" sz="1400" b="1" dirty="0" err="1"/>
              <a:t>keseluruhan</a:t>
            </a:r>
            <a:r>
              <a:rPr lang="en-US" sz="1400" b="1" dirty="0"/>
              <a:t> </a:t>
            </a:r>
            <a:r>
              <a:rPr lang="en-US" sz="1400" b="1" dirty="0" err="1"/>
              <a:t>sistem</a:t>
            </a:r>
            <a:r>
              <a:rPr lang="en-US" sz="1400" b="1" dirty="0"/>
              <a:t> </a:t>
            </a:r>
            <a:r>
              <a:rPr lang="en-US" sz="1400" b="1" dirty="0" err="1"/>
              <a:t>aplikasi</a:t>
            </a:r>
            <a:r>
              <a:rPr lang="en-US" sz="1400" b="1" dirty="0"/>
              <a:t> </a:t>
            </a:r>
            <a:r>
              <a:rPr lang="en-US" sz="1400" b="1" dirty="0" err="1"/>
              <a:t>GrowiaShop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   </a:t>
            </a:r>
          </a:p>
          <a:p>
            <a:pPr algn="l"/>
            <a:r>
              <a:rPr lang="en-US" sz="1400" dirty="0"/>
              <a:t>          </a:t>
            </a:r>
            <a:r>
              <a:rPr lang="en-US" sz="1400" dirty="0" err="1"/>
              <a:t>fungsionalitas</a:t>
            </a:r>
            <a:r>
              <a:rPr lang="en-US" sz="1400" dirty="0"/>
              <a:t> </a:t>
            </a:r>
            <a:r>
              <a:rPr lang="en-US" sz="1400" dirty="0" err="1"/>
              <a:t>berjalan</a:t>
            </a:r>
            <a:r>
              <a:rPr lang="en-US" sz="1400" dirty="0"/>
              <a:t> </a:t>
            </a:r>
            <a:r>
              <a:rPr lang="en-US" sz="1400" b="1" dirty="0" err="1"/>
              <a:t>sesuai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requirement dan </a:t>
            </a:r>
            <a:r>
              <a:rPr lang="en-US" sz="1400" b="1" dirty="0" err="1"/>
              <a:t>ekspektasi</a:t>
            </a:r>
            <a:r>
              <a:rPr lang="en-US" sz="1400" b="1" dirty="0"/>
              <a:t> </a:t>
            </a:r>
            <a:r>
              <a:rPr lang="en-US" sz="1400" b="1" dirty="0" err="1"/>
              <a:t>pengguna</a:t>
            </a:r>
            <a:r>
              <a:rPr lang="en-US" sz="1400" dirty="0"/>
              <a:t>.</a:t>
            </a:r>
          </a:p>
          <a:p>
            <a:pPr marL="0" indent="0" algn="l"/>
            <a:r>
              <a:rPr lang="en-US" sz="1200" dirty="0">
                <a:latin typeface="+mn-lt"/>
              </a:rPr>
              <a:t>          🔢 Range TC		🧾 </a:t>
            </a:r>
            <a:r>
              <a:rPr lang="en-US" sz="1200" dirty="0" err="1">
                <a:latin typeface="+mn-lt"/>
              </a:rPr>
              <a:t>Jumlah</a:t>
            </a:r>
            <a:r>
              <a:rPr lang="en-US" sz="1200" dirty="0">
                <a:latin typeface="+mn-lt"/>
              </a:rPr>
              <a:t>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TC001–TC005		  5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TC011–TC016		  6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TC017–TC021		  5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TC022–TC026		  5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TC029–TC033		  5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TC039–TC042		  4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TC050		  1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TC051–TC056		  6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TC057–TC060		  4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      TC061–TC065		  5 test case</a:t>
            </a:r>
          </a:p>
          <a:p>
            <a:pPr marL="0" indent="0" algn="l"/>
            <a:r>
              <a:rPr lang="en-US" sz="1200" dirty="0">
                <a:latin typeface="+mn-lt"/>
              </a:rPr>
              <a:t>          🔢 Total ST		46 test case ✅</a:t>
            </a: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62B5B6-2BD6-4355-9831-3C6C829C98B5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6035A-9C57-4375-947A-525C13F4E621}"/>
              </a:ext>
            </a:extLst>
          </p:cNvPr>
          <p:cNvSpPr txBox="1">
            <a:spLocks/>
          </p:cNvSpPr>
          <p:nvPr/>
        </p:nvSpPr>
        <p:spPr>
          <a:xfrm>
            <a:off x="457200" y="961993"/>
            <a:ext cx="8229600" cy="361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100" b="1" dirty="0"/>
          </a:p>
          <a:p>
            <a:pPr algn="l"/>
            <a:r>
              <a:rPr lang="en-US" sz="1200" b="1" dirty="0">
                <a:latin typeface="+mn-lt"/>
              </a:rPr>
              <a:t>🧱 2.Tingkat </a:t>
            </a:r>
            <a:r>
              <a:rPr lang="en-US" sz="1200" b="1" dirty="0" err="1">
                <a:latin typeface="+mn-lt"/>
              </a:rPr>
              <a:t>Pengujian</a:t>
            </a:r>
            <a:r>
              <a:rPr lang="en-US" sz="1200" b="1" dirty="0">
                <a:latin typeface="+mn-lt"/>
              </a:rPr>
              <a:t> yang </a:t>
            </a:r>
            <a:r>
              <a:rPr lang="en-US" sz="1200" b="1" dirty="0" err="1">
                <a:latin typeface="+mn-lt"/>
              </a:rPr>
              <a:t>Diterapkan</a:t>
            </a:r>
            <a:r>
              <a:rPr lang="en-US" sz="1200" b="1" dirty="0">
                <a:latin typeface="+mn-lt"/>
              </a:rPr>
              <a:t> </a:t>
            </a:r>
          </a:p>
          <a:p>
            <a:pPr algn="l">
              <a:lnSpc>
                <a:spcPct val="50000"/>
              </a:lnSpc>
            </a:pPr>
            <a:endParaRPr lang="en-US" sz="1200" b="1" dirty="0">
              <a:latin typeface="+mn-lt"/>
            </a:endParaRPr>
          </a:p>
          <a:p>
            <a:pPr algn="l"/>
            <a:r>
              <a:rPr lang="en-US" sz="1200" dirty="0"/>
              <a:t>🔗 </a:t>
            </a:r>
            <a:r>
              <a:rPr lang="en-US" sz="1200" b="1" dirty="0"/>
              <a:t>3. System Integration Test (SIT)</a:t>
            </a:r>
            <a:br>
              <a:rPr lang="en-US" sz="1200" dirty="0"/>
            </a:b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hubungan</a:t>
            </a:r>
            <a:r>
              <a:rPr lang="en-US" sz="1200" dirty="0"/>
              <a:t> &amp; </a:t>
            </a:r>
            <a:r>
              <a:rPr lang="en-US" sz="1200" dirty="0" err="1"/>
              <a:t>aliran</a:t>
            </a:r>
            <a:r>
              <a:rPr lang="en-US" sz="1200" dirty="0"/>
              <a:t> data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b="1" dirty="0" err="1"/>
              <a:t>GrowiaShop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eksternal</a:t>
            </a:r>
            <a:r>
              <a:rPr lang="en-US" sz="1200" dirty="0"/>
              <a:t> yang </a:t>
            </a:r>
            <a:r>
              <a:rPr lang="en-US" sz="1200" dirty="0" err="1"/>
              <a:t>terintegrasi</a:t>
            </a:r>
            <a:r>
              <a:rPr lang="en-US" sz="1200" dirty="0"/>
              <a:t>.</a:t>
            </a:r>
          </a:p>
          <a:p>
            <a:pPr marL="0" indent="0" algn="l"/>
            <a:r>
              <a:rPr lang="en-US" sz="1200" dirty="0">
                <a:latin typeface="+mn-lt"/>
              </a:rPr>
              <a:t>        🔢 Range TC		🧾 </a:t>
            </a:r>
            <a:r>
              <a:rPr lang="en-US" sz="1200" dirty="0" err="1">
                <a:latin typeface="+mn-lt"/>
              </a:rPr>
              <a:t>Jumlah</a:t>
            </a:r>
            <a:r>
              <a:rPr lang="en-US" sz="1200" dirty="0">
                <a:latin typeface="+mn-lt"/>
              </a:rPr>
              <a:t> Test Case</a:t>
            </a:r>
          </a:p>
          <a:p>
            <a:pPr marL="114300" indent="0" algn="l"/>
            <a:r>
              <a:rPr lang="en-US" sz="1200" dirty="0"/>
              <a:t>           TC043 - TC047 		5 test case</a:t>
            </a:r>
          </a:p>
          <a:p>
            <a:pPr marL="114300" indent="0" algn="l"/>
            <a:r>
              <a:rPr lang="en-US" sz="1200" dirty="0"/>
              <a:t>           TC049 		1 test case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>
                <a:latin typeface="+mn-lt"/>
              </a:rPr>
              <a:t>🔢</a:t>
            </a:r>
            <a:r>
              <a:rPr lang="en-US" sz="1200" dirty="0"/>
              <a:t>Total SIT 		6 Test Case</a:t>
            </a:r>
          </a:p>
          <a:p>
            <a:pPr marL="114300" indent="0" algn="l">
              <a:lnSpc>
                <a:spcPct val="50000"/>
              </a:lnSpc>
            </a:pPr>
            <a:endParaRPr lang="en-US" sz="1200" dirty="0"/>
          </a:p>
          <a:p>
            <a:pPr algn="l"/>
            <a:r>
              <a:rPr lang="en-US" sz="12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	🧾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Total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Keseluruhan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Test Case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200" b="1" dirty="0">
              <a:latin typeface="+mn-lt"/>
            </a:endParaRPr>
          </a:p>
          <a:p>
            <a:pPr algn="l">
              <a:lnSpc>
                <a:spcPct val="50000"/>
              </a:lnSpc>
            </a:pPr>
            <a:endParaRPr lang="en-US" sz="1200" b="1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endParaRPr lang="en-US" sz="1200" dirty="0">
              <a:latin typeface="+mn-lt"/>
            </a:endParaRPr>
          </a:p>
          <a:p>
            <a:pPr marL="0" indent="0" algn="l"/>
            <a:r>
              <a:rPr lang="en-US" sz="1000" dirty="0"/>
              <a:t>🧠 </a:t>
            </a:r>
            <a:r>
              <a:rPr lang="en-US" sz="1000" b="1" dirty="0" err="1"/>
              <a:t>Catatan</a:t>
            </a:r>
            <a:r>
              <a:rPr lang="en-US" sz="1000" b="1" dirty="0"/>
              <a:t> </a:t>
            </a:r>
          </a:p>
          <a:p>
            <a:pPr marL="0" indent="0" algn="l"/>
            <a:r>
              <a:rPr lang="en-US" sz="1200" dirty="0" err="1">
                <a:latin typeface="+mn-lt"/>
              </a:rPr>
              <a:t>Penerapan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ketiga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tingkat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pengujian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ini</a:t>
            </a:r>
            <a:r>
              <a:rPr lang="en-US" sz="1200" dirty="0">
                <a:latin typeface="+mn-lt"/>
              </a:rPr>
              <a:t>, yang </a:t>
            </a:r>
            <a:r>
              <a:rPr lang="en-US" sz="1200" dirty="0" err="1">
                <a:latin typeface="+mn-lt"/>
              </a:rPr>
              <a:t>secara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keseluruhan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mencakup</a:t>
            </a:r>
            <a:r>
              <a:rPr lang="en-US" sz="1200" dirty="0">
                <a:latin typeface="+mn-lt"/>
              </a:rPr>
              <a:t> 65 Test Case, </a:t>
            </a:r>
            <a:r>
              <a:rPr lang="en-US" sz="1200" dirty="0" err="1">
                <a:latin typeface="+mn-lt"/>
              </a:rPr>
              <a:t>memastikan</a:t>
            </a:r>
            <a:r>
              <a:rPr lang="en-US" sz="1200" dirty="0">
                <a:latin typeface="+mn-lt"/>
              </a:rPr>
              <a:t> </a:t>
            </a:r>
          </a:p>
          <a:p>
            <a:pPr marL="0" indent="0" algn="l"/>
            <a:r>
              <a:rPr lang="en-US" sz="1200" dirty="0" err="1">
                <a:latin typeface="+mn-lt"/>
              </a:rPr>
              <a:t>kualitas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GrowiaShop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diverifikasi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secara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berlapis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mulai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dari</a:t>
            </a:r>
            <a:r>
              <a:rPr lang="en-US" sz="1200" dirty="0">
                <a:latin typeface="+mn-lt"/>
              </a:rPr>
              <a:t> level </a:t>
            </a:r>
            <a:r>
              <a:rPr lang="en-US" sz="1200" dirty="0" err="1">
                <a:latin typeface="+mn-lt"/>
              </a:rPr>
              <a:t>komponen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hingga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integrasi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antar</a:t>
            </a:r>
            <a:r>
              <a:rPr lang="en-US" sz="1200" dirty="0">
                <a:latin typeface="+mn-lt"/>
              </a:rPr>
              <a:t> system </a:t>
            </a:r>
            <a:r>
              <a:rPr lang="en-US" sz="1000" dirty="0"/>
              <a:t>✅</a:t>
            </a:r>
            <a:endParaRPr lang="en-US" sz="120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2D0068-10E2-4F0A-B0C0-257E32595D3B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Tes3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DDD4-AB5B-4BF9-9E98-0CC53F89D06C}"/>
              </a:ext>
            </a:extLst>
          </p:cNvPr>
          <p:cNvSpPr txBox="1"/>
          <p:nvPr/>
        </p:nvSpPr>
        <p:spPr>
          <a:xfrm>
            <a:off x="1058332" y="2861150"/>
            <a:ext cx="54779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🔍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		📦 </a:t>
            </a:r>
            <a:r>
              <a:rPr lang="en-US" sz="1200" dirty="0" err="1"/>
              <a:t>Jumlah</a:t>
            </a:r>
            <a:r>
              <a:rPr lang="en-US" sz="1200" dirty="0"/>
              <a:t> Test Case</a:t>
            </a:r>
          </a:p>
          <a:p>
            <a:r>
              <a:rPr lang="en-US" sz="1200" dirty="0"/>
              <a:t>🧩 Component Integration Test	13 Test Case</a:t>
            </a:r>
          </a:p>
          <a:p>
            <a:r>
              <a:rPr lang="en-US" sz="1200" dirty="0"/>
              <a:t>🧪 System Test		46 Test Case</a:t>
            </a:r>
          </a:p>
          <a:p>
            <a:r>
              <a:rPr lang="en-US" sz="1200" dirty="0"/>
              <a:t>🌐 System Integration Test	6 Test Case</a:t>
            </a:r>
          </a:p>
          <a:p>
            <a:r>
              <a:rPr lang="en-US" sz="1200" dirty="0"/>
              <a:t>✅ Total			65 Test Case</a:t>
            </a:r>
          </a:p>
        </p:txBody>
      </p:sp>
    </p:spTree>
    <p:extLst>
      <p:ext uri="{BB962C8B-B14F-4D97-AF65-F5344CB8AC3E}">
        <p14:creationId xmlns:p14="http://schemas.microsoft.com/office/powerpoint/2010/main" val="392417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0" y="4618776"/>
            <a:ext cx="9144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FF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Note:</a:t>
            </a:r>
            <a:endParaRPr sz="1000" b="1">
              <a:solidFill>
                <a:srgbClr val="FF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i="1">
                <a:solidFill>
                  <a:srgbClr val="FF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Please feel free to improve the slide presentations to your deliverables based on your project testing result if required.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7B31B-9C81-4400-BD77-D22B4E411BBA}"/>
              </a:ext>
            </a:extLst>
          </p:cNvPr>
          <p:cNvSpPr txBox="1"/>
          <p:nvPr/>
        </p:nvSpPr>
        <p:spPr>
          <a:xfrm>
            <a:off x="456526" y="1549303"/>
            <a:ext cx="457764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📈 3. </a:t>
            </a:r>
            <a:r>
              <a:rPr lang="en-US" sz="1300" dirty="0" err="1"/>
              <a:t>Statistik</a:t>
            </a:r>
            <a:r>
              <a:rPr lang="en-US" sz="1300" dirty="0"/>
              <a:t> </a:t>
            </a:r>
            <a:r>
              <a:rPr lang="en-US" sz="1300" dirty="0" err="1"/>
              <a:t>Pengujian</a:t>
            </a:r>
            <a:endParaRPr lang="en-US" sz="1300" dirty="0"/>
          </a:p>
          <a:p>
            <a:r>
              <a:rPr lang="en-US" sz="1300" dirty="0"/>
              <a:t>📦 Total Test Case </a:t>
            </a:r>
            <a:r>
              <a:rPr lang="en-US" sz="1300" dirty="0" err="1"/>
              <a:t>Dibuat</a:t>
            </a:r>
            <a:br>
              <a:rPr lang="en-US" sz="1300" dirty="0"/>
            </a:br>
            <a:r>
              <a:rPr lang="en-US" sz="1300" dirty="0"/>
              <a:t>➡️ 65 Test Case</a:t>
            </a:r>
          </a:p>
          <a:p>
            <a:r>
              <a:rPr lang="en-US" sz="1300" dirty="0"/>
              <a:t>⚙️ Total Test Case </a:t>
            </a:r>
            <a:r>
              <a:rPr lang="en-US" sz="1300" dirty="0" err="1"/>
              <a:t>Dieksekusi</a:t>
            </a:r>
            <a:br>
              <a:rPr lang="en-US" sz="1300" dirty="0"/>
            </a:br>
            <a:r>
              <a:rPr lang="en-US" sz="1300" dirty="0"/>
              <a:t>✅ 65 Test Case</a:t>
            </a:r>
          </a:p>
          <a:p>
            <a:r>
              <a:rPr lang="en-US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E87F8-7C35-43F8-A7BB-D2EAF4EF8AF0}"/>
              </a:ext>
            </a:extLst>
          </p:cNvPr>
          <p:cNvSpPr txBox="1"/>
          <p:nvPr/>
        </p:nvSpPr>
        <p:spPr>
          <a:xfrm>
            <a:off x="456526" y="2682158"/>
            <a:ext cx="45776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✅❌ Hasil </a:t>
            </a:r>
            <a:r>
              <a:rPr lang="en-US" dirty="0" err="1"/>
              <a:t>Eksekusi</a:t>
            </a:r>
            <a:endParaRPr lang="en-US" dirty="0"/>
          </a:p>
          <a:p>
            <a:r>
              <a:rPr lang="en-US" dirty="0"/>
              <a:t>🟢 PASS</a:t>
            </a:r>
            <a:br>
              <a:rPr lang="en-US" dirty="0"/>
            </a:br>
            <a:r>
              <a:rPr lang="en-US" dirty="0"/>
              <a:t>✔️ 36 Test Case</a:t>
            </a:r>
          </a:p>
          <a:p>
            <a:r>
              <a:rPr lang="en-US" dirty="0"/>
              <a:t>🔴 FAIL</a:t>
            </a:r>
            <a:br>
              <a:rPr lang="en-US" dirty="0"/>
            </a:br>
            <a:r>
              <a:rPr lang="en-US" dirty="0"/>
              <a:t>❌ 29 Test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D8936-0BCB-4B35-B840-1D220C31EA57}"/>
              </a:ext>
            </a:extLst>
          </p:cNvPr>
          <p:cNvSpPr txBox="1"/>
          <p:nvPr/>
        </p:nvSpPr>
        <p:spPr>
          <a:xfrm>
            <a:off x="340101" y="3850522"/>
            <a:ext cx="502987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📝 </a:t>
            </a:r>
            <a:r>
              <a:rPr lang="en-US" sz="1100" dirty="0" err="1"/>
              <a:t>Catatan</a:t>
            </a:r>
            <a:br>
              <a:rPr lang="en-US" sz="1100" dirty="0"/>
            </a:br>
            <a:r>
              <a:rPr lang="en-US" sz="1100" dirty="0" err="1"/>
              <a:t>Seluruh</a:t>
            </a:r>
            <a:r>
              <a:rPr lang="en-US" sz="1100" dirty="0"/>
              <a:t> test case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dieksekusi</a:t>
            </a:r>
            <a:r>
              <a:rPr lang="en-US" sz="1100" dirty="0"/>
              <a:t> 100%. </a:t>
            </a:r>
          </a:p>
          <a:p>
            <a:r>
              <a:rPr lang="en-US" sz="1100" dirty="0" err="1"/>
              <a:t>Rasio</a:t>
            </a:r>
            <a:r>
              <a:rPr lang="en-US" sz="1100" dirty="0"/>
              <a:t> </a:t>
            </a:r>
            <a:r>
              <a:rPr lang="en-US" sz="1100" dirty="0" err="1"/>
              <a:t>kelulusan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pengujian</a:t>
            </a:r>
            <a:r>
              <a:rPr lang="en-US" sz="1100" dirty="0"/>
              <a:t> </a:t>
            </a:r>
            <a:r>
              <a:rPr lang="en-US" sz="1100" dirty="0" err="1"/>
              <a:t>menunjukkan</a:t>
            </a:r>
            <a:r>
              <a:rPr lang="en-US" sz="1100" dirty="0"/>
              <a:t> area yang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stabil</a:t>
            </a:r>
            <a:r>
              <a:rPr lang="en-US" sz="1100" dirty="0"/>
              <a:t>, </a:t>
            </a:r>
            <a:r>
              <a:rPr lang="en-US" sz="1100" dirty="0" err="1"/>
              <a:t>sedangkan</a:t>
            </a:r>
            <a:r>
              <a:rPr lang="en-US" sz="1100" dirty="0"/>
              <a:t> </a:t>
            </a:r>
            <a:r>
              <a:rPr lang="en-US" sz="1100" dirty="0" err="1"/>
              <a:t>temuan</a:t>
            </a:r>
            <a:r>
              <a:rPr lang="en-US" sz="1100" dirty="0"/>
              <a:t> </a:t>
            </a:r>
            <a:r>
              <a:rPr lang="en-US" sz="1100" dirty="0" err="1"/>
              <a:t>gagal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perbaikan</a:t>
            </a:r>
            <a:r>
              <a:rPr lang="en-US" sz="1100" dirty="0"/>
              <a:t> dan retesting </a:t>
            </a:r>
            <a:r>
              <a:rPr lang="en-US" sz="1100" dirty="0" err="1"/>
              <a:t>selanjutnya</a:t>
            </a:r>
            <a:r>
              <a:rPr lang="en-US" sz="1100" dirty="0"/>
              <a:t>. 🔍🔧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FF4E69-64C0-41E3-AA17-6ED85DDCD72F}"/>
              </a:ext>
            </a:extLst>
          </p:cNvPr>
          <p:cNvSpPr txBox="1">
            <a:spLocks/>
          </p:cNvSpPr>
          <p:nvPr/>
        </p:nvSpPr>
        <p:spPr>
          <a:xfrm>
            <a:off x="333023" y="604200"/>
            <a:ext cx="8229600" cy="6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📊 </a:t>
            </a:r>
            <a:r>
              <a:rPr lang="en-US" sz="2400" b="1" dirty="0" err="1"/>
              <a:t>Ringkasan</a:t>
            </a:r>
            <a:r>
              <a:rPr lang="en-US" sz="2400" b="1" dirty="0"/>
              <a:t> Tes4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E223E-A1EB-491F-8862-5B8D3B7A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256" y="1521020"/>
            <a:ext cx="4488966" cy="261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71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1844</Words>
  <Application>Microsoft Office PowerPoint</Application>
  <PresentationFormat>On-screen Show (16:9)</PresentationFormat>
  <Paragraphs>241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Symbol</vt:lpstr>
      <vt:lpstr>Bebas Neue</vt:lpstr>
      <vt:lpstr>Roboto Serif Medium</vt:lpstr>
      <vt:lpstr>Inter</vt:lpstr>
      <vt:lpstr>Arial</vt:lpstr>
      <vt:lpstr>Times New Roman</vt:lpstr>
      <vt:lpstr>Segoe UI Emoji</vt:lpstr>
      <vt:lpstr>Courier New</vt:lpstr>
      <vt:lpstr>Roboto Serif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gun burmawan</cp:lastModifiedBy>
  <cp:revision>63</cp:revision>
  <dcterms:modified xsi:type="dcterms:W3CDTF">2025-04-29T03:39:08Z</dcterms:modified>
</cp:coreProperties>
</file>