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1347" y="521335"/>
            <a:ext cx="3060065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1347" y="1255966"/>
            <a:ext cx="10841990" cy="399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17.jp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19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20.jpg" /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6Kt_9uJN_#title-bar" TargetMode="External" /><Relationship Id="rId2" Type="http://schemas.openxmlformats.org/officeDocument/2006/relationships/image" Target="../media/image22.jp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 /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 /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jp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3" y="0"/>
            <a:ext cx="12187767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7387" y="1870455"/>
            <a:ext cx="5935980" cy="868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0"/>
              </a:spcBef>
            </a:pPr>
            <a:r>
              <a:rPr spc="-50" dirty="0">
                <a:solidFill>
                  <a:srgbClr val="FFFFFF"/>
                </a:solidFill>
              </a:rPr>
              <a:t>Optimized</a:t>
            </a:r>
            <a:r>
              <a:rPr spc="-65" dirty="0">
                <a:solidFill>
                  <a:srgbClr val="FFFFFF"/>
                </a:solidFill>
              </a:rPr>
              <a:t> </a:t>
            </a:r>
            <a:r>
              <a:rPr spc="-80" dirty="0">
                <a:solidFill>
                  <a:srgbClr val="FFFFFF"/>
                </a:solidFill>
              </a:rPr>
              <a:t>Airline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spc="-110" dirty="0">
                <a:solidFill>
                  <a:srgbClr val="FFFFFF"/>
                </a:solidFill>
              </a:rPr>
              <a:t>Reservation</a:t>
            </a:r>
            <a:r>
              <a:rPr spc="-5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System </a:t>
            </a:r>
            <a:r>
              <a:rPr spc="-45" dirty="0">
                <a:solidFill>
                  <a:srgbClr val="FFFFFF"/>
                </a:solidFill>
              </a:rPr>
              <a:t>Using</a:t>
            </a:r>
            <a:r>
              <a:rPr spc="-120" dirty="0">
                <a:solidFill>
                  <a:srgbClr val="FFFFFF"/>
                </a:solidFill>
              </a:rPr>
              <a:t> </a:t>
            </a:r>
            <a:r>
              <a:rPr spc="-20" dirty="0">
                <a:solidFill>
                  <a:srgbClr val="FFFFFF"/>
                </a:solidFill>
              </a:rPr>
              <a:t>Hash</a:t>
            </a:r>
            <a:r>
              <a:rPr spc="-90" dirty="0">
                <a:solidFill>
                  <a:srgbClr val="FFFFFF"/>
                </a:solidFill>
              </a:rPr>
              <a:t> </a:t>
            </a:r>
            <a:r>
              <a:rPr spc="-25" dirty="0">
                <a:solidFill>
                  <a:srgbClr val="FFFFFF"/>
                </a:solidFill>
              </a:rPr>
              <a:t>Table</a:t>
            </a:r>
            <a:r>
              <a:rPr spc="-105" dirty="0">
                <a:solidFill>
                  <a:srgbClr val="FFFFFF"/>
                </a:solidFill>
              </a:rPr>
              <a:t> </a:t>
            </a:r>
            <a:r>
              <a:rPr spc="-95" dirty="0">
                <a:solidFill>
                  <a:srgbClr val="FFFFFF"/>
                </a:solidFill>
              </a:rPr>
              <a:t>and</a:t>
            </a:r>
            <a:r>
              <a:rPr spc="-75" dirty="0">
                <a:solidFill>
                  <a:srgbClr val="FFFFFF"/>
                </a:solidFill>
              </a:rPr>
              <a:t> </a:t>
            </a:r>
            <a:r>
              <a:rPr spc="-114" dirty="0">
                <a:solidFill>
                  <a:srgbClr val="FFFFFF"/>
                </a:solidFill>
              </a:rPr>
              <a:t>Sorting</a:t>
            </a:r>
            <a:r>
              <a:rPr spc="-55" dirty="0">
                <a:solidFill>
                  <a:srgbClr val="FFFFFF"/>
                </a:solidFill>
              </a:rPr>
              <a:t> </a:t>
            </a:r>
            <a:r>
              <a:rPr spc="-100" dirty="0">
                <a:solidFill>
                  <a:srgbClr val="FFFFFF"/>
                </a:solidFill>
              </a:rPr>
              <a:t>Algorithms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9007" y="3749992"/>
            <a:ext cx="3366770" cy="1384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spc="-55" dirty="0">
                <a:solidFill>
                  <a:srgbClr val="FFFFFF"/>
                </a:solidFill>
                <a:latin typeface="Times New Roman"/>
                <a:cs typeface="Times New Roman"/>
              </a:rPr>
              <a:t>PRESENTED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BY:</a:t>
            </a:r>
            <a:endParaRPr sz="1800" dirty="0">
              <a:latin typeface="Times New Roman"/>
              <a:cs typeface="Times New Roman"/>
            </a:endParaRPr>
          </a:p>
          <a:p>
            <a:pPr marL="12700" marR="62230">
              <a:lnSpc>
                <a:spcPts val="2180"/>
              </a:lnSpc>
              <a:spcBef>
                <a:spcPts val="3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8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.Guna</a:t>
            </a: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Vardhan(AP23110010744)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8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.V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.Kartheek</a:t>
            </a:r>
            <a:r>
              <a:rPr sz="18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(AP23110010750)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ts val="2100"/>
              </a:lnSpc>
            </a:pPr>
            <a:r>
              <a:rPr sz="1800" spc="15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.V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.S</a:t>
            </a:r>
            <a:r>
              <a:rPr sz="18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.Sumanth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(AP23110010786)</a:t>
            </a:r>
            <a:endParaRPr lang="en-US" sz="1800" spc="-1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2100"/>
              </a:lnSpc>
            </a:pPr>
            <a:r>
              <a:rPr lang="en-US" spc="-10" dirty="0">
                <a:solidFill>
                  <a:srgbClr val="FFFFFF"/>
                </a:solidFill>
                <a:latin typeface="Times New Roman"/>
                <a:cs typeface="Times New Roman"/>
              </a:rPr>
              <a:t>S. </a:t>
            </a:r>
            <a:r>
              <a:rPr lang="en-US" spc="-10" dirty="0" err="1">
                <a:solidFill>
                  <a:srgbClr val="FFFFFF"/>
                </a:solidFill>
                <a:latin typeface="Times New Roman"/>
                <a:cs typeface="Times New Roman"/>
              </a:rPr>
              <a:t>Yaswanth</a:t>
            </a:r>
            <a:r>
              <a:rPr lang="en-US" spc="-10" dirty="0">
                <a:solidFill>
                  <a:srgbClr val="FFFFFF"/>
                </a:solidFill>
                <a:latin typeface="Times New Roman"/>
                <a:cs typeface="Times New Roman"/>
              </a:rPr>
              <a:t>(AP23110010745)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4192" y="253936"/>
            <a:ext cx="6421120" cy="824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sz="1800" b="1" dirty="0">
                <a:latin typeface="Times New Roman"/>
                <a:cs typeface="Times New Roman"/>
              </a:rPr>
              <a:t>3.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90" dirty="0">
                <a:latin typeface="Times New Roman"/>
                <a:cs typeface="Times New Roman"/>
              </a:rPr>
              <a:t>Passenger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55" dirty="0">
                <a:latin typeface="Times New Roman"/>
                <a:cs typeface="Times New Roman"/>
              </a:rPr>
              <a:t>Data</a:t>
            </a:r>
            <a:r>
              <a:rPr sz="1800" b="1" spc="40" dirty="0">
                <a:latin typeface="Times New Roman"/>
                <a:cs typeface="Times New Roman"/>
              </a:rPr>
              <a:t> </a:t>
            </a:r>
            <a:r>
              <a:rPr sz="1800" b="1" spc="-85" dirty="0">
                <a:latin typeface="Times New Roman"/>
                <a:cs typeface="Times New Roman"/>
              </a:rPr>
              <a:t>Input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Output</a:t>
            </a:r>
            <a:endParaRPr sz="18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970"/>
              </a:spcBef>
              <a:buFont typeface="Arial MT"/>
              <a:buChar char="•"/>
              <a:tabLst>
                <a:tab pos="240665" algn="l"/>
              </a:tabLst>
            </a:pPr>
            <a:r>
              <a:rPr sz="1800" spc="70" dirty="0">
                <a:latin typeface="Times New Roman"/>
                <a:cs typeface="Times New Roman"/>
              </a:rPr>
              <a:t>When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inputs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their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your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output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Times New Roman"/>
                <a:cs typeface="Times New Roman"/>
              </a:rPr>
              <a:t>will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show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prompts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like: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192" y="3344227"/>
            <a:ext cx="7199630" cy="824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sz="1800" b="1" dirty="0">
                <a:latin typeface="Times New Roman"/>
                <a:cs typeface="Times New Roman"/>
              </a:rPr>
              <a:t>4.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75" dirty="0">
                <a:latin typeface="Times New Roman"/>
                <a:cs typeface="Times New Roman"/>
              </a:rPr>
              <a:t>Seat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5" dirty="0">
                <a:latin typeface="Times New Roman"/>
                <a:cs typeface="Times New Roman"/>
              </a:rPr>
              <a:t>Availability</a:t>
            </a:r>
            <a:r>
              <a:rPr sz="1800" b="1" spc="-10" dirty="0">
                <a:latin typeface="Times New Roman"/>
                <a:cs typeface="Times New Roman"/>
              </a:rPr>
              <a:t> Output</a:t>
            </a:r>
            <a:endParaRPr sz="18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970"/>
              </a:spcBef>
              <a:buFont typeface="Arial MT"/>
              <a:buChar char="•"/>
              <a:tabLst>
                <a:tab pos="240665" algn="l"/>
              </a:tabLst>
            </a:pPr>
            <a:r>
              <a:rPr sz="1800" spc="-10" dirty="0">
                <a:latin typeface="Times New Roman"/>
                <a:cs typeface="Times New Roman"/>
              </a:rPr>
              <a:t>After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running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seat</a:t>
            </a:r>
            <a:r>
              <a:rPr sz="1800" spc="-65" dirty="0">
                <a:latin typeface="Times New Roman"/>
                <a:cs typeface="Times New Roman"/>
              </a:rPr>
              <a:t> availability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reporting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function,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output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will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look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like: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0275" y="1371600"/>
            <a:ext cx="5467350" cy="13430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29025" y="4305300"/>
            <a:ext cx="2752725" cy="14954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09307" y="763587"/>
            <a:ext cx="10321290" cy="824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dirty="0">
                <a:latin typeface="Times New Roman"/>
                <a:cs typeface="Times New Roman"/>
              </a:rPr>
              <a:t>5.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70" dirty="0">
                <a:latin typeface="Times New Roman"/>
                <a:cs typeface="Times New Roman"/>
              </a:rPr>
              <a:t>Billing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00" dirty="0">
                <a:latin typeface="Times New Roman"/>
                <a:cs typeface="Times New Roman"/>
              </a:rPr>
              <a:t>and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spc="-105" dirty="0">
                <a:latin typeface="Times New Roman"/>
                <a:cs typeface="Times New Roman"/>
              </a:rPr>
              <a:t>Fare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85" dirty="0">
                <a:latin typeface="Times New Roman"/>
                <a:cs typeface="Times New Roman"/>
              </a:rPr>
              <a:t>Calculation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Output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97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spc="-10" dirty="0">
                <a:latin typeface="Times New Roman"/>
                <a:cs typeface="Times New Roman"/>
              </a:rPr>
              <a:t>After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calculating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fare 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on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chosen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destination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number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passengers,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you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Times New Roman"/>
                <a:cs typeface="Times New Roman"/>
              </a:rPr>
              <a:t>will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output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like: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67100" y="2419350"/>
            <a:ext cx="3086100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4507" y="240665"/>
            <a:ext cx="208978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95" dirty="0"/>
              <a:t>Conclusion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4507" y="784288"/>
            <a:ext cx="10273030" cy="561782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600" b="1" spc="-155" dirty="0">
                <a:latin typeface="Times New Roman"/>
                <a:cs typeface="Times New Roman"/>
              </a:rPr>
              <a:t>Summary</a:t>
            </a:r>
            <a:r>
              <a:rPr sz="2600" b="1" spc="-3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of</a:t>
            </a:r>
            <a:r>
              <a:rPr sz="2600" b="1" spc="10" dirty="0">
                <a:latin typeface="Times New Roman"/>
                <a:cs typeface="Times New Roman"/>
              </a:rPr>
              <a:t> </a:t>
            </a:r>
            <a:r>
              <a:rPr sz="2600" b="1" spc="-125" dirty="0">
                <a:latin typeface="Times New Roman"/>
                <a:cs typeface="Times New Roman"/>
              </a:rPr>
              <a:t>System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Efficiency</a:t>
            </a:r>
            <a:endParaRPr sz="2600" dirty="0">
              <a:latin typeface="Times New Roman"/>
              <a:cs typeface="Times New Roman"/>
            </a:endParaRPr>
          </a:p>
          <a:p>
            <a:pPr marL="241300" marR="281940" indent="-228600">
              <a:lnSpc>
                <a:spcPct val="7940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90" dirty="0">
                <a:latin typeface="Times New Roman"/>
                <a:cs typeface="Times New Roman"/>
              </a:rPr>
              <a:t>The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optimized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airline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reservation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system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efficiently </a:t>
            </a:r>
            <a:r>
              <a:rPr sz="2600" dirty="0">
                <a:latin typeface="Times New Roman"/>
                <a:cs typeface="Times New Roman"/>
              </a:rPr>
              <a:t>handles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flight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data,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seat </a:t>
            </a:r>
            <a:r>
              <a:rPr sz="2600" spc="-10" dirty="0">
                <a:latin typeface="Times New Roman"/>
                <a:cs typeface="Times New Roman"/>
              </a:rPr>
              <a:t>management,</a:t>
            </a:r>
            <a:r>
              <a:rPr sz="2600" dirty="0">
                <a:latin typeface="Times New Roman"/>
                <a:cs typeface="Times New Roman"/>
              </a:rPr>
              <a:t> and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billing.</a:t>
            </a:r>
            <a:endParaRPr sz="2600" dirty="0">
              <a:latin typeface="Times New Roman"/>
              <a:cs typeface="Times New Roman"/>
            </a:endParaRPr>
          </a:p>
          <a:p>
            <a:pPr marL="241300" marR="1349375" indent="-228600">
              <a:lnSpc>
                <a:spcPct val="7950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0" dirty="0">
                <a:latin typeface="Times New Roman"/>
                <a:cs typeface="Times New Roman"/>
              </a:rPr>
              <a:t>Utilizes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hash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tables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for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real-</a:t>
            </a:r>
            <a:r>
              <a:rPr sz="2600" dirty="0">
                <a:latin typeface="Times New Roman"/>
                <a:cs typeface="Times New Roman"/>
              </a:rPr>
              <a:t>time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seat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availability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checks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sorting </a:t>
            </a:r>
            <a:r>
              <a:rPr sz="2600" spc="-35" dirty="0">
                <a:latin typeface="Times New Roman"/>
                <a:cs typeface="Times New Roman"/>
              </a:rPr>
              <a:t>algorithms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cost-</a:t>
            </a:r>
            <a:r>
              <a:rPr sz="2600" spc="-70" dirty="0">
                <a:latin typeface="Times New Roman"/>
                <a:cs typeface="Times New Roman"/>
              </a:rPr>
              <a:t>effective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flight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display.</a:t>
            </a:r>
            <a:endParaRPr sz="2600" dirty="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40665" algn="l"/>
              </a:tabLst>
            </a:pPr>
            <a:r>
              <a:rPr sz="2600" b="1" spc="-105" dirty="0">
                <a:latin typeface="Times New Roman"/>
                <a:cs typeface="Times New Roman"/>
              </a:rPr>
              <a:t>Potential</a:t>
            </a:r>
            <a:r>
              <a:rPr sz="2600" b="1" spc="-35" dirty="0">
                <a:latin typeface="Times New Roman"/>
                <a:cs typeface="Times New Roman"/>
              </a:rPr>
              <a:t> </a:t>
            </a:r>
            <a:r>
              <a:rPr sz="2600" b="1" spc="-140" dirty="0">
                <a:latin typeface="Times New Roman"/>
                <a:cs typeface="Times New Roman"/>
              </a:rPr>
              <a:t>Future</a:t>
            </a:r>
            <a:r>
              <a:rPr sz="2600" b="1" spc="1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Enhancements</a:t>
            </a:r>
            <a:endParaRPr sz="2600" dirty="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0665" algn="l"/>
              </a:tabLst>
            </a:pPr>
            <a:r>
              <a:rPr sz="2600" dirty="0">
                <a:latin typeface="Times New Roman"/>
                <a:cs typeface="Times New Roman"/>
              </a:rPr>
              <a:t>Expand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destinations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flight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options.</a:t>
            </a:r>
            <a:endParaRPr sz="26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Times New Roman"/>
                <a:cs typeface="Times New Roman"/>
              </a:rPr>
              <a:t>Incorporate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dynamic </a:t>
            </a:r>
            <a:r>
              <a:rPr sz="2600" spc="-45" dirty="0">
                <a:latin typeface="Times New Roman"/>
                <a:cs typeface="Times New Roman"/>
              </a:rPr>
              <a:t>pricing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based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on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demand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real-</a:t>
            </a:r>
            <a:r>
              <a:rPr sz="2600" dirty="0">
                <a:latin typeface="Times New Roman"/>
                <a:cs typeface="Times New Roman"/>
              </a:rPr>
              <a:t>time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seat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availability.</a:t>
            </a:r>
            <a:endParaRPr sz="26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Times New Roman"/>
                <a:cs typeface="Times New Roman"/>
              </a:rPr>
              <a:t>Enhance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user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interface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with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visual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seat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maps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for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selection.</a:t>
            </a:r>
            <a:endParaRPr lang="en-US" sz="2600" spc="-1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41300" algn="l"/>
              </a:tabLst>
            </a:pPr>
            <a:endParaRPr lang="en-US" sz="2600" spc="-1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41300" algn="l"/>
              </a:tabLst>
            </a:pPr>
            <a:r>
              <a:rPr lang="en-US" sz="2600" spc="-10" dirty="0">
                <a:latin typeface="Times New Roman"/>
                <a:cs typeface="Times New Roman"/>
              </a:rPr>
              <a:t>   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41300" algn="l"/>
              </a:tabLst>
            </a:pPr>
            <a:r>
              <a:rPr lang="en-US" sz="2600" spc="-10" dirty="0">
                <a:latin typeface="Times New Roman"/>
                <a:cs typeface="Times New Roman"/>
                <a:hlinkClick r:id="rId3" tooltip="https://onlinegdb.com/6Kt_9uJN_"/>
              </a:rPr>
              <a:t>https://onlinegdb.com/6Kt_9uJN_</a:t>
            </a:r>
            <a:endParaRPr lang="en-US" sz="2600" spc="-1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41300" algn="l"/>
              </a:tabLst>
            </a:pP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25"/>
              </a:spcBef>
            </a:pPr>
            <a:r>
              <a:rPr sz="3200" spc="-120" dirty="0"/>
              <a:t>Introduction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724534" y="1603692"/>
            <a:ext cx="9902825" cy="3691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0" dirty="0">
                <a:latin typeface="Times New Roman"/>
                <a:cs typeface="Times New Roman"/>
              </a:rPr>
              <a:t>Overview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-45" dirty="0">
                <a:latin typeface="Times New Roman"/>
                <a:cs typeface="Times New Roman"/>
              </a:rPr>
              <a:t>the</a:t>
            </a:r>
            <a:r>
              <a:rPr sz="2400" b="1" spc="-10" dirty="0">
                <a:latin typeface="Times New Roman"/>
                <a:cs typeface="Times New Roman"/>
              </a:rPr>
              <a:t> Project: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7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20"/>
              </a:lnSpc>
            </a:pPr>
            <a:r>
              <a:rPr sz="2400" dirty="0">
                <a:solidFill>
                  <a:srgbClr val="171717"/>
                </a:solidFill>
                <a:latin typeface="Times New Roman"/>
                <a:cs typeface="Times New Roman"/>
              </a:rPr>
              <a:t>This</a:t>
            </a:r>
            <a:r>
              <a:rPr sz="2400" spc="-7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71717"/>
                </a:solidFill>
                <a:latin typeface="Times New Roman"/>
                <a:cs typeface="Times New Roman"/>
              </a:rPr>
              <a:t>project</a:t>
            </a:r>
            <a:r>
              <a:rPr sz="2400" spc="-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171717"/>
                </a:solidFill>
                <a:latin typeface="Times New Roman"/>
                <a:cs typeface="Times New Roman"/>
              </a:rPr>
              <a:t>focuses</a:t>
            </a:r>
            <a:r>
              <a:rPr sz="2400" spc="-6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71717"/>
                </a:solidFill>
                <a:latin typeface="Times New Roman"/>
                <a:cs typeface="Times New Roman"/>
              </a:rPr>
              <a:t>on</a:t>
            </a:r>
            <a:r>
              <a:rPr sz="2400" spc="-30" dirty="0">
                <a:solidFill>
                  <a:srgbClr val="171717"/>
                </a:solidFill>
                <a:latin typeface="Times New Roman"/>
                <a:cs typeface="Times New Roman"/>
              </a:rPr>
              <a:t> developing</a:t>
            </a:r>
            <a:r>
              <a:rPr sz="2400" spc="-6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71717"/>
                </a:solidFill>
                <a:latin typeface="Times New Roman"/>
                <a:cs typeface="Times New Roman"/>
              </a:rPr>
              <a:t>an</a:t>
            </a:r>
            <a:r>
              <a:rPr sz="2400" spc="-10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71717"/>
                </a:solidFill>
                <a:latin typeface="Times New Roman"/>
                <a:cs typeface="Times New Roman"/>
              </a:rPr>
              <a:t>optimized</a:t>
            </a:r>
            <a:r>
              <a:rPr sz="2400" spc="-3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171717"/>
                </a:solidFill>
                <a:latin typeface="Times New Roman"/>
                <a:cs typeface="Times New Roman"/>
              </a:rPr>
              <a:t>airline</a:t>
            </a:r>
            <a:r>
              <a:rPr sz="2400" spc="-8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171717"/>
                </a:solidFill>
                <a:latin typeface="Times New Roman"/>
                <a:cs typeface="Times New Roman"/>
              </a:rPr>
              <a:t>reservation</a:t>
            </a:r>
            <a:r>
              <a:rPr sz="2400" spc="-3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171717"/>
                </a:solidFill>
                <a:latin typeface="Times New Roman"/>
                <a:cs typeface="Times New Roman"/>
              </a:rPr>
              <a:t>system</a:t>
            </a:r>
            <a:r>
              <a:rPr sz="2400" spc="-20" dirty="0">
                <a:solidFill>
                  <a:srgbClr val="171717"/>
                </a:solidFill>
                <a:latin typeface="Times New Roman"/>
                <a:cs typeface="Times New Roman"/>
              </a:rPr>
              <a:t> that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90"/>
              </a:lnSpc>
            </a:pPr>
            <a:r>
              <a:rPr sz="2400" spc="-65" dirty="0">
                <a:solidFill>
                  <a:srgbClr val="171717"/>
                </a:solidFill>
                <a:latin typeface="Times New Roman"/>
                <a:cs typeface="Times New Roman"/>
              </a:rPr>
              <a:t>efficiently</a:t>
            </a:r>
            <a:r>
              <a:rPr sz="2400" spc="-6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171717"/>
                </a:solidFill>
                <a:latin typeface="Times New Roman"/>
                <a:cs typeface="Times New Roman"/>
              </a:rPr>
              <a:t>manages</a:t>
            </a:r>
            <a:r>
              <a:rPr sz="2400" spc="-5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spc="-80" dirty="0">
                <a:solidFill>
                  <a:srgbClr val="171717"/>
                </a:solidFill>
                <a:latin typeface="Times New Roman"/>
                <a:cs typeface="Times New Roman"/>
              </a:rPr>
              <a:t>flight</a:t>
            </a:r>
            <a:r>
              <a:rPr sz="2400" spc="-5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171717"/>
                </a:solidFill>
                <a:latin typeface="Times New Roman"/>
                <a:cs typeface="Times New Roman"/>
              </a:rPr>
              <a:t>schedules,</a:t>
            </a:r>
            <a:r>
              <a:rPr sz="2400" spc="-7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Times New Roman"/>
                <a:cs typeface="Times New Roman"/>
              </a:rPr>
              <a:t>seat</a:t>
            </a:r>
            <a:r>
              <a:rPr sz="2400" spc="-5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171717"/>
                </a:solidFill>
                <a:latin typeface="Times New Roman"/>
                <a:cs typeface="Times New Roman"/>
              </a:rPr>
              <a:t>reservations,</a:t>
            </a:r>
            <a:r>
              <a:rPr sz="2400" spc="-7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71717"/>
                </a:solidFill>
                <a:latin typeface="Times New Roman"/>
                <a:cs typeface="Times New Roman"/>
              </a:rPr>
              <a:t>and</a:t>
            </a:r>
            <a:r>
              <a:rPr sz="2400" spc="-8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Times New Roman"/>
                <a:cs typeface="Times New Roman"/>
              </a:rPr>
              <a:t>pricing.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90"/>
              </a:lnSpc>
            </a:pPr>
            <a:r>
              <a:rPr sz="2400" dirty="0">
                <a:solidFill>
                  <a:srgbClr val="171717"/>
                </a:solidFill>
                <a:latin typeface="Times New Roman"/>
                <a:cs typeface="Times New Roman"/>
              </a:rPr>
              <a:t>It</a:t>
            </a:r>
            <a:r>
              <a:rPr sz="2400" spc="-9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171717"/>
                </a:solidFill>
                <a:latin typeface="Times New Roman"/>
                <a:cs typeface="Times New Roman"/>
              </a:rPr>
              <a:t>leverages</a:t>
            </a:r>
            <a:r>
              <a:rPr sz="2400" spc="-9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71717"/>
                </a:solidFill>
                <a:latin typeface="Times New Roman"/>
                <a:cs typeface="Times New Roman"/>
              </a:rPr>
              <a:t>data</a:t>
            </a:r>
            <a:r>
              <a:rPr sz="2400" spc="-11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Times New Roman"/>
                <a:cs typeface="Times New Roman"/>
              </a:rPr>
              <a:t>structures</a:t>
            </a:r>
            <a:r>
              <a:rPr sz="2400" spc="-2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71717"/>
                </a:solidFill>
                <a:latin typeface="Times New Roman"/>
                <a:cs typeface="Times New Roman"/>
              </a:rPr>
              <a:t>(hash</a:t>
            </a:r>
            <a:r>
              <a:rPr sz="2400" spc="-5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171717"/>
                </a:solidFill>
                <a:latin typeface="Times New Roman"/>
                <a:cs typeface="Times New Roman"/>
              </a:rPr>
              <a:t>tables)</a:t>
            </a:r>
            <a:r>
              <a:rPr sz="2400" spc="-9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71717"/>
                </a:solidFill>
                <a:latin typeface="Times New Roman"/>
                <a:cs typeface="Times New Roman"/>
              </a:rPr>
              <a:t>for</a:t>
            </a:r>
            <a:r>
              <a:rPr sz="2400" spc="-1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171717"/>
                </a:solidFill>
                <a:latin typeface="Times New Roman"/>
                <a:cs typeface="Times New Roman"/>
              </a:rPr>
              <a:t>real-</a:t>
            </a:r>
            <a:r>
              <a:rPr sz="2400" dirty="0">
                <a:solidFill>
                  <a:srgbClr val="171717"/>
                </a:solidFill>
                <a:latin typeface="Times New Roman"/>
                <a:cs typeface="Times New Roman"/>
              </a:rPr>
              <a:t>time</a:t>
            </a:r>
            <a:r>
              <a:rPr sz="2400" spc="-9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Times New Roman"/>
                <a:cs typeface="Times New Roman"/>
              </a:rPr>
              <a:t>seat</a:t>
            </a:r>
            <a:r>
              <a:rPr sz="2400" spc="-9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71717"/>
                </a:solidFill>
                <a:latin typeface="Times New Roman"/>
                <a:cs typeface="Times New Roman"/>
              </a:rPr>
              <a:t>management</a:t>
            </a:r>
            <a:r>
              <a:rPr sz="2400" spc="-2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71717"/>
                </a:solidFill>
                <a:latin typeface="Times New Roman"/>
                <a:cs typeface="Times New Roman"/>
              </a:rPr>
              <a:t>and</a:t>
            </a:r>
            <a:r>
              <a:rPr sz="2400" spc="-5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Times New Roman"/>
                <a:cs typeface="Times New Roman"/>
              </a:rPr>
              <a:t>sorting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90"/>
              </a:lnSpc>
            </a:pPr>
            <a:r>
              <a:rPr sz="2400" spc="-35" dirty="0">
                <a:solidFill>
                  <a:srgbClr val="171717"/>
                </a:solidFill>
                <a:latin typeface="Times New Roman"/>
                <a:cs typeface="Times New Roman"/>
              </a:rPr>
              <a:t>algorithms</a:t>
            </a:r>
            <a:r>
              <a:rPr sz="2400" spc="-6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71717"/>
                </a:solidFill>
                <a:latin typeface="Times New Roman"/>
                <a:cs typeface="Times New Roman"/>
              </a:rPr>
              <a:t>to</a:t>
            </a:r>
            <a:r>
              <a:rPr sz="2400" spc="-8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171717"/>
                </a:solidFill>
                <a:latin typeface="Times New Roman"/>
                <a:cs typeface="Times New Roman"/>
              </a:rPr>
              <a:t>prioritize</a:t>
            </a:r>
            <a:r>
              <a:rPr sz="2400" spc="-7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spc="-80" dirty="0">
                <a:solidFill>
                  <a:srgbClr val="171717"/>
                </a:solidFill>
                <a:latin typeface="Times New Roman"/>
                <a:cs typeface="Times New Roman"/>
              </a:rPr>
              <a:t>flight</a:t>
            </a:r>
            <a:r>
              <a:rPr sz="2400" spc="-6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71717"/>
                </a:solidFill>
                <a:latin typeface="Times New Roman"/>
                <a:cs typeface="Times New Roman"/>
              </a:rPr>
              <a:t>options</a:t>
            </a:r>
            <a:r>
              <a:rPr sz="2400" spc="-6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171717"/>
                </a:solidFill>
                <a:latin typeface="Times New Roman"/>
                <a:cs typeface="Times New Roman"/>
              </a:rPr>
              <a:t>by</a:t>
            </a:r>
            <a:r>
              <a:rPr sz="2400" spc="-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Times New Roman"/>
                <a:cs typeface="Times New Roman"/>
              </a:rPr>
              <a:t>price.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</a:pPr>
            <a:r>
              <a:rPr sz="2400" b="1" spc="-10" dirty="0">
                <a:latin typeface="Times New Roman"/>
                <a:cs typeface="Times New Roman"/>
              </a:rPr>
              <a:t>Objective:</a:t>
            </a:r>
            <a:endParaRPr sz="2400">
              <a:latin typeface="Times New Roman"/>
              <a:cs typeface="Times New Roman"/>
            </a:endParaRPr>
          </a:p>
          <a:p>
            <a:pPr marL="12700" marR="9525">
              <a:lnSpc>
                <a:spcPct val="90000"/>
              </a:lnSpc>
              <a:spcBef>
                <a:spcPts val="165"/>
              </a:spcBef>
            </a:pPr>
            <a:r>
              <a:rPr sz="2400" spc="105" dirty="0">
                <a:solidFill>
                  <a:srgbClr val="171717"/>
                </a:solidFill>
                <a:latin typeface="Times New Roman"/>
                <a:cs typeface="Times New Roman"/>
              </a:rPr>
              <a:t>To</a:t>
            </a:r>
            <a:r>
              <a:rPr sz="2400" spc="-5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71717"/>
                </a:solidFill>
                <a:latin typeface="Times New Roman"/>
                <a:cs typeface="Times New Roman"/>
              </a:rPr>
              <a:t>create</a:t>
            </a:r>
            <a:r>
              <a:rPr sz="2400" spc="-10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71717"/>
                </a:solidFill>
                <a:latin typeface="Times New Roman"/>
                <a:cs typeface="Times New Roman"/>
              </a:rPr>
              <a:t>a</a:t>
            </a:r>
            <a:r>
              <a:rPr sz="2400" spc="-5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171717"/>
                </a:solidFill>
                <a:latin typeface="Times New Roman"/>
                <a:cs typeface="Times New Roman"/>
              </a:rPr>
              <a:t>user-</a:t>
            </a:r>
            <a:r>
              <a:rPr sz="2400" spc="-35" dirty="0">
                <a:solidFill>
                  <a:srgbClr val="171717"/>
                </a:solidFill>
                <a:latin typeface="Times New Roman"/>
                <a:cs typeface="Times New Roman"/>
              </a:rPr>
              <a:t>friendly</a:t>
            </a:r>
            <a:r>
              <a:rPr sz="2400" spc="-9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171717"/>
                </a:solidFill>
                <a:latin typeface="Times New Roman"/>
                <a:cs typeface="Times New Roman"/>
              </a:rPr>
              <a:t>system</a:t>
            </a:r>
            <a:r>
              <a:rPr sz="2400" spc="-4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71717"/>
                </a:solidFill>
                <a:latin typeface="Times New Roman"/>
                <a:cs typeface="Times New Roman"/>
              </a:rPr>
              <a:t>that</a:t>
            </a:r>
            <a:r>
              <a:rPr sz="2400" spc="-9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171717"/>
                </a:solidFill>
                <a:latin typeface="Times New Roman"/>
                <a:cs typeface="Times New Roman"/>
              </a:rPr>
              <a:t>simplifies</a:t>
            </a:r>
            <a:r>
              <a:rPr sz="2400" spc="-9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171717"/>
                </a:solidFill>
                <a:latin typeface="Times New Roman"/>
                <a:cs typeface="Times New Roman"/>
              </a:rPr>
              <a:t>airline</a:t>
            </a:r>
            <a:r>
              <a:rPr sz="2400" spc="-10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171717"/>
                </a:solidFill>
                <a:latin typeface="Times New Roman"/>
                <a:cs typeface="Times New Roman"/>
              </a:rPr>
              <a:t>booking</a:t>
            </a:r>
            <a:r>
              <a:rPr sz="2400" spc="-8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Times New Roman"/>
                <a:cs typeface="Times New Roman"/>
              </a:rPr>
              <a:t>processes,</a:t>
            </a:r>
            <a:r>
              <a:rPr sz="2400" spc="-5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Times New Roman"/>
                <a:cs typeface="Times New Roman"/>
              </a:rPr>
              <a:t>provides </a:t>
            </a:r>
            <a:r>
              <a:rPr sz="2400" spc="-20" dirty="0">
                <a:solidFill>
                  <a:srgbClr val="171717"/>
                </a:solidFill>
                <a:latin typeface="Times New Roman"/>
                <a:cs typeface="Times New Roman"/>
              </a:rPr>
              <a:t>accurate</a:t>
            </a:r>
            <a:r>
              <a:rPr sz="2400" spc="-10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Times New Roman"/>
                <a:cs typeface="Times New Roman"/>
              </a:rPr>
              <a:t>seat</a:t>
            </a:r>
            <a:r>
              <a:rPr sz="2400" spc="-7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171717"/>
                </a:solidFill>
                <a:latin typeface="Times New Roman"/>
                <a:cs typeface="Times New Roman"/>
              </a:rPr>
              <a:t>availability, </a:t>
            </a:r>
            <a:r>
              <a:rPr sz="2400" dirty="0">
                <a:solidFill>
                  <a:srgbClr val="171717"/>
                </a:solidFill>
                <a:latin typeface="Times New Roman"/>
                <a:cs typeface="Times New Roman"/>
              </a:rPr>
              <a:t>and</a:t>
            </a:r>
            <a:r>
              <a:rPr sz="2400" spc="-3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71717"/>
                </a:solidFill>
                <a:latin typeface="Times New Roman"/>
                <a:cs typeface="Times New Roman"/>
              </a:rPr>
              <a:t>presents</a:t>
            </a:r>
            <a:r>
              <a:rPr sz="2400" spc="-7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171717"/>
                </a:solidFill>
                <a:latin typeface="Times New Roman"/>
                <a:cs typeface="Times New Roman"/>
              </a:rPr>
              <a:t>affordable</a:t>
            </a:r>
            <a:r>
              <a:rPr sz="2400" spc="-1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71717"/>
                </a:solidFill>
                <a:latin typeface="Times New Roman"/>
                <a:cs typeface="Times New Roman"/>
              </a:rPr>
              <a:t>options</a:t>
            </a:r>
            <a:r>
              <a:rPr sz="2400" spc="-1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71717"/>
                </a:solidFill>
                <a:latin typeface="Times New Roman"/>
                <a:cs typeface="Times New Roman"/>
              </a:rPr>
              <a:t>to</a:t>
            </a:r>
            <a:r>
              <a:rPr sz="2400" spc="-2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71717"/>
                </a:solidFill>
                <a:latin typeface="Times New Roman"/>
                <a:cs typeface="Times New Roman"/>
              </a:rPr>
              <a:t>enhance</a:t>
            </a:r>
            <a:r>
              <a:rPr sz="2400" spc="-1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Times New Roman"/>
                <a:cs typeface="Times New Roman"/>
              </a:rPr>
              <a:t>customer satisfaction.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Module</a:t>
            </a:r>
            <a:r>
              <a:rPr spc="-114" dirty="0"/>
              <a:t> </a:t>
            </a:r>
            <a:r>
              <a:rPr spc="-100" dirty="0"/>
              <a:t>Organization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0" dirty="0"/>
              <a:t>Project</a:t>
            </a:r>
            <a:r>
              <a:rPr spc="15" dirty="0"/>
              <a:t> </a:t>
            </a:r>
            <a:r>
              <a:rPr spc="-20" dirty="0"/>
              <a:t>Structure:</a:t>
            </a: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pc="-20" dirty="0"/>
          </a:p>
          <a:p>
            <a:pPr marL="100965" indent="-96520">
              <a:lnSpc>
                <a:spcPct val="100000"/>
              </a:lnSpc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b="0" spc="55" dirty="0">
                <a:latin typeface="Times New Roman"/>
                <a:cs typeface="Times New Roman"/>
              </a:rPr>
              <a:t>The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spc="-45" dirty="0">
                <a:latin typeface="Times New Roman"/>
                <a:cs typeface="Times New Roman"/>
              </a:rPr>
              <a:t>system </a:t>
            </a:r>
            <a:r>
              <a:rPr b="0" dirty="0">
                <a:latin typeface="Times New Roman"/>
                <a:cs typeface="Times New Roman"/>
              </a:rPr>
              <a:t>is</a:t>
            </a:r>
            <a:r>
              <a:rPr b="0" spc="-45" dirty="0">
                <a:latin typeface="Times New Roman"/>
                <a:cs typeface="Times New Roman"/>
              </a:rPr>
              <a:t> </a:t>
            </a:r>
            <a:r>
              <a:rPr b="0" spc="-25" dirty="0">
                <a:latin typeface="Times New Roman"/>
                <a:cs typeface="Times New Roman"/>
              </a:rPr>
              <a:t>divided</a:t>
            </a:r>
            <a:r>
              <a:rPr b="0" spc="-9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into</a:t>
            </a:r>
            <a:r>
              <a:rPr b="0" spc="-75" dirty="0">
                <a:latin typeface="Times New Roman"/>
                <a:cs typeface="Times New Roman"/>
              </a:rPr>
              <a:t> </a:t>
            </a:r>
            <a:r>
              <a:rPr b="0" spc="-40" dirty="0">
                <a:latin typeface="Times New Roman"/>
                <a:cs typeface="Times New Roman"/>
              </a:rPr>
              <a:t>key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modules</a:t>
            </a:r>
            <a:r>
              <a:rPr b="0" spc="-4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for</a:t>
            </a:r>
            <a:r>
              <a:rPr b="0" spc="-35" dirty="0">
                <a:latin typeface="Times New Roman"/>
                <a:cs typeface="Times New Roman"/>
              </a:rPr>
              <a:t> efficient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management:</a:t>
            </a:r>
          </a:p>
          <a:p>
            <a:pPr marL="756285" lvl="1" indent="-285750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2000" b="1" spc="-110" dirty="0">
                <a:latin typeface="Times New Roman"/>
                <a:cs typeface="Times New Roman"/>
              </a:rPr>
              <a:t>Flight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45" dirty="0">
                <a:latin typeface="Times New Roman"/>
                <a:cs typeface="Times New Roman"/>
              </a:rPr>
              <a:t>Schedule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spc="-90" dirty="0">
                <a:latin typeface="Times New Roman"/>
                <a:cs typeface="Times New Roman"/>
              </a:rPr>
              <a:t>Display: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Manages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displays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flight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information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files.</a:t>
            </a:r>
            <a:endParaRPr sz="2000">
              <a:latin typeface="Times New Roman"/>
              <a:cs typeface="Times New Roman"/>
            </a:endParaRPr>
          </a:p>
          <a:p>
            <a:pPr marL="756285" lvl="1" indent="-2857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6285" algn="l"/>
              </a:tabLst>
            </a:pPr>
            <a:r>
              <a:rPr sz="2000" b="1" spc="-100" dirty="0">
                <a:latin typeface="Times New Roman"/>
                <a:cs typeface="Times New Roman"/>
              </a:rPr>
              <a:t>Reservation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80" dirty="0">
                <a:latin typeface="Times New Roman"/>
                <a:cs typeface="Times New Roman"/>
              </a:rPr>
              <a:t>and</a:t>
            </a:r>
            <a:r>
              <a:rPr sz="2000" b="1" spc="-55" dirty="0">
                <a:latin typeface="Times New Roman"/>
                <a:cs typeface="Times New Roman"/>
              </a:rPr>
              <a:t> Booking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spc="-110" dirty="0">
                <a:latin typeface="Times New Roman"/>
                <a:cs typeface="Times New Roman"/>
              </a:rPr>
              <a:t>Management: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Handles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reservation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inputs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stores booking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756285" lvl="1" indent="-285750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2000" b="1" spc="-85" dirty="0">
                <a:latin typeface="Times New Roman"/>
                <a:cs typeface="Times New Roman"/>
              </a:rPr>
              <a:t>Passenger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90" dirty="0">
                <a:latin typeface="Times New Roman"/>
                <a:cs typeface="Times New Roman"/>
              </a:rPr>
              <a:t>and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105" dirty="0">
                <a:latin typeface="Times New Roman"/>
                <a:cs typeface="Times New Roman"/>
              </a:rPr>
              <a:t>Seat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85" dirty="0">
                <a:latin typeface="Times New Roman"/>
                <a:cs typeface="Times New Roman"/>
              </a:rPr>
              <a:t>Data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90" dirty="0">
                <a:latin typeface="Times New Roman"/>
                <a:cs typeface="Times New Roman"/>
              </a:rPr>
              <a:t>Handling: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Manages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passenger </a:t>
            </a:r>
            <a:r>
              <a:rPr sz="2000" spc="-30" dirty="0">
                <a:latin typeface="Times New Roman"/>
                <a:cs typeface="Times New Roman"/>
              </a:rPr>
              <a:t>details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seat</a:t>
            </a:r>
            <a:r>
              <a:rPr sz="2000" spc="-70" dirty="0">
                <a:latin typeface="Times New Roman"/>
                <a:cs typeface="Times New Roman"/>
              </a:rPr>
              <a:t> availability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using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table.</a:t>
            </a:r>
            <a:endParaRPr sz="2000">
              <a:latin typeface="Times New Roman"/>
              <a:cs typeface="Times New Roman"/>
            </a:endParaRPr>
          </a:p>
          <a:p>
            <a:pPr marL="756285" lvl="1" indent="-2857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6285" algn="l"/>
              </a:tabLst>
            </a:pPr>
            <a:r>
              <a:rPr sz="2000" b="1" spc="-90" dirty="0">
                <a:latin typeface="Times New Roman"/>
                <a:cs typeface="Times New Roman"/>
              </a:rPr>
              <a:t>Billing: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Calculates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total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fare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based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on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destination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passenger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count.</a:t>
            </a:r>
            <a:endParaRPr sz="2000">
              <a:latin typeface="Times New Roman"/>
              <a:cs typeface="Times New Roman"/>
            </a:endParaRPr>
          </a:p>
          <a:p>
            <a:pPr marL="756285" lvl="1" indent="-2857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6285" algn="l"/>
              </a:tabLst>
            </a:pPr>
            <a:r>
              <a:rPr sz="2000" b="1" spc="-80" dirty="0">
                <a:latin typeface="Times New Roman"/>
                <a:cs typeface="Times New Roman"/>
              </a:rPr>
              <a:t>Seat</a:t>
            </a:r>
            <a:r>
              <a:rPr sz="2000" b="1" spc="15" dirty="0">
                <a:latin typeface="Times New Roman"/>
                <a:cs typeface="Times New Roman"/>
              </a:rPr>
              <a:t> </a:t>
            </a:r>
            <a:r>
              <a:rPr sz="2000" b="1" spc="-120" dirty="0">
                <a:latin typeface="Times New Roman"/>
                <a:cs typeface="Times New Roman"/>
              </a:rPr>
              <a:t>Availability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10" dirty="0">
                <a:latin typeface="Times New Roman"/>
                <a:cs typeface="Times New Roman"/>
              </a:rPr>
              <a:t>Reporting: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Provides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real-</a:t>
            </a:r>
            <a:r>
              <a:rPr sz="2000" dirty="0">
                <a:latin typeface="Times New Roman"/>
                <a:cs typeface="Times New Roman"/>
              </a:rPr>
              <a:t>time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updates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on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available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seats.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5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pc="-60" dirty="0"/>
              <a:t>Purpose</a:t>
            </a:r>
            <a:r>
              <a:rPr spc="-65" dirty="0"/>
              <a:t> </a:t>
            </a:r>
            <a:r>
              <a:rPr dirty="0"/>
              <a:t>of</a:t>
            </a:r>
            <a:r>
              <a:rPr spc="10" dirty="0"/>
              <a:t> </a:t>
            </a:r>
            <a:r>
              <a:rPr spc="-100" dirty="0"/>
              <a:t>Each</a:t>
            </a:r>
            <a:r>
              <a:rPr spc="-60" dirty="0"/>
              <a:t> </a:t>
            </a:r>
            <a:r>
              <a:rPr spc="-10" dirty="0"/>
              <a:t>Module:</a:t>
            </a: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pc="-10" dirty="0"/>
          </a:p>
          <a:p>
            <a:pPr marL="101600" indent="-97155">
              <a:lnSpc>
                <a:spcPct val="100000"/>
              </a:lnSpc>
              <a:buSzPct val="95000"/>
              <a:buFont typeface="Arial MT"/>
              <a:buChar char="•"/>
              <a:tabLst>
                <a:tab pos="101600" algn="l"/>
              </a:tabLst>
            </a:pPr>
            <a:r>
              <a:rPr b="0" dirty="0">
                <a:latin typeface="Times New Roman"/>
                <a:cs typeface="Times New Roman"/>
              </a:rPr>
              <a:t>Each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module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has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b="0" spc="-25" dirty="0">
                <a:latin typeface="Times New Roman"/>
                <a:cs typeface="Times New Roman"/>
              </a:rPr>
              <a:t>distinct</a:t>
            </a:r>
            <a:r>
              <a:rPr b="0" spc="-7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role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that</a:t>
            </a:r>
            <a:r>
              <a:rPr b="0" spc="-7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contributes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to</a:t>
            </a:r>
            <a:r>
              <a:rPr b="0" spc="-75" dirty="0">
                <a:latin typeface="Times New Roman"/>
                <a:cs typeface="Times New Roman"/>
              </a:rPr>
              <a:t> </a:t>
            </a:r>
            <a:r>
              <a:rPr b="0" spc="-25" dirty="0">
                <a:latin typeface="Times New Roman"/>
                <a:cs typeface="Times New Roman"/>
              </a:rPr>
              <a:t>streamlining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the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20" dirty="0">
                <a:latin typeface="Times New Roman"/>
                <a:cs typeface="Times New Roman"/>
              </a:rPr>
              <a:t>reservation</a:t>
            </a:r>
            <a:r>
              <a:rPr b="0" spc="-7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process,</a:t>
            </a:r>
          </a:p>
          <a:p>
            <a:pPr marL="163830" indent="-15113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63830" algn="l"/>
              </a:tabLst>
            </a:pPr>
            <a:r>
              <a:rPr b="0" spc="-20" dirty="0">
                <a:latin typeface="Times New Roman"/>
                <a:cs typeface="Times New Roman"/>
              </a:rPr>
              <a:t>ensuring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b="0" spc="-35" dirty="0">
                <a:latin typeface="Times New Roman"/>
                <a:cs typeface="Times New Roman"/>
              </a:rPr>
              <a:t>efficient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spc="-20" dirty="0">
                <a:latin typeface="Times New Roman"/>
                <a:cs typeface="Times New Roman"/>
              </a:rPr>
              <a:t>seat</a:t>
            </a:r>
            <a:r>
              <a:rPr b="0" spc="-7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management,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accurate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60" dirty="0">
                <a:latin typeface="Times New Roman"/>
                <a:cs typeface="Times New Roman"/>
              </a:rPr>
              <a:t>billing,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and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45" dirty="0">
                <a:latin typeface="Times New Roman"/>
                <a:cs typeface="Times New Roman"/>
              </a:rPr>
              <a:t>real-</a:t>
            </a:r>
            <a:r>
              <a:rPr b="0" dirty="0">
                <a:latin typeface="Times New Roman"/>
                <a:cs typeface="Times New Roman"/>
              </a:rPr>
              <a:t>time</a:t>
            </a:r>
            <a:r>
              <a:rPr b="0" spc="-8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updates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b="0" spc="50" dirty="0">
                <a:latin typeface="Times New Roman"/>
                <a:cs typeface="Times New Roman"/>
              </a:rPr>
              <a:t>on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60" dirty="0">
                <a:latin typeface="Times New Roman"/>
                <a:cs typeface="Times New Roman"/>
              </a:rPr>
              <a:t>seating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options.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0275" y="688419"/>
            <a:ext cx="5459095" cy="641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785"/>
              </a:lnSpc>
            </a:pPr>
            <a:r>
              <a:rPr sz="4400" dirty="0">
                <a:latin typeface="Times New Roman"/>
                <a:cs typeface="Times New Roman"/>
              </a:rPr>
              <a:t>Module</a:t>
            </a:r>
            <a:r>
              <a:rPr sz="4400" spc="50" dirty="0">
                <a:latin typeface="Times New Roman"/>
                <a:cs typeface="Times New Roman"/>
              </a:rPr>
              <a:t> </a:t>
            </a:r>
            <a:r>
              <a:rPr sz="4400" spc="-10" dirty="0">
                <a:latin typeface="Times New Roman"/>
                <a:cs typeface="Times New Roman"/>
              </a:rPr>
              <a:t>Implementation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39800" y="2371407"/>
            <a:ext cx="8865235" cy="2639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230" indent="-303530">
              <a:lnSpc>
                <a:spcPts val="2865"/>
              </a:lnSpc>
              <a:spcBef>
                <a:spcPts val="100"/>
              </a:spcBef>
              <a:buAutoNum type="arabicPeriod"/>
              <a:tabLst>
                <a:tab pos="316230" algn="l"/>
              </a:tabLst>
            </a:pPr>
            <a:r>
              <a:rPr sz="2400" b="1" spc="-45" dirty="0">
                <a:latin typeface="Times New Roman"/>
                <a:cs typeface="Times New Roman"/>
              </a:rPr>
              <a:t>Hash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-60" dirty="0">
                <a:latin typeface="Times New Roman"/>
                <a:cs typeface="Times New Roman"/>
              </a:rPr>
              <a:t>Table </a:t>
            </a:r>
            <a:r>
              <a:rPr sz="2400" b="1" spc="-90" dirty="0">
                <a:latin typeface="Times New Roman"/>
                <a:cs typeface="Times New Roman"/>
              </a:rPr>
              <a:t>for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110" dirty="0">
                <a:latin typeface="Times New Roman"/>
                <a:cs typeface="Times New Roman"/>
              </a:rPr>
              <a:t>Seat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Management</a:t>
            </a:r>
            <a:endParaRPr sz="2400" dirty="0">
              <a:latin typeface="Times New Roman"/>
              <a:cs typeface="Times New Roman"/>
            </a:endParaRPr>
          </a:p>
          <a:p>
            <a:pPr marL="215900" lvl="1" indent="-203200">
              <a:lnSpc>
                <a:spcPts val="2855"/>
              </a:lnSpc>
              <a:buSzPct val="95833"/>
              <a:buFont typeface="Arial MT"/>
              <a:buChar char="•"/>
              <a:tabLst>
                <a:tab pos="215900" algn="l"/>
              </a:tabLst>
            </a:pPr>
            <a:r>
              <a:rPr sz="2400" dirty="0">
                <a:latin typeface="Times New Roman"/>
                <a:cs typeface="Times New Roman"/>
              </a:rPr>
              <a:t>Implements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unordered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map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efficient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seat</a:t>
            </a:r>
            <a:r>
              <a:rPr sz="2400" spc="-10" dirty="0">
                <a:latin typeface="Times New Roman"/>
                <a:cs typeface="Times New Roman"/>
              </a:rPr>
              <a:t> tracking.</a:t>
            </a:r>
            <a:endParaRPr sz="2400" dirty="0">
              <a:latin typeface="Times New Roman"/>
              <a:cs typeface="Times New Roman"/>
            </a:endParaRPr>
          </a:p>
          <a:p>
            <a:pPr marL="215900" lvl="1" indent="-203200">
              <a:lnSpc>
                <a:spcPts val="2870"/>
              </a:lnSpc>
              <a:buSzPct val="95833"/>
              <a:buFont typeface="Arial MT"/>
              <a:buChar char="•"/>
              <a:tabLst>
                <a:tab pos="215900" algn="l"/>
              </a:tabLst>
            </a:pPr>
            <a:r>
              <a:rPr sz="2400" spc="-100" dirty="0">
                <a:latin typeface="Times New Roman"/>
                <a:cs typeface="Times New Roman"/>
              </a:rPr>
              <a:t>Allows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fast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lookups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updates,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ensuring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no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double-booking.</a:t>
            </a:r>
            <a:endParaRPr lang="en-US" sz="2400" spc="-10" dirty="0">
              <a:latin typeface="Times New Roman"/>
              <a:cs typeface="Times New Roman"/>
            </a:endParaRPr>
          </a:p>
          <a:p>
            <a:pPr marL="215900" lvl="1" indent="-203200">
              <a:lnSpc>
                <a:spcPts val="2870"/>
              </a:lnSpc>
              <a:buSzPct val="95833"/>
              <a:buFont typeface="Arial MT"/>
              <a:buChar char="•"/>
              <a:tabLst>
                <a:tab pos="215900" algn="l"/>
              </a:tabLst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  <a:spcBef>
                <a:spcPts val="50"/>
              </a:spcBef>
            </a:pPr>
            <a:r>
              <a:rPr sz="2400" b="1" dirty="0">
                <a:latin typeface="Times New Roman"/>
                <a:cs typeface="Times New Roman"/>
              </a:rPr>
              <a:t>2.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135" dirty="0">
                <a:latin typeface="Times New Roman"/>
                <a:cs typeface="Times New Roman"/>
              </a:rPr>
              <a:t>Sorting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125" dirty="0">
                <a:latin typeface="Times New Roman"/>
                <a:cs typeface="Times New Roman"/>
              </a:rPr>
              <a:t>Algorithm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90" dirty="0">
                <a:latin typeface="Times New Roman"/>
                <a:cs typeface="Times New Roman"/>
              </a:rPr>
              <a:t>for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130" dirty="0">
                <a:latin typeface="Times New Roman"/>
                <a:cs typeface="Times New Roman"/>
              </a:rPr>
              <a:t>Flight</a:t>
            </a:r>
            <a:r>
              <a:rPr sz="2400" b="1" spc="30" dirty="0">
                <a:latin typeface="Times New Roman"/>
                <a:cs typeface="Times New Roman"/>
              </a:rPr>
              <a:t> </a:t>
            </a:r>
            <a:r>
              <a:rPr sz="2400" b="1" spc="-85" dirty="0">
                <a:latin typeface="Times New Roman"/>
                <a:cs typeface="Times New Roman"/>
              </a:rPr>
              <a:t>Price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Ordering</a:t>
            </a:r>
            <a:endParaRPr sz="2400" dirty="0">
              <a:latin typeface="Times New Roman"/>
              <a:cs typeface="Times New Roman"/>
            </a:endParaRPr>
          </a:p>
          <a:p>
            <a:pPr marL="215900" indent="-203200">
              <a:lnSpc>
                <a:spcPts val="2865"/>
              </a:lnSpc>
              <a:buSzPct val="95833"/>
              <a:buFont typeface="Arial MT"/>
              <a:buChar char="•"/>
              <a:tabLst>
                <a:tab pos="215900" algn="l"/>
              </a:tabLst>
            </a:pPr>
            <a:r>
              <a:rPr lang="en-US" sz="2400" spc="-40">
                <a:latin typeface="Times New Roman"/>
                <a:cs typeface="Times New Roman"/>
              </a:rPr>
              <a:t>Quick sort</a:t>
            </a:r>
            <a:endParaRPr sz="2400" dirty="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50"/>
              </a:spcBef>
              <a:buSzPct val="95833"/>
              <a:buFont typeface="Arial MT"/>
              <a:buChar char="•"/>
              <a:tabLst>
                <a:tab pos="215900" algn="l"/>
              </a:tabLst>
            </a:pPr>
            <a:r>
              <a:rPr sz="2400" spc="-45" dirty="0">
                <a:latin typeface="Times New Roman"/>
                <a:cs typeface="Times New Roman"/>
              </a:rPr>
              <a:t>Displays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affordable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flights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first,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improving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selection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experience.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241148-631E-AF77-08E2-71A5041C98D0}"/>
              </a:ext>
            </a:extLst>
          </p:cNvPr>
          <p:cNvSpPr txBox="1"/>
          <p:nvPr/>
        </p:nvSpPr>
        <p:spPr>
          <a:xfrm>
            <a:off x="685800" y="121920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lgerian" panose="04020705040A02060702" pitchFamily="82" charset="0"/>
              </a:rPr>
              <a:t>Module Implementation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83247" y="1023683"/>
            <a:ext cx="8138159" cy="157099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750" b="1" spc="-140" dirty="0">
                <a:latin typeface="Times New Roman"/>
                <a:cs typeface="Times New Roman"/>
              </a:rPr>
              <a:t>Flight</a:t>
            </a:r>
            <a:r>
              <a:rPr sz="2750" b="1" spc="-30" dirty="0">
                <a:latin typeface="Times New Roman"/>
                <a:cs typeface="Times New Roman"/>
              </a:rPr>
              <a:t> </a:t>
            </a:r>
            <a:r>
              <a:rPr sz="2750" b="1" spc="-35" dirty="0">
                <a:latin typeface="Times New Roman"/>
                <a:cs typeface="Times New Roman"/>
              </a:rPr>
              <a:t>Schedule</a:t>
            </a:r>
            <a:r>
              <a:rPr sz="2750" b="1" spc="-125" dirty="0">
                <a:latin typeface="Times New Roman"/>
                <a:cs typeface="Times New Roman"/>
              </a:rPr>
              <a:t> </a:t>
            </a:r>
            <a:r>
              <a:rPr sz="2750" b="1" spc="-10" dirty="0">
                <a:latin typeface="Times New Roman"/>
                <a:cs typeface="Times New Roman"/>
              </a:rPr>
              <a:t>Display</a:t>
            </a:r>
            <a:endParaRPr sz="275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029" algn="l"/>
              </a:tabLst>
            </a:pPr>
            <a:r>
              <a:rPr sz="2750" dirty="0">
                <a:latin typeface="Times New Roman"/>
                <a:cs typeface="Times New Roman"/>
              </a:rPr>
              <a:t>Reads</a:t>
            </a:r>
            <a:r>
              <a:rPr sz="2750" spc="-7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and</a:t>
            </a:r>
            <a:r>
              <a:rPr sz="2750" spc="-95" dirty="0">
                <a:latin typeface="Times New Roman"/>
                <a:cs typeface="Times New Roman"/>
              </a:rPr>
              <a:t> </a:t>
            </a:r>
            <a:r>
              <a:rPr sz="2750" spc="-40" dirty="0">
                <a:latin typeface="Times New Roman"/>
                <a:cs typeface="Times New Roman"/>
              </a:rPr>
              <a:t>displays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spc="-80" dirty="0">
                <a:latin typeface="Times New Roman"/>
                <a:cs typeface="Times New Roman"/>
              </a:rPr>
              <a:t>flight</a:t>
            </a:r>
            <a:r>
              <a:rPr sz="2750" spc="-4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details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from</a:t>
            </a:r>
            <a:r>
              <a:rPr sz="2750" spc="3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</a:t>
            </a:r>
            <a:r>
              <a:rPr sz="2750" spc="-6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file.</a:t>
            </a:r>
            <a:endParaRPr sz="275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sz="2750" dirty="0">
                <a:latin typeface="Times New Roman"/>
                <a:cs typeface="Times New Roman"/>
              </a:rPr>
              <a:t>Provides</a:t>
            </a:r>
            <a:r>
              <a:rPr sz="2750" spc="-4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users</a:t>
            </a:r>
            <a:r>
              <a:rPr sz="2750" spc="-40" dirty="0">
                <a:latin typeface="Times New Roman"/>
                <a:cs typeface="Times New Roman"/>
              </a:rPr>
              <a:t> </a:t>
            </a:r>
            <a:r>
              <a:rPr sz="2750" spc="-70" dirty="0">
                <a:latin typeface="Times New Roman"/>
                <a:cs typeface="Times New Roman"/>
              </a:rPr>
              <a:t>with</a:t>
            </a:r>
            <a:r>
              <a:rPr sz="2750" spc="-6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</a:t>
            </a:r>
            <a:r>
              <a:rPr sz="2750" spc="4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sorted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-60" dirty="0">
                <a:latin typeface="Times New Roman"/>
                <a:cs typeface="Times New Roman"/>
              </a:rPr>
              <a:t>list</a:t>
            </a:r>
            <a:r>
              <a:rPr sz="2750" spc="-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of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spc="-85" dirty="0">
                <a:latin typeface="Times New Roman"/>
                <a:cs typeface="Times New Roman"/>
              </a:rPr>
              <a:t>flights</a:t>
            </a:r>
            <a:r>
              <a:rPr sz="2750" spc="-4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based</a:t>
            </a:r>
            <a:r>
              <a:rPr sz="2750" spc="-65" dirty="0">
                <a:latin typeface="Times New Roman"/>
                <a:cs typeface="Times New Roman"/>
              </a:rPr>
              <a:t> </a:t>
            </a:r>
            <a:r>
              <a:rPr sz="2750" spc="85" dirty="0">
                <a:latin typeface="Times New Roman"/>
                <a:cs typeface="Times New Roman"/>
              </a:rPr>
              <a:t>on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price.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5590" y="92963"/>
            <a:ext cx="435165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70" dirty="0"/>
              <a:t>Explanation</a:t>
            </a:r>
            <a:r>
              <a:rPr sz="3600" spc="-55" dirty="0"/>
              <a:t> </a:t>
            </a:r>
            <a:r>
              <a:rPr sz="3600" dirty="0"/>
              <a:t>of</a:t>
            </a:r>
            <a:r>
              <a:rPr sz="3600" spc="-25" dirty="0"/>
              <a:t> </a:t>
            </a:r>
            <a:r>
              <a:rPr sz="3600" spc="-55" dirty="0"/>
              <a:t>modules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05150" y="2876550"/>
            <a:ext cx="5314950" cy="3038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55294" y="108413"/>
            <a:ext cx="9239885" cy="1951989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2750" b="1" spc="-90" dirty="0">
                <a:latin typeface="Times New Roman"/>
                <a:cs typeface="Times New Roman"/>
              </a:rPr>
              <a:t>Seat</a:t>
            </a:r>
            <a:r>
              <a:rPr sz="2750" b="1" spc="-80" dirty="0">
                <a:latin typeface="Times New Roman"/>
                <a:cs typeface="Times New Roman"/>
              </a:rPr>
              <a:t> </a:t>
            </a:r>
            <a:r>
              <a:rPr sz="2750" b="1" spc="-105" dirty="0">
                <a:latin typeface="Times New Roman"/>
                <a:cs typeface="Times New Roman"/>
              </a:rPr>
              <a:t>Management</a:t>
            </a:r>
            <a:r>
              <a:rPr sz="2750" b="1" spc="-70" dirty="0">
                <a:latin typeface="Times New Roman"/>
                <a:cs typeface="Times New Roman"/>
              </a:rPr>
              <a:t> </a:t>
            </a:r>
            <a:r>
              <a:rPr sz="2750" b="1" spc="-150" dirty="0">
                <a:latin typeface="Times New Roman"/>
                <a:cs typeface="Times New Roman"/>
              </a:rPr>
              <a:t>with</a:t>
            </a:r>
            <a:r>
              <a:rPr sz="2750" b="1" spc="-25" dirty="0">
                <a:latin typeface="Times New Roman"/>
                <a:cs typeface="Times New Roman"/>
              </a:rPr>
              <a:t> </a:t>
            </a:r>
            <a:r>
              <a:rPr sz="2750" b="1" spc="-20" dirty="0">
                <a:latin typeface="Times New Roman"/>
                <a:cs typeface="Times New Roman"/>
              </a:rPr>
              <a:t>Hash</a:t>
            </a:r>
            <a:r>
              <a:rPr sz="2750" b="1" spc="-50" dirty="0">
                <a:latin typeface="Times New Roman"/>
                <a:cs typeface="Times New Roman"/>
              </a:rPr>
              <a:t> </a:t>
            </a:r>
            <a:r>
              <a:rPr sz="2750" b="1" spc="-10" dirty="0">
                <a:latin typeface="Times New Roman"/>
                <a:cs typeface="Times New Roman"/>
              </a:rPr>
              <a:t>Table</a:t>
            </a:r>
            <a:endParaRPr sz="275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sz="2750" dirty="0">
                <a:latin typeface="Times New Roman"/>
                <a:cs typeface="Times New Roman"/>
              </a:rPr>
              <a:t>Uses</a:t>
            </a:r>
            <a:r>
              <a:rPr sz="2750" spc="-3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</a:t>
            </a:r>
            <a:r>
              <a:rPr sz="2750" spc="-7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hash</a:t>
            </a:r>
            <a:r>
              <a:rPr sz="2750" spc="-5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table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to</a:t>
            </a:r>
            <a:r>
              <a:rPr sz="2750" spc="-35" dirty="0">
                <a:latin typeface="Times New Roman"/>
                <a:cs typeface="Times New Roman"/>
              </a:rPr>
              <a:t> </a:t>
            </a:r>
            <a:r>
              <a:rPr sz="2750" spc="-60" dirty="0">
                <a:latin typeface="Times New Roman"/>
                <a:cs typeface="Times New Roman"/>
              </a:rPr>
              <a:t>efficiently</a:t>
            </a:r>
            <a:r>
              <a:rPr sz="2750" spc="-4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manage</a:t>
            </a:r>
            <a:r>
              <a:rPr sz="2750" spc="-6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seat</a:t>
            </a:r>
            <a:r>
              <a:rPr sz="2750" spc="-6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availability.</a:t>
            </a:r>
            <a:endParaRPr sz="275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000"/>
              </a:lnSpc>
              <a:spcBef>
                <a:spcPts val="1105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dirty="0">
                <a:latin typeface="Times New Roman"/>
                <a:cs typeface="Times New Roman"/>
              </a:rPr>
              <a:t>Ensures</a:t>
            </a:r>
            <a:r>
              <a:rPr sz="2750" spc="7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quick</a:t>
            </a:r>
            <a:r>
              <a:rPr sz="2750" spc="4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lookups</a:t>
            </a:r>
            <a:r>
              <a:rPr sz="2750" spc="7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and</a:t>
            </a:r>
            <a:r>
              <a:rPr sz="2750" spc="55" dirty="0">
                <a:latin typeface="Times New Roman"/>
                <a:cs typeface="Times New Roman"/>
              </a:rPr>
              <a:t> </a:t>
            </a:r>
            <a:r>
              <a:rPr sz="2750" spc="-60" dirty="0">
                <a:latin typeface="Times New Roman"/>
                <a:cs typeface="Times New Roman"/>
              </a:rPr>
              <a:t>real-</a:t>
            </a:r>
            <a:r>
              <a:rPr sz="2750" dirty="0">
                <a:latin typeface="Times New Roman"/>
                <a:cs typeface="Times New Roman"/>
              </a:rPr>
              <a:t>time</a:t>
            </a:r>
            <a:r>
              <a:rPr sz="2750" spc="3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updates</a:t>
            </a:r>
            <a:r>
              <a:rPr sz="2750" spc="8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to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prevent</a:t>
            </a:r>
            <a:r>
              <a:rPr sz="2750" spc="4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double- booking.</a:t>
            </a:r>
            <a:endParaRPr sz="27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50" y="2762250"/>
            <a:ext cx="4086225" cy="2495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299338"/>
            <a:ext cx="9250045" cy="1050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720"/>
              </a:lnSpc>
              <a:spcBef>
                <a:spcPts val="105"/>
              </a:spcBef>
            </a:pPr>
            <a:r>
              <a:rPr sz="2400" dirty="0"/>
              <a:t>3.</a:t>
            </a:r>
            <a:r>
              <a:rPr sz="2400" spc="-20" dirty="0"/>
              <a:t> </a:t>
            </a:r>
            <a:r>
              <a:rPr sz="2400" spc="-110" dirty="0"/>
              <a:t>Reservation</a:t>
            </a:r>
            <a:r>
              <a:rPr sz="2400" spc="-50" dirty="0"/>
              <a:t> </a:t>
            </a:r>
            <a:r>
              <a:rPr sz="2400" spc="-70" dirty="0"/>
              <a:t>Details</a:t>
            </a:r>
            <a:r>
              <a:rPr sz="2400" spc="-40" dirty="0"/>
              <a:t> </a:t>
            </a:r>
            <a:r>
              <a:rPr sz="2400" spc="-10" dirty="0"/>
              <a:t>Input</a:t>
            </a:r>
            <a:endParaRPr sz="2400"/>
          </a:p>
          <a:p>
            <a:pPr marL="12700" marR="5080">
              <a:lnSpc>
                <a:spcPts val="2630"/>
              </a:lnSpc>
              <a:spcBef>
                <a:spcPts val="130"/>
              </a:spcBef>
            </a:pPr>
            <a:r>
              <a:rPr sz="2400" b="0" spc="-30" dirty="0">
                <a:latin typeface="Times New Roman"/>
                <a:cs typeface="Times New Roman"/>
              </a:rPr>
              <a:t>Collects</a:t>
            </a:r>
            <a:r>
              <a:rPr sz="2400" b="0" spc="-7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and</a:t>
            </a:r>
            <a:r>
              <a:rPr sz="2400" b="0" spc="-95" dirty="0">
                <a:latin typeface="Times New Roman"/>
                <a:cs typeface="Times New Roman"/>
              </a:rPr>
              <a:t> </a:t>
            </a:r>
            <a:r>
              <a:rPr sz="2400" b="0" spc="-45" dirty="0">
                <a:latin typeface="Times New Roman"/>
                <a:cs typeface="Times New Roman"/>
              </a:rPr>
              <a:t>validates</a:t>
            </a:r>
            <a:r>
              <a:rPr sz="2400" b="0" dirty="0">
                <a:latin typeface="Times New Roman"/>
                <a:cs typeface="Times New Roman"/>
              </a:rPr>
              <a:t> </a:t>
            </a:r>
            <a:r>
              <a:rPr sz="2400" b="0" spc="-25" dirty="0">
                <a:latin typeface="Times New Roman"/>
                <a:cs typeface="Times New Roman"/>
              </a:rPr>
              <a:t>passenger</a:t>
            </a:r>
            <a:r>
              <a:rPr sz="2400" b="0" spc="-55" dirty="0">
                <a:latin typeface="Times New Roman"/>
                <a:cs typeface="Times New Roman"/>
              </a:rPr>
              <a:t> </a:t>
            </a:r>
            <a:r>
              <a:rPr sz="2400" b="0" spc="-30" dirty="0">
                <a:latin typeface="Times New Roman"/>
                <a:cs typeface="Times New Roman"/>
              </a:rPr>
              <a:t>details,</a:t>
            </a:r>
            <a:r>
              <a:rPr sz="2400" b="0" spc="-20" dirty="0">
                <a:latin typeface="Times New Roman"/>
                <a:cs typeface="Times New Roman"/>
              </a:rPr>
              <a:t> </a:t>
            </a:r>
            <a:r>
              <a:rPr sz="2400" b="0" spc="-35" dirty="0">
                <a:latin typeface="Times New Roman"/>
                <a:cs typeface="Times New Roman"/>
              </a:rPr>
              <a:t>including</a:t>
            </a:r>
            <a:r>
              <a:rPr sz="2400" b="0" spc="-60" dirty="0">
                <a:latin typeface="Times New Roman"/>
                <a:cs typeface="Times New Roman"/>
              </a:rPr>
              <a:t> </a:t>
            </a:r>
            <a:r>
              <a:rPr sz="2400" b="0" spc="-10" dirty="0">
                <a:latin typeface="Times New Roman"/>
                <a:cs typeface="Times New Roman"/>
              </a:rPr>
              <a:t>seat</a:t>
            </a:r>
            <a:r>
              <a:rPr sz="2400" b="0" spc="-7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and</a:t>
            </a:r>
            <a:r>
              <a:rPr sz="2400" b="0" spc="-95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meal</a:t>
            </a:r>
            <a:r>
              <a:rPr sz="2400" b="0" spc="-30" dirty="0">
                <a:latin typeface="Times New Roman"/>
                <a:cs typeface="Times New Roman"/>
              </a:rPr>
              <a:t> </a:t>
            </a:r>
            <a:r>
              <a:rPr sz="2400" b="0" spc="-10" dirty="0">
                <a:latin typeface="Times New Roman"/>
                <a:cs typeface="Times New Roman"/>
              </a:rPr>
              <a:t>preferences. </a:t>
            </a:r>
            <a:r>
              <a:rPr sz="2400" b="0" spc="-45" dirty="0">
                <a:latin typeface="Times New Roman"/>
                <a:cs typeface="Times New Roman"/>
              </a:rPr>
              <a:t>Verifies</a:t>
            </a:r>
            <a:r>
              <a:rPr sz="2400" b="0" spc="-114" dirty="0">
                <a:latin typeface="Times New Roman"/>
                <a:cs typeface="Times New Roman"/>
              </a:rPr>
              <a:t> </a:t>
            </a:r>
            <a:r>
              <a:rPr sz="2400" b="0" spc="-10" dirty="0">
                <a:latin typeface="Times New Roman"/>
                <a:cs typeface="Times New Roman"/>
              </a:rPr>
              <a:t>seat</a:t>
            </a:r>
            <a:r>
              <a:rPr sz="2400" b="0" spc="-20" dirty="0">
                <a:latin typeface="Times New Roman"/>
                <a:cs typeface="Times New Roman"/>
              </a:rPr>
              <a:t> </a:t>
            </a:r>
            <a:r>
              <a:rPr sz="2400" b="0" spc="-80" dirty="0">
                <a:latin typeface="Times New Roman"/>
                <a:cs typeface="Times New Roman"/>
              </a:rPr>
              <a:t>availability</a:t>
            </a:r>
            <a:r>
              <a:rPr sz="2400" b="0" spc="-7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before</a:t>
            </a:r>
            <a:r>
              <a:rPr sz="2400" b="0" spc="-85" dirty="0">
                <a:latin typeface="Times New Roman"/>
                <a:cs typeface="Times New Roman"/>
              </a:rPr>
              <a:t> </a:t>
            </a:r>
            <a:r>
              <a:rPr sz="2400" b="0" spc="-30" dirty="0">
                <a:latin typeface="Times New Roman"/>
                <a:cs typeface="Times New Roman"/>
              </a:rPr>
              <a:t>confirming</a:t>
            </a:r>
            <a:r>
              <a:rPr sz="2400" b="0" spc="-75" dirty="0">
                <a:latin typeface="Times New Roman"/>
                <a:cs typeface="Times New Roman"/>
              </a:rPr>
              <a:t> </a:t>
            </a:r>
            <a:r>
              <a:rPr sz="2400" b="0" spc="-10" dirty="0">
                <a:latin typeface="Times New Roman"/>
                <a:cs typeface="Times New Roman"/>
              </a:rPr>
              <a:t>reservations.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933573"/>
            <a:ext cx="6410325" cy="48196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2325" y="3038475"/>
            <a:ext cx="4486275" cy="23526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7815" y="137731"/>
            <a:ext cx="9135110" cy="111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spc="-135" dirty="0">
                <a:latin typeface="Times New Roman"/>
                <a:cs typeface="Times New Roman"/>
              </a:rPr>
              <a:t>Sorting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130" dirty="0">
                <a:latin typeface="Times New Roman"/>
                <a:cs typeface="Times New Roman"/>
              </a:rPr>
              <a:t>Flights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165" dirty="0">
                <a:latin typeface="Times New Roman"/>
                <a:cs typeface="Times New Roman"/>
              </a:rPr>
              <a:t>by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Price</a:t>
            </a:r>
            <a:endParaRPr sz="2400">
              <a:latin typeface="Times New Roman"/>
              <a:cs typeface="Times New Roman"/>
            </a:endParaRPr>
          </a:p>
          <a:p>
            <a:pPr marL="215265" indent="-202565">
              <a:lnSpc>
                <a:spcPts val="2855"/>
              </a:lnSpc>
              <a:buSzPct val="95833"/>
              <a:buFont typeface="Arial MT"/>
              <a:buChar char="•"/>
              <a:tabLst>
                <a:tab pos="215265" algn="l"/>
              </a:tabLst>
            </a:pPr>
            <a:r>
              <a:rPr sz="2400" dirty="0">
                <a:latin typeface="Times New Roman"/>
                <a:cs typeface="Times New Roman"/>
              </a:rPr>
              <a:t>Implements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std::sort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order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flights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economy</a:t>
            </a:r>
            <a:r>
              <a:rPr sz="2400" spc="-10" dirty="0">
                <a:latin typeface="Times New Roman"/>
                <a:cs typeface="Times New Roman"/>
              </a:rPr>
              <a:t> price.</a:t>
            </a:r>
            <a:endParaRPr sz="2400">
              <a:latin typeface="Times New Roman"/>
              <a:cs typeface="Times New Roman"/>
            </a:endParaRPr>
          </a:p>
          <a:p>
            <a:pPr marL="215265" indent="-202565">
              <a:lnSpc>
                <a:spcPts val="2870"/>
              </a:lnSpc>
              <a:buSzPct val="95833"/>
              <a:buFont typeface="Arial MT"/>
              <a:buChar char="•"/>
              <a:tabLst>
                <a:tab pos="215265" algn="l"/>
              </a:tabLst>
            </a:pPr>
            <a:r>
              <a:rPr sz="2400" dirty="0">
                <a:latin typeface="Times New Roman"/>
                <a:cs typeface="Times New Roman"/>
              </a:rPr>
              <a:t>Enhances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experience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by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highlighting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most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affordable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options </a:t>
            </a:r>
            <a:r>
              <a:rPr sz="2400" spc="-10" dirty="0">
                <a:latin typeface="Times New Roman"/>
                <a:cs typeface="Times New Roman"/>
              </a:rPr>
              <a:t>first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5" y="1428750"/>
            <a:ext cx="6648450" cy="49625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082" y="130810"/>
            <a:ext cx="172466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14" dirty="0"/>
              <a:t>Appendix: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06082" y="630618"/>
            <a:ext cx="7380605" cy="826769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b="1" spc="-90" dirty="0">
                <a:latin typeface="Times New Roman"/>
                <a:cs typeface="Times New Roman"/>
              </a:rPr>
              <a:t>1.Flight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45" dirty="0">
                <a:latin typeface="Times New Roman"/>
                <a:cs typeface="Times New Roman"/>
              </a:rPr>
              <a:t>Schedule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80" dirty="0">
                <a:latin typeface="Times New Roman"/>
                <a:cs typeface="Times New Roman"/>
              </a:rPr>
              <a:t>Display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Output: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spc="-20" dirty="0">
                <a:latin typeface="Times New Roman"/>
                <a:cs typeface="Times New Roman"/>
              </a:rPr>
              <a:t>After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you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your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flight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schedule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display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function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output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look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like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082" y="3430841"/>
            <a:ext cx="585660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2.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114" dirty="0">
                <a:latin typeface="Times New Roman"/>
                <a:cs typeface="Times New Roman"/>
              </a:rPr>
              <a:t>Flight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95" dirty="0">
                <a:latin typeface="Times New Roman"/>
                <a:cs typeface="Times New Roman"/>
              </a:rPr>
              <a:t>Sorting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135" dirty="0">
                <a:latin typeface="Times New Roman"/>
                <a:cs typeface="Times New Roman"/>
              </a:rPr>
              <a:t>by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70" dirty="0">
                <a:latin typeface="Times New Roman"/>
                <a:cs typeface="Times New Roman"/>
              </a:rPr>
              <a:t>Price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Output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75"/>
              </a:spcBef>
            </a:pPr>
            <a:r>
              <a:rPr sz="1800" spc="-10" dirty="0">
                <a:latin typeface="Times New Roman"/>
                <a:cs typeface="Times New Roman"/>
              </a:rPr>
              <a:t>After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running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sorting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functionality,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your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output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Times New Roman"/>
                <a:cs typeface="Times New Roman"/>
              </a:rPr>
              <a:t>will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look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like: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9250" y="1847850"/>
            <a:ext cx="5276850" cy="10572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81425" y="4676775"/>
            <a:ext cx="3609975" cy="152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570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Optimized Airline Reservation System Using Hash Table and Sorting Algorithms</vt:lpstr>
      <vt:lpstr>Introduction</vt:lpstr>
      <vt:lpstr>Module Organization</vt:lpstr>
      <vt:lpstr>PowerPoint Presentation</vt:lpstr>
      <vt:lpstr>Explanation of modules</vt:lpstr>
      <vt:lpstr>PowerPoint Presentation</vt:lpstr>
      <vt:lpstr>3. Reservation Details Input Collects and validates passenger details, including seat and meal preferences. Verifies seat availability before confirming reservations.</vt:lpstr>
      <vt:lpstr>PowerPoint Presentation</vt:lpstr>
      <vt:lpstr>Appendix: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Optimized Airline Reservation System Using Hash Table and Sorting Algorithms</dc:title>
  <cp:lastModifiedBy>Sumanth Oruganti</cp:lastModifiedBy>
  <cp:revision>3</cp:revision>
  <dcterms:created xsi:type="dcterms:W3CDTF">2024-11-11T08:49:56Z</dcterms:created>
  <dcterms:modified xsi:type="dcterms:W3CDTF">2024-11-24T04:51:17Z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2024-11-10T00:00:00Z</vt:filetime>
  </property>
  <property fmtid="{D5CDD505-2E9C-101B-9397-08002B2CF9AE}" pid="3" name="LastSaved">
    <vt:filetime>2024-11-11T00:00:00Z</vt:filetime>
  </property>
</Properties>
</file>