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9CC56-9654-75D3-7FFE-01C8FB8AEB88}" v="20" dt="2025-04-12T06:48:37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238918-C1E8-4130-BCD0-D57D1C90CE1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B8E1D1-3D2F-49D4-AB07-B81F29476023}">
      <dgm:prSet/>
      <dgm:spPr/>
      <dgm:t>
        <a:bodyPr/>
        <a:lstStyle/>
        <a:p>
          <a:r>
            <a:rPr lang="en-US" b="1"/>
            <a:t>Non-Linear Modality Transformation</a:t>
          </a:r>
          <a:endParaRPr lang="en-US"/>
        </a:p>
      </dgm:t>
    </dgm:pt>
    <dgm:pt modelId="{C74DA43A-FE0E-4370-A7A1-6FA3A69C1E80}" type="parTrans" cxnId="{C7BF327D-0089-4DCB-9D41-24E6547D6B4D}">
      <dgm:prSet/>
      <dgm:spPr/>
      <dgm:t>
        <a:bodyPr/>
        <a:lstStyle/>
        <a:p>
          <a:endParaRPr lang="en-US"/>
        </a:p>
      </dgm:t>
    </dgm:pt>
    <dgm:pt modelId="{33910ACC-D0BF-4BF5-87F0-EF4597F8E7FD}" type="sibTrans" cxnId="{C7BF327D-0089-4DCB-9D41-24E6547D6B4D}">
      <dgm:prSet/>
      <dgm:spPr/>
      <dgm:t>
        <a:bodyPr/>
        <a:lstStyle/>
        <a:p>
          <a:endParaRPr lang="en-US"/>
        </a:p>
      </dgm:t>
    </dgm:pt>
    <dgm:pt modelId="{11DA01C9-E61D-469C-AD60-4E84C88F3EEB}">
      <dgm:prSet/>
      <dgm:spPr/>
      <dgm:t>
        <a:bodyPr/>
        <a:lstStyle/>
        <a:p>
          <a:r>
            <a:rPr lang="en-US"/>
            <a:t>Complex mapping between MRI, CT, and PET images</a:t>
          </a:r>
        </a:p>
      </dgm:t>
    </dgm:pt>
    <dgm:pt modelId="{D81D0794-2939-4F43-80C1-07DA31C86C60}" type="parTrans" cxnId="{8E659EE2-B0D6-4A6F-B86A-9443F57420C1}">
      <dgm:prSet/>
      <dgm:spPr/>
      <dgm:t>
        <a:bodyPr/>
        <a:lstStyle/>
        <a:p>
          <a:endParaRPr lang="en-US"/>
        </a:p>
      </dgm:t>
    </dgm:pt>
    <dgm:pt modelId="{B5CF3F1D-1E7B-4ED1-8B47-B42AB284A648}" type="sibTrans" cxnId="{8E659EE2-B0D6-4A6F-B86A-9443F57420C1}">
      <dgm:prSet/>
      <dgm:spPr/>
      <dgm:t>
        <a:bodyPr/>
        <a:lstStyle/>
        <a:p>
          <a:endParaRPr lang="en-US"/>
        </a:p>
      </dgm:t>
    </dgm:pt>
    <dgm:pt modelId="{AA820325-D4D6-4900-8F4A-E2CEB531AD25}">
      <dgm:prSet/>
      <dgm:spPr/>
      <dgm:t>
        <a:bodyPr/>
        <a:lstStyle/>
        <a:p>
          <a:r>
            <a:rPr lang="en-US"/>
            <a:t>Requires advanced deep learning architectures</a:t>
          </a:r>
        </a:p>
      </dgm:t>
    </dgm:pt>
    <dgm:pt modelId="{3B57DF4A-9A12-4EBD-AE47-BF6CBBE910E4}" type="parTrans" cxnId="{2BCB2555-388B-47E6-A7EB-DC5B454AA494}">
      <dgm:prSet/>
      <dgm:spPr/>
      <dgm:t>
        <a:bodyPr/>
        <a:lstStyle/>
        <a:p>
          <a:endParaRPr lang="en-US"/>
        </a:p>
      </dgm:t>
    </dgm:pt>
    <dgm:pt modelId="{AA61CBFF-76B0-4E15-A4BC-17E5BF1C164B}" type="sibTrans" cxnId="{2BCB2555-388B-47E6-A7EB-DC5B454AA494}">
      <dgm:prSet/>
      <dgm:spPr/>
      <dgm:t>
        <a:bodyPr/>
        <a:lstStyle/>
        <a:p>
          <a:endParaRPr lang="en-US"/>
        </a:p>
      </dgm:t>
    </dgm:pt>
    <dgm:pt modelId="{361C6A57-A507-45C7-8CDE-D614B79281DE}">
      <dgm:prSet/>
      <dgm:spPr/>
      <dgm:t>
        <a:bodyPr/>
        <a:lstStyle/>
        <a:p>
          <a:r>
            <a:rPr lang="en-US"/>
            <a:t>🔹 </a:t>
          </a:r>
          <a:r>
            <a:rPr lang="en-US" b="1"/>
            <a:t>Limited Annotated Datasets</a:t>
          </a:r>
          <a:endParaRPr lang="en-US"/>
        </a:p>
      </dgm:t>
    </dgm:pt>
    <dgm:pt modelId="{9E628F37-26DA-4F1F-A719-83FBC0858361}" type="parTrans" cxnId="{37C5DEB1-F052-403E-B06B-2AF7D699959C}">
      <dgm:prSet/>
      <dgm:spPr/>
      <dgm:t>
        <a:bodyPr/>
        <a:lstStyle/>
        <a:p>
          <a:endParaRPr lang="en-US"/>
        </a:p>
      </dgm:t>
    </dgm:pt>
    <dgm:pt modelId="{B9F5E029-1256-4E8A-B086-FDE86AB55218}" type="sibTrans" cxnId="{37C5DEB1-F052-403E-B06B-2AF7D699959C}">
      <dgm:prSet/>
      <dgm:spPr/>
      <dgm:t>
        <a:bodyPr/>
        <a:lstStyle/>
        <a:p>
          <a:endParaRPr lang="en-US"/>
        </a:p>
      </dgm:t>
    </dgm:pt>
    <dgm:pt modelId="{D72E7B46-05A1-4558-A24E-A22E5F05AE58}">
      <dgm:prSet/>
      <dgm:spPr/>
      <dgm:t>
        <a:bodyPr/>
        <a:lstStyle/>
        <a:p>
          <a:r>
            <a:rPr lang="en-US"/>
            <a:t>Medical imaging data is scarce and difficult to annotate</a:t>
          </a:r>
        </a:p>
      </dgm:t>
    </dgm:pt>
    <dgm:pt modelId="{A5B35A43-62A4-4C48-9590-A127CAD6BC45}" type="parTrans" cxnId="{56EE5440-C250-4171-821D-86C6CE9E08F8}">
      <dgm:prSet/>
      <dgm:spPr/>
      <dgm:t>
        <a:bodyPr/>
        <a:lstStyle/>
        <a:p>
          <a:endParaRPr lang="en-US"/>
        </a:p>
      </dgm:t>
    </dgm:pt>
    <dgm:pt modelId="{A7053B28-E8E0-449D-BB6B-2C8F69021E3B}" type="sibTrans" cxnId="{56EE5440-C250-4171-821D-86C6CE9E08F8}">
      <dgm:prSet/>
      <dgm:spPr/>
      <dgm:t>
        <a:bodyPr/>
        <a:lstStyle/>
        <a:p>
          <a:endParaRPr lang="en-US"/>
        </a:p>
      </dgm:t>
    </dgm:pt>
    <dgm:pt modelId="{9BEBD35E-3987-4D3F-B548-2681AA722037}">
      <dgm:prSet/>
      <dgm:spPr/>
      <dgm:t>
        <a:bodyPr/>
        <a:lstStyle/>
        <a:p>
          <a:r>
            <a:rPr lang="en-US"/>
            <a:t>Need for unsupervised/self-supervised learning</a:t>
          </a:r>
        </a:p>
      </dgm:t>
    </dgm:pt>
    <dgm:pt modelId="{B60D7E04-F39B-4C11-AE23-8C811BDB4727}" type="parTrans" cxnId="{2924500D-FACC-416A-B258-09E09201219B}">
      <dgm:prSet/>
      <dgm:spPr/>
      <dgm:t>
        <a:bodyPr/>
        <a:lstStyle/>
        <a:p>
          <a:endParaRPr lang="en-US"/>
        </a:p>
      </dgm:t>
    </dgm:pt>
    <dgm:pt modelId="{A317A8CB-8F2E-41E5-8C01-9208BC7F5C89}" type="sibTrans" cxnId="{2924500D-FACC-416A-B258-09E09201219B}">
      <dgm:prSet/>
      <dgm:spPr/>
      <dgm:t>
        <a:bodyPr/>
        <a:lstStyle/>
        <a:p>
          <a:endParaRPr lang="en-US"/>
        </a:p>
      </dgm:t>
    </dgm:pt>
    <dgm:pt modelId="{45DECACC-C296-45DD-A503-A934835C094E}">
      <dgm:prSet/>
      <dgm:spPr/>
      <dgm:t>
        <a:bodyPr/>
        <a:lstStyle/>
        <a:p>
          <a:r>
            <a:rPr lang="en-US"/>
            <a:t>🔹 </a:t>
          </a:r>
          <a:r>
            <a:rPr lang="en-US" b="1"/>
            <a:t>Structural &amp; Anatomical Consistency</a:t>
          </a:r>
          <a:endParaRPr lang="en-US"/>
        </a:p>
      </dgm:t>
    </dgm:pt>
    <dgm:pt modelId="{AF3D19AE-2639-4648-82DC-8BDA0A85F489}" type="parTrans" cxnId="{E194320D-E8A2-41D8-A8C5-735AE188A665}">
      <dgm:prSet/>
      <dgm:spPr/>
      <dgm:t>
        <a:bodyPr/>
        <a:lstStyle/>
        <a:p>
          <a:endParaRPr lang="en-US"/>
        </a:p>
      </dgm:t>
    </dgm:pt>
    <dgm:pt modelId="{EEA05BD4-B289-4443-9AA9-DB5C2AA83305}" type="sibTrans" cxnId="{E194320D-E8A2-41D8-A8C5-735AE188A665}">
      <dgm:prSet/>
      <dgm:spPr/>
      <dgm:t>
        <a:bodyPr/>
        <a:lstStyle/>
        <a:p>
          <a:endParaRPr lang="en-US"/>
        </a:p>
      </dgm:t>
    </dgm:pt>
    <dgm:pt modelId="{7A68CE24-E10E-4709-B720-7BD9E8B35367}">
      <dgm:prSet/>
      <dgm:spPr/>
      <dgm:t>
        <a:bodyPr/>
        <a:lstStyle/>
        <a:p>
          <a:r>
            <a:rPr lang="en-US"/>
            <a:t>Maintaining fine details across different imaging modalities</a:t>
          </a:r>
        </a:p>
      </dgm:t>
    </dgm:pt>
    <dgm:pt modelId="{57994B7A-0065-4FE1-B383-5D233E8BB30B}" type="parTrans" cxnId="{A5531CAA-448A-44FF-8A2F-BD26FEE3095C}">
      <dgm:prSet/>
      <dgm:spPr/>
      <dgm:t>
        <a:bodyPr/>
        <a:lstStyle/>
        <a:p>
          <a:endParaRPr lang="en-US"/>
        </a:p>
      </dgm:t>
    </dgm:pt>
    <dgm:pt modelId="{5C2038D4-EDC5-453D-B16A-AA81D9274F9D}" type="sibTrans" cxnId="{A5531CAA-448A-44FF-8A2F-BD26FEE3095C}">
      <dgm:prSet/>
      <dgm:spPr/>
      <dgm:t>
        <a:bodyPr/>
        <a:lstStyle/>
        <a:p>
          <a:endParaRPr lang="en-US"/>
        </a:p>
      </dgm:t>
    </dgm:pt>
    <dgm:pt modelId="{637BCE1A-983A-44C5-82A8-789207544DE1}">
      <dgm:prSet/>
      <dgm:spPr/>
      <dgm:t>
        <a:bodyPr/>
        <a:lstStyle/>
        <a:p>
          <a:r>
            <a:rPr lang="en-US"/>
            <a:t>Avoiding loss of critical clinical information</a:t>
          </a:r>
        </a:p>
      </dgm:t>
    </dgm:pt>
    <dgm:pt modelId="{6484A338-4570-41D9-B912-62A2BD314DEB}" type="parTrans" cxnId="{48DB9A8F-BA86-47C6-BAAC-E46D7733D02B}">
      <dgm:prSet/>
      <dgm:spPr/>
      <dgm:t>
        <a:bodyPr/>
        <a:lstStyle/>
        <a:p>
          <a:endParaRPr lang="en-US"/>
        </a:p>
      </dgm:t>
    </dgm:pt>
    <dgm:pt modelId="{17F5726F-885C-46BE-8F37-09195D2DB7E5}" type="sibTrans" cxnId="{48DB9A8F-BA86-47C6-BAAC-E46D7733D02B}">
      <dgm:prSet/>
      <dgm:spPr/>
      <dgm:t>
        <a:bodyPr/>
        <a:lstStyle/>
        <a:p>
          <a:endParaRPr lang="en-US"/>
        </a:p>
      </dgm:t>
    </dgm:pt>
    <dgm:pt modelId="{92C3F58D-159C-4B5F-B7F4-094D22F6A800}">
      <dgm:prSet/>
      <dgm:spPr/>
      <dgm:t>
        <a:bodyPr/>
        <a:lstStyle/>
        <a:p>
          <a:r>
            <a:rPr lang="en-US"/>
            <a:t>🔹 </a:t>
          </a:r>
          <a:r>
            <a:rPr lang="en-US" b="1"/>
            <a:t>Computational Complexity</a:t>
          </a:r>
          <a:endParaRPr lang="en-US"/>
        </a:p>
      </dgm:t>
    </dgm:pt>
    <dgm:pt modelId="{1DB8F2BD-3E97-446E-ABF4-13B75F5A95AE}" type="parTrans" cxnId="{DE6BFC0D-B431-414E-8648-E56BB1E8DE4D}">
      <dgm:prSet/>
      <dgm:spPr/>
      <dgm:t>
        <a:bodyPr/>
        <a:lstStyle/>
        <a:p>
          <a:endParaRPr lang="en-US"/>
        </a:p>
      </dgm:t>
    </dgm:pt>
    <dgm:pt modelId="{AEEC314C-A666-48AA-8C6A-CAB1570229AA}" type="sibTrans" cxnId="{DE6BFC0D-B431-414E-8648-E56BB1E8DE4D}">
      <dgm:prSet/>
      <dgm:spPr/>
      <dgm:t>
        <a:bodyPr/>
        <a:lstStyle/>
        <a:p>
          <a:endParaRPr lang="en-US"/>
        </a:p>
      </dgm:t>
    </dgm:pt>
    <dgm:pt modelId="{FA9D3FD7-78A5-41C6-9FFD-3778CEBF0AC9}">
      <dgm:prSet/>
      <dgm:spPr/>
      <dgm:t>
        <a:bodyPr/>
        <a:lstStyle/>
        <a:p>
          <a:r>
            <a:rPr lang="en-US"/>
            <a:t>High training time and resource-intensive models</a:t>
          </a:r>
        </a:p>
      </dgm:t>
    </dgm:pt>
    <dgm:pt modelId="{2A4C42C6-05A2-4363-9C22-824F1F56C8D7}" type="parTrans" cxnId="{37E2130E-B124-40BB-8D48-AF6A0EAD1E94}">
      <dgm:prSet/>
      <dgm:spPr/>
      <dgm:t>
        <a:bodyPr/>
        <a:lstStyle/>
        <a:p>
          <a:endParaRPr lang="en-US"/>
        </a:p>
      </dgm:t>
    </dgm:pt>
    <dgm:pt modelId="{6AE3E208-2E7C-43CF-8CE8-5D553B1DF5EA}" type="sibTrans" cxnId="{37E2130E-B124-40BB-8D48-AF6A0EAD1E94}">
      <dgm:prSet/>
      <dgm:spPr/>
      <dgm:t>
        <a:bodyPr/>
        <a:lstStyle/>
        <a:p>
          <a:endParaRPr lang="en-US"/>
        </a:p>
      </dgm:t>
    </dgm:pt>
    <dgm:pt modelId="{8C79121C-633A-428F-A9E5-0EA57233FD2B}">
      <dgm:prSet/>
      <dgm:spPr/>
      <dgm:t>
        <a:bodyPr/>
        <a:lstStyle/>
        <a:p>
          <a:r>
            <a:rPr lang="en-US"/>
            <a:t>Need for optimized, real-time synthesis solutions</a:t>
          </a:r>
        </a:p>
      </dgm:t>
    </dgm:pt>
    <dgm:pt modelId="{B5B863B5-00BB-46EB-A127-3A40AE5A925D}" type="parTrans" cxnId="{7BF71561-92F7-4D25-8650-E949D9EE8AD0}">
      <dgm:prSet/>
      <dgm:spPr/>
      <dgm:t>
        <a:bodyPr/>
        <a:lstStyle/>
        <a:p>
          <a:endParaRPr lang="en-US"/>
        </a:p>
      </dgm:t>
    </dgm:pt>
    <dgm:pt modelId="{E70476B2-533F-4178-8B8B-40A3F46C4C88}" type="sibTrans" cxnId="{7BF71561-92F7-4D25-8650-E949D9EE8AD0}">
      <dgm:prSet/>
      <dgm:spPr/>
      <dgm:t>
        <a:bodyPr/>
        <a:lstStyle/>
        <a:p>
          <a:endParaRPr lang="en-US"/>
        </a:p>
      </dgm:t>
    </dgm:pt>
    <dgm:pt modelId="{44671081-175C-4CA6-B0B6-AFEDA0564FEC}">
      <dgm:prSet/>
      <dgm:spPr/>
      <dgm:t>
        <a:bodyPr/>
        <a:lstStyle/>
        <a:p>
          <a:r>
            <a:rPr lang="en-US"/>
            <a:t>🔹 </a:t>
          </a:r>
          <a:r>
            <a:rPr lang="en-US" b="1"/>
            <a:t>Generalization Across Scanners &amp; Protocols</a:t>
          </a:r>
          <a:endParaRPr lang="en-US"/>
        </a:p>
      </dgm:t>
    </dgm:pt>
    <dgm:pt modelId="{33C3DF6F-5DAB-461E-A6CA-434328ECDEE4}" type="parTrans" cxnId="{223ABAFC-84D0-4673-A7F1-48AC1E5C2034}">
      <dgm:prSet/>
      <dgm:spPr/>
      <dgm:t>
        <a:bodyPr/>
        <a:lstStyle/>
        <a:p>
          <a:endParaRPr lang="en-US"/>
        </a:p>
      </dgm:t>
    </dgm:pt>
    <dgm:pt modelId="{1C75B34B-6CC8-48F3-A181-35A47581882C}" type="sibTrans" cxnId="{223ABAFC-84D0-4673-A7F1-48AC1E5C2034}">
      <dgm:prSet/>
      <dgm:spPr/>
      <dgm:t>
        <a:bodyPr/>
        <a:lstStyle/>
        <a:p>
          <a:endParaRPr lang="en-US"/>
        </a:p>
      </dgm:t>
    </dgm:pt>
    <dgm:pt modelId="{7EE09B8E-06F1-4F98-80CC-D853E06DEA3F}">
      <dgm:prSet/>
      <dgm:spPr/>
      <dgm:t>
        <a:bodyPr/>
        <a:lstStyle/>
        <a:p>
          <a:r>
            <a:rPr lang="en-US"/>
            <a:t>Ensuring models work across different MRI and CT machines</a:t>
          </a:r>
        </a:p>
      </dgm:t>
    </dgm:pt>
    <dgm:pt modelId="{C4CAA2B5-5886-44D5-9B63-EECBF4BD69BE}" type="parTrans" cxnId="{2E452549-20BB-49A0-A450-EC879F36F75F}">
      <dgm:prSet/>
      <dgm:spPr/>
      <dgm:t>
        <a:bodyPr/>
        <a:lstStyle/>
        <a:p>
          <a:endParaRPr lang="en-US"/>
        </a:p>
      </dgm:t>
    </dgm:pt>
    <dgm:pt modelId="{570FA06C-1493-4F1C-A7EC-54767C97A512}" type="sibTrans" cxnId="{2E452549-20BB-49A0-A450-EC879F36F75F}">
      <dgm:prSet/>
      <dgm:spPr/>
      <dgm:t>
        <a:bodyPr/>
        <a:lstStyle/>
        <a:p>
          <a:endParaRPr lang="en-US"/>
        </a:p>
      </dgm:t>
    </dgm:pt>
    <dgm:pt modelId="{F9680686-9FED-48B7-B59E-E1E01BF8CD09}">
      <dgm:prSet/>
      <dgm:spPr/>
      <dgm:t>
        <a:bodyPr/>
        <a:lstStyle/>
        <a:p>
          <a:r>
            <a:rPr lang="en-US"/>
            <a:t>Addressing variations in acquisition settings</a:t>
          </a:r>
        </a:p>
      </dgm:t>
    </dgm:pt>
    <dgm:pt modelId="{D6CD899B-98CF-444F-98D3-9A2B0326AA25}" type="parTrans" cxnId="{F0B61334-3AD0-45E2-82E9-4668CEEF21DF}">
      <dgm:prSet/>
      <dgm:spPr/>
      <dgm:t>
        <a:bodyPr/>
        <a:lstStyle/>
        <a:p>
          <a:endParaRPr lang="en-US"/>
        </a:p>
      </dgm:t>
    </dgm:pt>
    <dgm:pt modelId="{AFDED705-F3B1-48F9-ACB4-8A57CD3A8502}" type="sibTrans" cxnId="{F0B61334-3AD0-45E2-82E9-4668CEEF21DF}">
      <dgm:prSet/>
      <dgm:spPr/>
      <dgm:t>
        <a:bodyPr/>
        <a:lstStyle/>
        <a:p>
          <a:endParaRPr lang="en-US"/>
        </a:p>
      </dgm:t>
    </dgm:pt>
    <dgm:pt modelId="{0142122A-3DCF-43DB-9142-3BDC2FFE3AA4}" type="pres">
      <dgm:prSet presAssocID="{4B238918-C1E8-4130-BCD0-D57D1C90CE1A}" presName="diagram" presStyleCnt="0">
        <dgm:presLayoutVars>
          <dgm:dir/>
          <dgm:resizeHandles val="exact"/>
        </dgm:presLayoutVars>
      </dgm:prSet>
      <dgm:spPr/>
    </dgm:pt>
    <dgm:pt modelId="{CEA94B50-7944-4E47-ADDB-29D1C3DC453E}" type="pres">
      <dgm:prSet presAssocID="{AFB8E1D1-3D2F-49D4-AB07-B81F29476023}" presName="node" presStyleLbl="node1" presStyleIdx="0" presStyleCnt="15">
        <dgm:presLayoutVars>
          <dgm:bulletEnabled val="1"/>
        </dgm:presLayoutVars>
      </dgm:prSet>
      <dgm:spPr/>
    </dgm:pt>
    <dgm:pt modelId="{C0701891-F6D7-4B89-8035-CCC03D6F52B0}" type="pres">
      <dgm:prSet presAssocID="{33910ACC-D0BF-4BF5-87F0-EF4597F8E7FD}" presName="sibTrans" presStyleCnt="0"/>
      <dgm:spPr/>
    </dgm:pt>
    <dgm:pt modelId="{6D0D5BFF-9C75-49B3-B62B-9ED32D926811}" type="pres">
      <dgm:prSet presAssocID="{11DA01C9-E61D-469C-AD60-4E84C88F3EEB}" presName="node" presStyleLbl="node1" presStyleIdx="1" presStyleCnt="15">
        <dgm:presLayoutVars>
          <dgm:bulletEnabled val="1"/>
        </dgm:presLayoutVars>
      </dgm:prSet>
      <dgm:spPr/>
    </dgm:pt>
    <dgm:pt modelId="{7524A19A-C283-459B-951B-B0904FD922E9}" type="pres">
      <dgm:prSet presAssocID="{B5CF3F1D-1E7B-4ED1-8B47-B42AB284A648}" presName="sibTrans" presStyleCnt="0"/>
      <dgm:spPr/>
    </dgm:pt>
    <dgm:pt modelId="{0068682B-3016-4BF7-8F01-1E758957BF81}" type="pres">
      <dgm:prSet presAssocID="{AA820325-D4D6-4900-8F4A-E2CEB531AD25}" presName="node" presStyleLbl="node1" presStyleIdx="2" presStyleCnt="15">
        <dgm:presLayoutVars>
          <dgm:bulletEnabled val="1"/>
        </dgm:presLayoutVars>
      </dgm:prSet>
      <dgm:spPr/>
    </dgm:pt>
    <dgm:pt modelId="{C41069C5-E684-49EA-8839-A424459A0BE6}" type="pres">
      <dgm:prSet presAssocID="{AA61CBFF-76B0-4E15-A4BC-17E5BF1C164B}" presName="sibTrans" presStyleCnt="0"/>
      <dgm:spPr/>
    </dgm:pt>
    <dgm:pt modelId="{1193A905-2D83-4766-A378-C79C8CE2BAF5}" type="pres">
      <dgm:prSet presAssocID="{361C6A57-A507-45C7-8CDE-D614B79281DE}" presName="node" presStyleLbl="node1" presStyleIdx="3" presStyleCnt="15">
        <dgm:presLayoutVars>
          <dgm:bulletEnabled val="1"/>
        </dgm:presLayoutVars>
      </dgm:prSet>
      <dgm:spPr/>
    </dgm:pt>
    <dgm:pt modelId="{DB0AC586-D6FD-4274-B99F-0487120F7555}" type="pres">
      <dgm:prSet presAssocID="{B9F5E029-1256-4E8A-B086-FDE86AB55218}" presName="sibTrans" presStyleCnt="0"/>
      <dgm:spPr/>
    </dgm:pt>
    <dgm:pt modelId="{0645D622-1345-48BC-958A-5D7E8F177C12}" type="pres">
      <dgm:prSet presAssocID="{D72E7B46-05A1-4558-A24E-A22E5F05AE58}" presName="node" presStyleLbl="node1" presStyleIdx="4" presStyleCnt="15">
        <dgm:presLayoutVars>
          <dgm:bulletEnabled val="1"/>
        </dgm:presLayoutVars>
      </dgm:prSet>
      <dgm:spPr/>
    </dgm:pt>
    <dgm:pt modelId="{5379543F-8425-4632-BE47-B39D6F49F901}" type="pres">
      <dgm:prSet presAssocID="{A7053B28-E8E0-449D-BB6B-2C8F69021E3B}" presName="sibTrans" presStyleCnt="0"/>
      <dgm:spPr/>
    </dgm:pt>
    <dgm:pt modelId="{48C3CF05-9FB6-4983-94F4-93E38D0B9204}" type="pres">
      <dgm:prSet presAssocID="{9BEBD35E-3987-4D3F-B548-2681AA722037}" presName="node" presStyleLbl="node1" presStyleIdx="5" presStyleCnt="15">
        <dgm:presLayoutVars>
          <dgm:bulletEnabled val="1"/>
        </dgm:presLayoutVars>
      </dgm:prSet>
      <dgm:spPr/>
    </dgm:pt>
    <dgm:pt modelId="{ABC440B8-511A-4EA0-8EC3-6068A0F746A0}" type="pres">
      <dgm:prSet presAssocID="{A317A8CB-8F2E-41E5-8C01-9208BC7F5C89}" presName="sibTrans" presStyleCnt="0"/>
      <dgm:spPr/>
    </dgm:pt>
    <dgm:pt modelId="{8A0B6BEE-58C2-4896-AF96-99C050ECFBC4}" type="pres">
      <dgm:prSet presAssocID="{45DECACC-C296-45DD-A503-A934835C094E}" presName="node" presStyleLbl="node1" presStyleIdx="6" presStyleCnt="15">
        <dgm:presLayoutVars>
          <dgm:bulletEnabled val="1"/>
        </dgm:presLayoutVars>
      </dgm:prSet>
      <dgm:spPr/>
    </dgm:pt>
    <dgm:pt modelId="{64B4A529-A1D9-4588-B902-EDEA3C7025E6}" type="pres">
      <dgm:prSet presAssocID="{EEA05BD4-B289-4443-9AA9-DB5C2AA83305}" presName="sibTrans" presStyleCnt="0"/>
      <dgm:spPr/>
    </dgm:pt>
    <dgm:pt modelId="{089116CA-4C0A-4475-8CFB-0A3FCE167CB4}" type="pres">
      <dgm:prSet presAssocID="{7A68CE24-E10E-4709-B720-7BD9E8B35367}" presName="node" presStyleLbl="node1" presStyleIdx="7" presStyleCnt="15">
        <dgm:presLayoutVars>
          <dgm:bulletEnabled val="1"/>
        </dgm:presLayoutVars>
      </dgm:prSet>
      <dgm:spPr/>
    </dgm:pt>
    <dgm:pt modelId="{31C69A00-6290-44B9-A606-E1B8B738A3D0}" type="pres">
      <dgm:prSet presAssocID="{5C2038D4-EDC5-453D-B16A-AA81D9274F9D}" presName="sibTrans" presStyleCnt="0"/>
      <dgm:spPr/>
    </dgm:pt>
    <dgm:pt modelId="{96FB7C58-8315-453F-90EF-3AFC7037D08F}" type="pres">
      <dgm:prSet presAssocID="{637BCE1A-983A-44C5-82A8-789207544DE1}" presName="node" presStyleLbl="node1" presStyleIdx="8" presStyleCnt="15">
        <dgm:presLayoutVars>
          <dgm:bulletEnabled val="1"/>
        </dgm:presLayoutVars>
      </dgm:prSet>
      <dgm:spPr/>
    </dgm:pt>
    <dgm:pt modelId="{3FE85DD1-431E-4EEF-BEE2-E53E438F7547}" type="pres">
      <dgm:prSet presAssocID="{17F5726F-885C-46BE-8F37-09195D2DB7E5}" presName="sibTrans" presStyleCnt="0"/>
      <dgm:spPr/>
    </dgm:pt>
    <dgm:pt modelId="{1C2B4BC3-7231-41C5-B8B0-2B827228B14E}" type="pres">
      <dgm:prSet presAssocID="{92C3F58D-159C-4B5F-B7F4-094D22F6A800}" presName="node" presStyleLbl="node1" presStyleIdx="9" presStyleCnt="15">
        <dgm:presLayoutVars>
          <dgm:bulletEnabled val="1"/>
        </dgm:presLayoutVars>
      </dgm:prSet>
      <dgm:spPr/>
    </dgm:pt>
    <dgm:pt modelId="{B76E9F53-593A-4131-A345-9A4EFE4A518D}" type="pres">
      <dgm:prSet presAssocID="{AEEC314C-A666-48AA-8C6A-CAB1570229AA}" presName="sibTrans" presStyleCnt="0"/>
      <dgm:spPr/>
    </dgm:pt>
    <dgm:pt modelId="{2D166EDD-E1E8-48CB-AB22-70C500D57FBF}" type="pres">
      <dgm:prSet presAssocID="{FA9D3FD7-78A5-41C6-9FFD-3778CEBF0AC9}" presName="node" presStyleLbl="node1" presStyleIdx="10" presStyleCnt="15">
        <dgm:presLayoutVars>
          <dgm:bulletEnabled val="1"/>
        </dgm:presLayoutVars>
      </dgm:prSet>
      <dgm:spPr/>
    </dgm:pt>
    <dgm:pt modelId="{A2A171CE-3F76-4A21-B2EA-249F061ADA00}" type="pres">
      <dgm:prSet presAssocID="{6AE3E208-2E7C-43CF-8CE8-5D553B1DF5EA}" presName="sibTrans" presStyleCnt="0"/>
      <dgm:spPr/>
    </dgm:pt>
    <dgm:pt modelId="{77D7380F-CEB6-4423-85AD-CF7A75DAC6E6}" type="pres">
      <dgm:prSet presAssocID="{8C79121C-633A-428F-A9E5-0EA57233FD2B}" presName="node" presStyleLbl="node1" presStyleIdx="11" presStyleCnt="15">
        <dgm:presLayoutVars>
          <dgm:bulletEnabled val="1"/>
        </dgm:presLayoutVars>
      </dgm:prSet>
      <dgm:spPr/>
    </dgm:pt>
    <dgm:pt modelId="{07A88125-BFA8-4146-B95D-476F95961AB9}" type="pres">
      <dgm:prSet presAssocID="{E70476B2-533F-4178-8B8B-40A3F46C4C88}" presName="sibTrans" presStyleCnt="0"/>
      <dgm:spPr/>
    </dgm:pt>
    <dgm:pt modelId="{F81806D4-D934-4836-8426-193C04637F50}" type="pres">
      <dgm:prSet presAssocID="{44671081-175C-4CA6-B0B6-AFEDA0564FEC}" presName="node" presStyleLbl="node1" presStyleIdx="12" presStyleCnt="15">
        <dgm:presLayoutVars>
          <dgm:bulletEnabled val="1"/>
        </dgm:presLayoutVars>
      </dgm:prSet>
      <dgm:spPr/>
    </dgm:pt>
    <dgm:pt modelId="{DD6FC31A-BCE2-4520-82C9-D51FC2B7A771}" type="pres">
      <dgm:prSet presAssocID="{1C75B34B-6CC8-48F3-A181-35A47581882C}" presName="sibTrans" presStyleCnt="0"/>
      <dgm:spPr/>
    </dgm:pt>
    <dgm:pt modelId="{EA4F2A62-4EB2-4EED-9C0B-73A56BCA46D1}" type="pres">
      <dgm:prSet presAssocID="{7EE09B8E-06F1-4F98-80CC-D853E06DEA3F}" presName="node" presStyleLbl="node1" presStyleIdx="13" presStyleCnt="15">
        <dgm:presLayoutVars>
          <dgm:bulletEnabled val="1"/>
        </dgm:presLayoutVars>
      </dgm:prSet>
      <dgm:spPr/>
    </dgm:pt>
    <dgm:pt modelId="{B6AEDA39-856D-4B85-8297-857741D63B94}" type="pres">
      <dgm:prSet presAssocID="{570FA06C-1493-4F1C-A7EC-54767C97A512}" presName="sibTrans" presStyleCnt="0"/>
      <dgm:spPr/>
    </dgm:pt>
    <dgm:pt modelId="{35791598-BC27-4457-AB33-A3642C80D75B}" type="pres">
      <dgm:prSet presAssocID="{F9680686-9FED-48B7-B59E-E1E01BF8CD09}" presName="node" presStyleLbl="node1" presStyleIdx="14" presStyleCnt="15">
        <dgm:presLayoutVars>
          <dgm:bulletEnabled val="1"/>
        </dgm:presLayoutVars>
      </dgm:prSet>
      <dgm:spPr/>
    </dgm:pt>
  </dgm:ptLst>
  <dgm:cxnLst>
    <dgm:cxn modelId="{63C17B04-A10B-4349-A110-EA527EF7FD27}" type="presOf" srcId="{361C6A57-A507-45C7-8CDE-D614B79281DE}" destId="{1193A905-2D83-4766-A378-C79C8CE2BAF5}" srcOrd="0" destOrd="0" presId="urn:microsoft.com/office/officeart/2005/8/layout/default"/>
    <dgm:cxn modelId="{E194320D-E8A2-41D8-A8C5-735AE188A665}" srcId="{4B238918-C1E8-4130-BCD0-D57D1C90CE1A}" destId="{45DECACC-C296-45DD-A503-A934835C094E}" srcOrd="6" destOrd="0" parTransId="{AF3D19AE-2639-4648-82DC-8BDA0A85F489}" sibTransId="{EEA05BD4-B289-4443-9AA9-DB5C2AA83305}"/>
    <dgm:cxn modelId="{2924500D-FACC-416A-B258-09E09201219B}" srcId="{4B238918-C1E8-4130-BCD0-D57D1C90CE1A}" destId="{9BEBD35E-3987-4D3F-B548-2681AA722037}" srcOrd="5" destOrd="0" parTransId="{B60D7E04-F39B-4C11-AE23-8C811BDB4727}" sibTransId="{A317A8CB-8F2E-41E5-8C01-9208BC7F5C89}"/>
    <dgm:cxn modelId="{DE6BFC0D-B431-414E-8648-E56BB1E8DE4D}" srcId="{4B238918-C1E8-4130-BCD0-D57D1C90CE1A}" destId="{92C3F58D-159C-4B5F-B7F4-094D22F6A800}" srcOrd="9" destOrd="0" parTransId="{1DB8F2BD-3E97-446E-ABF4-13B75F5A95AE}" sibTransId="{AEEC314C-A666-48AA-8C6A-CAB1570229AA}"/>
    <dgm:cxn modelId="{37E2130E-B124-40BB-8D48-AF6A0EAD1E94}" srcId="{4B238918-C1E8-4130-BCD0-D57D1C90CE1A}" destId="{FA9D3FD7-78A5-41C6-9FFD-3778CEBF0AC9}" srcOrd="10" destOrd="0" parTransId="{2A4C42C6-05A2-4363-9C22-824F1F56C8D7}" sibTransId="{6AE3E208-2E7C-43CF-8CE8-5D553B1DF5EA}"/>
    <dgm:cxn modelId="{A59DDA1D-05F3-4956-9C66-DAE3E7C33161}" type="presOf" srcId="{4B238918-C1E8-4130-BCD0-D57D1C90CE1A}" destId="{0142122A-3DCF-43DB-9142-3BDC2FFE3AA4}" srcOrd="0" destOrd="0" presId="urn:microsoft.com/office/officeart/2005/8/layout/default"/>
    <dgm:cxn modelId="{4DF8752C-4160-4F65-BE34-5CADF00EC164}" type="presOf" srcId="{FA9D3FD7-78A5-41C6-9FFD-3778CEBF0AC9}" destId="{2D166EDD-E1E8-48CB-AB22-70C500D57FBF}" srcOrd="0" destOrd="0" presId="urn:microsoft.com/office/officeart/2005/8/layout/default"/>
    <dgm:cxn modelId="{F0B61334-3AD0-45E2-82E9-4668CEEF21DF}" srcId="{4B238918-C1E8-4130-BCD0-D57D1C90CE1A}" destId="{F9680686-9FED-48B7-B59E-E1E01BF8CD09}" srcOrd="14" destOrd="0" parTransId="{D6CD899B-98CF-444F-98D3-9A2B0326AA25}" sibTransId="{AFDED705-F3B1-48F9-ACB4-8A57CD3A8502}"/>
    <dgm:cxn modelId="{D5F81634-C542-44BB-9F6D-C7FF58487FAD}" type="presOf" srcId="{44671081-175C-4CA6-B0B6-AFEDA0564FEC}" destId="{F81806D4-D934-4836-8426-193C04637F50}" srcOrd="0" destOrd="0" presId="urn:microsoft.com/office/officeart/2005/8/layout/default"/>
    <dgm:cxn modelId="{56EE5440-C250-4171-821D-86C6CE9E08F8}" srcId="{4B238918-C1E8-4130-BCD0-D57D1C90CE1A}" destId="{D72E7B46-05A1-4558-A24E-A22E5F05AE58}" srcOrd="4" destOrd="0" parTransId="{A5B35A43-62A4-4C48-9590-A127CAD6BC45}" sibTransId="{A7053B28-E8E0-449D-BB6B-2C8F69021E3B}"/>
    <dgm:cxn modelId="{7BF71561-92F7-4D25-8650-E949D9EE8AD0}" srcId="{4B238918-C1E8-4130-BCD0-D57D1C90CE1A}" destId="{8C79121C-633A-428F-A9E5-0EA57233FD2B}" srcOrd="11" destOrd="0" parTransId="{B5B863B5-00BB-46EB-A127-3A40AE5A925D}" sibTransId="{E70476B2-533F-4178-8B8B-40A3F46C4C88}"/>
    <dgm:cxn modelId="{1BF3FA46-57B6-4BCA-87F0-9DB21E89945D}" type="presOf" srcId="{92C3F58D-159C-4B5F-B7F4-094D22F6A800}" destId="{1C2B4BC3-7231-41C5-B8B0-2B827228B14E}" srcOrd="0" destOrd="0" presId="urn:microsoft.com/office/officeart/2005/8/layout/default"/>
    <dgm:cxn modelId="{2E452549-20BB-49A0-A450-EC879F36F75F}" srcId="{4B238918-C1E8-4130-BCD0-D57D1C90CE1A}" destId="{7EE09B8E-06F1-4F98-80CC-D853E06DEA3F}" srcOrd="13" destOrd="0" parTransId="{C4CAA2B5-5886-44D5-9B63-EECBF4BD69BE}" sibTransId="{570FA06C-1493-4F1C-A7EC-54767C97A512}"/>
    <dgm:cxn modelId="{0A111451-FA33-479A-BFBD-F70CEECCA68A}" type="presOf" srcId="{7EE09B8E-06F1-4F98-80CC-D853E06DEA3F}" destId="{EA4F2A62-4EB2-4EED-9C0B-73A56BCA46D1}" srcOrd="0" destOrd="0" presId="urn:microsoft.com/office/officeart/2005/8/layout/default"/>
    <dgm:cxn modelId="{51235D52-1F7B-486A-800C-806EF7853B64}" type="presOf" srcId="{F9680686-9FED-48B7-B59E-E1E01BF8CD09}" destId="{35791598-BC27-4457-AB33-A3642C80D75B}" srcOrd="0" destOrd="0" presId="urn:microsoft.com/office/officeart/2005/8/layout/default"/>
    <dgm:cxn modelId="{CA93F373-5E62-4881-A22D-702C690A1FEC}" type="presOf" srcId="{D72E7B46-05A1-4558-A24E-A22E5F05AE58}" destId="{0645D622-1345-48BC-958A-5D7E8F177C12}" srcOrd="0" destOrd="0" presId="urn:microsoft.com/office/officeart/2005/8/layout/default"/>
    <dgm:cxn modelId="{25686F74-DD6B-434F-AB13-C6A165C08727}" type="presOf" srcId="{9BEBD35E-3987-4D3F-B548-2681AA722037}" destId="{48C3CF05-9FB6-4983-94F4-93E38D0B9204}" srcOrd="0" destOrd="0" presId="urn:microsoft.com/office/officeart/2005/8/layout/default"/>
    <dgm:cxn modelId="{2BCB2555-388B-47E6-A7EB-DC5B454AA494}" srcId="{4B238918-C1E8-4130-BCD0-D57D1C90CE1A}" destId="{AA820325-D4D6-4900-8F4A-E2CEB531AD25}" srcOrd="2" destOrd="0" parTransId="{3B57DF4A-9A12-4EBD-AE47-BF6CBBE910E4}" sibTransId="{AA61CBFF-76B0-4E15-A4BC-17E5BF1C164B}"/>
    <dgm:cxn modelId="{5DF51956-702F-4CF8-977F-60E015A3B5AA}" type="presOf" srcId="{AFB8E1D1-3D2F-49D4-AB07-B81F29476023}" destId="{CEA94B50-7944-4E47-ADDB-29D1C3DC453E}" srcOrd="0" destOrd="0" presId="urn:microsoft.com/office/officeart/2005/8/layout/default"/>
    <dgm:cxn modelId="{C7BF327D-0089-4DCB-9D41-24E6547D6B4D}" srcId="{4B238918-C1E8-4130-BCD0-D57D1C90CE1A}" destId="{AFB8E1D1-3D2F-49D4-AB07-B81F29476023}" srcOrd="0" destOrd="0" parTransId="{C74DA43A-FE0E-4370-A7A1-6FA3A69C1E80}" sibTransId="{33910ACC-D0BF-4BF5-87F0-EF4597F8E7FD}"/>
    <dgm:cxn modelId="{48DB9A8F-BA86-47C6-BAAC-E46D7733D02B}" srcId="{4B238918-C1E8-4130-BCD0-D57D1C90CE1A}" destId="{637BCE1A-983A-44C5-82A8-789207544DE1}" srcOrd="8" destOrd="0" parTransId="{6484A338-4570-41D9-B912-62A2BD314DEB}" sibTransId="{17F5726F-885C-46BE-8F37-09195D2DB7E5}"/>
    <dgm:cxn modelId="{1A308293-7CE7-4BE7-B4D8-27E61E22A32E}" type="presOf" srcId="{7A68CE24-E10E-4709-B720-7BD9E8B35367}" destId="{089116CA-4C0A-4475-8CFB-0A3FCE167CB4}" srcOrd="0" destOrd="0" presId="urn:microsoft.com/office/officeart/2005/8/layout/default"/>
    <dgm:cxn modelId="{A5531CAA-448A-44FF-8A2F-BD26FEE3095C}" srcId="{4B238918-C1E8-4130-BCD0-D57D1C90CE1A}" destId="{7A68CE24-E10E-4709-B720-7BD9E8B35367}" srcOrd="7" destOrd="0" parTransId="{57994B7A-0065-4FE1-B383-5D233E8BB30B}" sibTransId="{5C2038D4-EDC5-453D-B16A-AA81D9274F9D}"/>
    <dgm:cxn modelId="{37C5DEB1-F052-403E-B06B-2AF7D699959C}" srcId="{4B238918-C1E8-4130-BCD0-D57D1C90CE1A}" destId="{361C6A57-A507-45C7-8CDE-D614B79281DE}" srcOrd="3" destOrd="0" parTransId="{9E628F37-26DA-4F1F-A719-83FBC0858361}" sibTransId="{B9F5E029-1256-4E8A-B086-FDE86AB55218}"/>
    <dgm:cxn modelId="{A15DEDC2-6A00-44C5-970E-D7C5E52DD92F}" type="presOf" srcId="{AA820325-D4D6-4900-8F4A-E2CEB531AD25}" destId="{0068682B-3016-4BF7-8F01-1E758957BF81}" srcOrd="0" destOrd="0" presId="urn:microsoft.com/office/officeart/2005/8/layout/default"/>
    <dgm:cxn modelId="{D2E1BFCC-20A7-4AFE-85E3-D4E8D348D38C}" type="presOf" srcId="{45DECACC-C296-45DD-A503-A934835C094E}" destId="{8A0B6BEE-58C2-4896-AF96-99C050ECFBC4}" srcOrd="0" destOrd="0" presId="urn:microsoft.com/office/officeart/2005/8/layout/default"/>
    <dgm:cxn modelId="{30F947D1-1681-4443-A3B5-05955084A48E}" type="presOf" srcId="{8C79121C-633A-428F-A9E5-0EA57233FD2B}" destId="{77D7380F-CEB6-4423-85AD-CF7A75DAC6E6}" srcOrd="0" destOrd="0" presId="urn:microsoft.com/office/officeart/2005/8/layout/default"/>
    <dgm:cxn modelId="{D60397D6-3D5F-4C80-A96A-9BC75AEDA419}" type="presOf" srcId="{11DA01C9-E61D-469C-AD60-4E84C88F3EEB}" destId="{6D0D5BFF-9C75-49B3-B62B-9ED32D926811}" srcOrd="0" destOrd="0" presId="urn:microsoft.com/office/officeart/2005/8/layout/default"/>
    <dgm:cxn modelId="{8E659EE2-B0D6-4A6F-B86A-9443F57420C1}" srcId="{4B238918-C1E8-4130-BCD0-D57D1C90CE1A}" destId="{11DA01C9-E61D-469C-AD60-4E84C88F3EEB}" srcOrd="1" destOrd="0" parTransId="{D81D0794-2939-4F43-80C1-07DA31C86C60}" sibTransId="{B5CF3F1D-1E7B-4ED1-8B47-B42AB284A648}"/>
    <dgm:cxn modelId="{401034F9-343F-41C1-AC79-AB043F3C0872}" type="presOf" srcId="{637BCE1A-983A-44C5-82A8-789207544DE1}" destId="{96FB7C58-8315-453F-90EF-3AFC7037D08F}" srcOrd="0" destOrd="0" presId="urn:microsoft.com/office/officeart/2005/8/layout/default"/>
    <dgm:cxn modelId="{223ABAFC-84D0-4673-A7F1-48AC1E5C2034}" srcId="{4B238918-C1E8-4130-BCD0-D57D1C90CE1A}" destId="{44671081-175C-4CA6-B0B6-AFEDA0564FEC}" srcOrd="12" destOrd="0" parTransId="{33C3DF6F-5DAB-461E-A6CA-434328ECDEE4}" sibTransId="{1C75B34B-6CC8-48F3-A181-35A47581882C}"/>
    <dgm:cxn modelId="{5A56BFC4-5E29-43D8-9AE9-5DC014956B76}" type="presParOf" srcId="{0142122A-3DCF-43DB-9142-3BDC2FFE3AA4}" destId="{CEA94B50-7944-4E47-ADDB-29D1C3DC453E}" srcOrd="0" destOrd="0" presId="urn:microsoft.com/office/officeart/2005/8/layout/default"/>
    <dgm:cxn modelId="{BAD9852F-8569-45C4-8C4E-A7723A2552D8}" type="presParOf" srcId="{0142122A-3DCF-43DB-9142-3BDC2FFE3AA4}" destId="{C0701891-F6D7-4B89-8035-CCC03D6F52B0}" srcOrd="1" destOrd="0" presId="urn:microsoft.com/office/officeart/2005/8/layout/default"/>
    <dgm:cxn modelId="{CB200D67-AAFA-4FF3-AF9B-639811D6C55B}" type="presParOf" srcId="{0142122A-3DCF-43DB-9142-3BDC2FFE3AA4}" destId="{6D0D5BFF-9C75-49B3-B62B-9ED32D926811}" srcOrd="2" destOrd="0" presId="urn:microsoft.com/office/officeart/2005/8/layout/default"/>
    <dgm:cxn modelId="{43D8228D-80EF-4B6D-9724-A03EE4CF26A8}" type="presParOf" srcId="{0142122A-3DCF-43DB-9142-3BDC2FFE3AA4}" destId="{7524A19A-C283-459B-951B-B0904FD922E9}" srcOrd="3" destOrd="0" presId="urn:microsoft.com/office/officeart/2005/8/layout/default"/>
    <dgm:cxn modelId="{D5193CAD-F243-467F-B3AE-F57D73415363}" type="presParOf" srcId="{0142122A-3DCF-43DB-9142-3BDC2FFE3AA4}" destId="{0068682B-3016-4BF7-8F01-1E758957BF81}" srcOrd="4" destOrd="0" presId="urn:microsoft.com/office/officeart/2005/8/layout/default"/>
    <dgm:cxn modelId="{4D03D808-36C7-4D11-AE24-742060806A21}" type="presParOf" srcId="{0142122A-3DCF-43DB-9142-3BDC2FFE3AA4}" destId="{C41069C5-E684-49EA-8839-A424459A0BE6}" srcOrd="5" destOrd="0" presId="urn:microsoft.com/office/officeart/2005/8/layout/default"/>
    <dgm:cxn modelId="{6BC74693-1913-4FBC-8C81-2A27AAF1FD0B}" type="presParOf" srcId="{0142122A-3DCF-43DB-9142-3BDC2FFE3AA4}" destId="{1193A905-2D83-4766-A378-C79C8CE2BAF5}" srcOrd="6" destOrd="0" presId="urn:microsoft.com/office/officeart/2005/8/layout/default"/>
    <dgm:cxn modelId="{F75930B8-C4F1-44DB-8B07-62A8E4453583}" type="presParOf" srcId="{0142122A-3DCF-43DB-9142-3BDC2FFE3AA4}" destId="{DB0AC586-D6FD-4274-B99F-0487120F7555}" srcOrd="7" destOrd="0" presId="urn:microsoft.com/office/officeart/2005/8/layout/default"/>
    <dgm:cxn modelId="{4787EFC1-747B-430F-ABF3-39FD3AD18DD8}" type="presParOf" srcId="{0142122A-3DCF-43DB-9142-3BDC2FFE3AA4}" destId="{0645D622-1345-48BC-958A-5D7E8F177C12}" srcOrd="8" destOrd="0" presId="urn:microsoft.com/office/officeart/2005/8/layout/default"/>
    <dgm:cxn modelId="{3AD60D40-CA18-4F01-8FCD-C14EBB224C29}" type="presParOf" srcId="{0142122A-3DCF-43DB-9142-3BDC2FFE3AA4}" destId="{5379543F-8425-4632-BE47-B39D6F49F901}" srcOrd="9" destOrd="0" presId="urn:microsoft.com/office/officeart/2005/8/layout/default"/>
    <dgm:cxn modelId="{C85A7AB3-9F69-447C-8E4B-E2FEE9888A18}" type="presParOf" srcId="{0142122A-3DCF-43DB-9142-3BDC2FFE3AA4}" destId="{48C3CF05-9FB6-4983-94F4-93E38D0B9204}" srcOrd="10" destOrd="0" presId="urn:microsoft.com/office/officeart/2005/8/layout/default"/>
    <dgm:cxn modelId="{21806EB8-83C8-43ED-B18B-173128975BA2}" type="presParOf" srcId="{0142122A-3DCF-43DB-9142-3BDC2FFE3AA4}" destId="{ABC440B8-511A-4EA0-8EC3-6068A0F746A0}" srcOrd="11" destOrd="0" presId="urn:microsoft.com/office/officeart/2005/8/layout/default"/>
    <dgm:cxn modelId="{D16D2E64-E7AC-42BE-B425-B112A44D0895}" type="presParOf" srcId="{0142122A-3DCF-43DB-9142-3BDC2FFE3AA4}" destId="{8A0B6BEE-58C2-4896-AF96-99C050ECFBC4}" srcOrd="12" destOrd="0" presId="urn:microsoft.com/office/officeart/2005/8/layout/default"/>
    <dgm:cxn modelId="{4BF93795-8A2B-49F7-AAE8-CC959C5D1F1F}" type="presParOf" srcId="{0142122A-3DCF-43DB-9142-3BDC2FFE3AA4}" destId="{64B4A529-A1D9-4588-B902-EDEA3C7025E6}" srcOrd="13" destOrd="0" presId="urn:microsoft.com/office/officeart/2005/8/layout/default"/>
    <dgm:cxn modelId="{C432EF8D-C1C4-479E-AD5F-3037CB58F8A7}" type="presParOf" srcId="{0142122A-3DCF-43DB-9142-3BDC2FFE3AA4}" destId="{089116CA-4C0A-4475-8CFB-0A3FCE167CB4}" srcOrd="14" destOrd="0" presId="urn:microsoft.com/office/officeart/2005/8/layout/default"/>
    <dgm:cxn modelId="{F65F2C77-8FE4-4343-91D9-F4B35ADEF8EC}" type="presParOf" srcId="{0142122A-3DCF-43DB-9142-3BDC2FFE3AA4}" destId="{31C69A00-6290-44B9-A606-E1B8B738A3D0}" srcOrd="15" destOrd="0" presId="urn:microsoft.com/office/officeart/2005/8/layout/default"/>
    <dgm:cxn modelId="{289DAB93-8F0D-4177-8C58-3A08F7533846}" type="presParOf" srcId="{0142122A-3DCF-43DB-9142-3BDC2FFE3AA4}" destId="{96FB7C58-8315-453F-90EF-3AFC7037D08F}" srcOrd="16" destOrd="0" presId="urn:microsoft.com/office/officeart/2005/8/layout/default"/>
    <dgm:cxn modelId="{8E11ED08-090F-4EB9-8F7A-FAAB6713BD8E}" type="presParOf" srcId="{0142122A-3DCF-43DB-9142-3BDC2FFE3AA4}" destId="{3FE85DD1-431E-4EEF-BEE2-E53E438F7547}" srcOrd="17" destOrd="0" presId="urn:microsoft.com/office/officeart/2005/8/layout/default"/>
    <dgm:cxn modelId="{8B7D3926-BFA6-411C-A626-DFFCA4831194}" type="presParOf" srcId="{0142122A-3DCF-43DB-9142-3BDC2FFE3AA4}" destId="{1C2B4BC3-7231-41C5-B8B0-2B827228B14E}" srcOrd="18" destOrd="0" presId="urn:microsoft.com/office/officeart/2005/8/layout/default"/>
    <dgm:cxn modelId="{F5A27EC0-AF6D-478F-84EC-FF64EAED48B5}" type="presParOf" srcId="{0142122A-3DCF-43DB-9142-3BDC2FFE3AA4}" destId="{B76E9F53-593A-4131-A345-9A4EFE4A518D}" srcOrd="19" destOrd="0" presId="urn:microsoft.com/office/officeart/2005/8/layout/default"/>
    <dgm:cxn modelId="{552EACA9-8B0C-4646-9AE6-B849180E3F08}" type="presParOf" srcId="{0142122A-3DCF-43DB-9142-3BDC2FFE3AA4}" destId="{2D166EDD-E1E8-48CB-AB22-70C500D57FBF}" srcOrd="20" destOrd="0" presId="urn:microsoft.com/office/officeart/2005/8/layout/default"/>
    <dgm:cxn modelId="{42693B80-60D6-4B2A-BE06-4A5AF6096822}" type="presParOf" srcId="{0142122A-3DCF-43DB-9142-3BDC2FFE3AA4}" destId="{A2A171CE-3F76-4A21-B2EA-249F061ADA00}" srcOrd="21" destOrd="0" presId="urn:microsoft.com/office/officeart/2005/8/layout/default"/>
    <dgm:cxn modelId="{6068E0FE-B8B9-4080-BCC2-B632AF67A59B}" type="presParOf" srcId="{0142122A-3DCF-43DB-9142-3BDC2FFE3AA4}" destId="{77D7380F-CEB6-4423-85AD-CF7A75DAC6E6}" srcOrd="22" destOrd="0" presId="urn:microsoft.com/office/officeart/2005/8/layout/default"/>
    <dgm:cxn modelId="{AC83D256-9C81-4FF6-B33E-DB640A64E6ED}" type="presParOf" srcId="{0142122A-3DCF-43DB-9142-3BDC2FFE3AA4}" destId="{07A88125-BFA8-4146-B95D-476F95961AB9}" srcOrd="23" destOrd="0" presId="urn:microsoft.com/office/officeart/2005/8/layout/default"/>
    <dgm:cxn modelId="{9888A6E5-923F-474C-937C-7C68FF9D4038}" type="presParOf" srcId="{0142122A-3DCF-43DB-9142-3BDC2FFE3AA4}" destId="{F81806D4-D934-4836-8426-193C04637F50}" srcOrd="24" destOrd="0" presId="urn:microsoft.com/office/officeart/2005/8/layout/default"/>
    <dgm:cxn modelId="{5766FF1A-061E-4FBB-B00A-BB2ED7E0D126}" type="presParOf" srcId="{0142122A-3DCF-43DB-9142-3BDC2FFE3AA4}" destId="{DD6FC31A-BCE2-4520-82C9-D51FC2B7A771}" srcOrd="25" destOrd="0" presId="urn:microsoft.com/office/officeart/2005/8/layout/default"/>
    <dgm:cxn modelId="{2CC16DE8-8D72-4FB3-911D-3879BD8D0DDF}" type="presParOf" srcId="{0142122A-3DCF-43DB-9142-3BDC2FFE3AA4}" destId="{EA4F2A62-4EB2-4EED-9C0B-73A56BCA46D1}" srcOrd="26" destOrd="0" presId="urn:microsoft.com/office/officeart/2005/8/layout/default"/>
    <dgm:cxn modelId="{CF65AA99-79E3-47A7-BC0F-CEBB147C7B2D}" type="presParOf" srcId="{0142122A-3DCF-43DB-9142-3BDC2FFE3AA4}" destId="{B6AEDA39-856D-4B85-8297-857741D63B94}" srcOrd="27" destOrd="0" presId="urn:microsoft.com/office/officeart/2005/8/layout/default"/>
    <dgm:cxn modelId="{73FCC0E5-C8D2-4830-96BE-508AB56ED31C}" type="presParOf" srcId="{0142122A-3DCF-43DB-9142-3BDC2FFE3AA4}" destId="{35791598-BC27-4457-AB33-A3642C80D75B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94B50-7944-4E47-ADDB-29D1C3DC453E}">
      <dsp:nvSpPr>
        <dsp:cNvPr id="0" name=""/>
        <dsp:cNvSpPr/>
      </dsp:nvSpPr>
      <dsp:spPr>
        <a:xfrm>
          <a:off x="390730" y="678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Non-Linear Modality Transformation</a:t>
          </a:r>
          <a:endParaRPr lang="en-US" sz="1400" kern="1200"/>
        </a:p>
      </dsp:txBody>
      <dsp:txXfrm>
        <a:off x="390730" y="678"/>
        <a:ext cx="1611104" cy="966662"/>
      </dsp:txXfrm>
    </dsp:sp>
    <dsp:sp modelId="{6D0D5BFF-9C75-49B3-B62B-9ED32D926811}">
      <dsp:nvSpPr>
        <dsp:cNvPr id="0" name=""/>
        <dsp:cNvSpPr/>
      </dsp:nvSpPr>
      <dsp:spPr>
        <a:xfrm>
          <a:off x="2162945" y="678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Complex mapping between MRI, CT, and PET images</a:t>
          </a:r>
        </a:p>
      </dsp:txBody>
      <dsp:txXfrm>
        <a:off x="2162945" y="678"/>
        <a:ext cx="1611104" cy="966662"/>
      </dsp:txXfrm>
    </dsp:sp>
    <dsp:sp modelId="{0068682B-3016-4BF7-8F01-1E758957BF81}">
      <dsp:nvSpPr>
        <dsp:cNvPr id="0" name=""/>
        <dsp:cNvSpPr/>
      </dsp:nvSpPr>
      <dsp:spPr>
        <a:xfrm>
          <a:off x="3935160" y="678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Requires advanced deep learning architectures</a:t>
          </a:r>
        </a:p>
      </dsp:txBody>
      <dsp:txXfrm>
        <a:off x="3935160" y="678"/>
        <a:ext cx="1611104" cy="966662"/>
      </dsp:txXfrm>
    </dsp:sp>
    <dsp:sp modelId="{1193A905-2D83-4766-A378-C79C8CE2BAF5}">
      <dsp:nvSpPr>
        <dsp:cNvPr id="0" name=""/>
        <dsp:cNvSpPr/>
      </dsp:nvSpPr>
      <dsp:spPr>
        <a:xfrm>
          <a:off x="5707375" y="678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🔹 </a:t>
          </a:r>
          <a:r>
            <a:rPr lang="en-US" sz="1400" b="1" kern="1200"/>
            <a:t>Limited Annotated Datasets</a:t>
          </a:r>
          <a:endParaRPr lang="en-US" sz="1400" kern="1200"/>
        </a:p>
      </dsp:txBody>
      <dsp:txXfrm>
        <a:off x="5707375" y="678"/>
        <a:ext cx="1611104" cy="966662"/>
      </dsp:txXfrm>
    </dsp:sp>
    <dsp:sp modelId="{0645D622-1345-48BC-958A-5D7E8F177C12}">
      <dsp:nvSpPr>
        <dsp:cNvPr id="0" name=""/>
        <dsp:cNvSpPr/>
      </dsp:nvSpPr>
      <dsp:spPr>
        <a:xfrm>
          <a:off x="390730" y="1128451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Medical imaging data is scarce and difficult to annotate</a:t>
          </a:r>
        </a:p>
      </dsp:txBody>
      <dsp:txXfrm>
        <a:off x="390730" y="1128451"/>
        <a:ext cx="1611104" cy="966662"/>
      </dsp:txXfrm>
    </dsp:sp>
    <dsp:sp modelId="{48C3CF05-9FB6-4983-94F4-93E38D0B9204}">
      <dsp:nvSpPr>
        <dsp:cNvPr id="0" name=""/>
        <dsp:cNvSpPr/>
      </dsp:nvSpPr>
      <dsp:spPr>
        <a:xfrm>
          <a:off x="2162945" y="1128451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for unsupervised/self-supervised learning</a:t>
          </a:r>
        </a:p>
      </dsp:txBody>
      <dsp:txXfrm>
        <a:off x="2162945" y="1128451"/>
        <a:ext cx="1611104" cy="966662"/>
      </dsp:txXfrm>
    </dsp:sp>
    <dsp:sp modelId="{8A0B6BEE-58C2-4896-AF96-99C050ECFBC4}">
      <dsp:nvSpPr>
        <dsp:cNvPr id="0" name=""/>
        <dsp:cNvSpPr/>
      </dsp:nvSpPr>
      <dsp:spPr>
        <a:xfrm>
          <a:off x="3935160" y="1128451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🔹 </a:t>
          </a:r>
          <a:r>
            <a:rPr lang="en-US" sz="1400" b="1" kern="1200"/>
            <a:t>Structural &amp; Anatomical Consistency</a:t>
          </a:r>
          <a:endParaRPr lang="en-US" sz="1400" kern="1200"/>
        </a:p>
      </dsp:txBody>
      <dsp:txXfrm>
        <a:off x="3935160" y="1128451"/>
        <a:ext cx="1611104" cy="966662"/>
      </dsp:txXfrm>
    </dsp:sp>
    <dsp:sp modelId="{089116CA-4C0A-4475-8CFB-0A3FCE167CB4}">
      <dsp:nvSpPr>
        <dsp:cNvPr id="0" name=""/>
        <dsp:cNvSpPr/>
      </dsp:nvSpPr>
      <dsp:spPr>
        <a:xfrm>
          <a:off x="5707375" y="1128451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Maintaining fine details across different imaging modalities</a:t>
          </a:r>
        </a:p>
      </dsp:txBody>
      <dsp:txXfrm>
        <a:off x="5707375" y="1128451"/>
        <a:ext cx="1611104" cy="966662"/>
      </dsp:txXfrm>
    </dsp:sp>
    <dsp:sp modelId="{96FB7C58-8315-453F-90EF-3AFC7037D08F}">
      <dsp:nvSpPr>
        <dsp:cNvPr id="0" name=""/>
        <dsp:cNvSpPr/>
      </dsp:nvSpPr>
      <dsp:spPr>
        <a:xfrm>
          <a:off x="390730" y="2256224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Avoiding loss of critical clinical information</a:t>
          </a:r>
        </a:p>
      </dsp:txBody>
      <dsp:txXfrm>
        <a:off x="390730" y="2256224"/>
        <a:ext cx="1611104" cy="966662"/>
      </dsp:txXfrm>
    </dsp:sp>
    <dsp:sp modelId="{1C2B4BC3-7231-41C5-B8B0-2B827228B14E}">
      <dsp:nvSpPr>
        <dsp:cNvPr id="0" name=""/>
        <dsp:cNvSpPr/>
      </dsp:nvSpPr>
      <dsp:spPr>
        <a:xfrm>
          <a:off x="2162945" y="2256224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🔹 </a:t>
          </a:r>
          <a:r>
            <a:rPr lang="en-US" sz="1400" b="1" kern="1200"/>
            <a:t>Computational Complexity</a:t>
          </a:r>
          <a:endParaRPr lang="en-US" sz="1400" kern="1200"/>
        </a:p>
      </dsp:txBody>
      <dsp:txXfrm>
        <a:off x="2162945" y="2256224"/>
        <a:ext cx="1611104" cy="966662"/>
      </dsp:txXfrm>
    </dsp:sp>
    <dsp:sp modelId="{2D166EDD-E1E8-48CB-AB22-70C500D57FBF}">
      <dsp:nvSpPr>
        <dsp:cNvPr id="0" name=""/>
        <dsp:cNvSpPr/>
      </dsp:nvSpPr>
      <dsp:spPr>
        <a:xfrm>
          <a:off x="3935160" y="2256224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 training time and resource-intensive models</a:t>
          </a:r>
        </a:p>
      </dsp:txBody>
      <dsp:txXfrm>
        <a:off x="3935160" y="2256224"/>
        <a:ext cx="1611104" cy="966662"/>
      </dsp:txXfrm>
    </dsp:sp>
    <dsp:sp modelId="{77D7380F-CEB6-4423-85AD-CF7A75DAC6E6}">
      <dsp:nvSpPr>
        <dsp:cNvPr id="0" name=""/>
        <dsp:cNvSpPr/>
      </dsp:nvSpPr>
      <dsp:spPr>
        <a:xfrm>
          <a:off x="5707375" y="2256224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for optimized, real-time synthesis solutions</a:t>
          </a:r>
        </a:p>
      </dsp:txBody>
      <dsp:txXfrm>
        <a:off x="5707375" y="2256224"/>
        <a:ext cx="1611104" cy="966662"/>
      </dsp:txXfrm>
    </dsp:sp>
    <dsp:sp modelId="{F81806D4-D934-4836-8426-193C04637F50}">
      <dsp:nvSpPr>
        <dsp:cNvPr id="0" name=""/>
        <dsp:cNvSpPr/>
      </dsp:nvSpPr>
      <dsp:spPr>
        <a:xfrm>
          <a:off x="1276837" y="3383997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🔹 </a:t>
          </a:r>
          <a:r>
            <a:rPr lang="en-US" sz="1400" b="1" kern="1200"/>
            <a:t>Generalization Across Scanners &amp; Protocols</a:t>
          </a:r>
          <a:endParaRPr lang="en-US" sz="1400" kern="1200"/>
        </a:p>
      </dsp:txBody>
      <dsp:txXfrm>
        <a:off x="1276837" y="3383997"/>
        <a:ext cx="1611104" cy="966662"/>
      </dsp:txXfrm>
    </dsp:sp>
    <dsp:sp modelId="{EA4F2A62-4EB2-4EED-9C0B-73A56BCA46D1}">
      <dsp:nvSpPr>
        <dsp:cNvPr id="0" name=""/>
        <dsp:cNvSpPr/>
      </dsp:nvSpPr>
      <dsp:spPr>
        <a:xfrm>
          <a:off x="3049052" y="3383997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Ensuring models work across different MRI and CT machines</a:t>
          </a:r>
        </a:p>
      </dsp:txBody>
      <dsp:txXfrm>
        <a:off x="3049052" y="3383997"/>
        <a:ext cx="1611104" cy="966662"/>
      </dsp:txXfrm>
    </dsp:sp>
    <dsp:sp modelId="{35791598-BC27-4457-AB33-A3642C80D75B}">
      <dsp:nvSpPr>
        <dsp:cNvPr id="0" name=""/>
        <dsp:cNvSpPr/>
      </dsp:nvSpPr>
      <dsp:spPr>
        <a:xfrm>
          <a:off x="4821267" y="3383997"/>
          <a:ext cx="1611104" cy="96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Addressing variations in acquisition settings</a:t>
          </a:r>
        </a:p>
      </dsp:txBody>
      <dsp:txXfrm>
        <a:off x="4821267" y="3383997"/>
        <a:ext cx="1611104" cy="966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MRI-to-CT Conversion Model Using Deep Learning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31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Capstone Project Presentation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88EC9-035F-4DB6-D6C1-EC6D6CF5674A}"/>
              </a:ext>
            </a:extLst>
          </p:cNvPr>
          <p:cNvSpPr txBox="1"/>
          <p:nvPr/>
        </p:nvSpPr>
        <p:spPr>
          <a:xfrm>
            <a:off x="589156" y="432481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Presented By:</a:t>
            </a:r>
          </a:p>
          <a:p>
            <a:r>
              <a:rPr lang="en-US">
                <a:ea typeface="+mn-lt"/>
                <a:cs typeface="+mn-lt"/>
              </a:rPr>
              <a:t>Guna Shankar S</a:t>
            </a:r>
          </a:p>
          <a:p>
            <a:r>
              <a:rPr lang="en-US"/>
              <a:t>20MIA1162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A3D37-633F-097E-1AFF-74467AAFAE1A}"/>
              </a:ext>
            </a:extLst>
          </p:cNvPr>
          <p:cNvSpPr txBox="1"/>
          <p:nvPr/>
        </p:nvSpPr>
        <p:spPr>
          <a:xfrm>
            <a:off x="9064083" y="460359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Guided By:</a:t>
            </a:r>
          </a:p>
          <a:p>
            <a:r>
              <a:rPr lang="en-US">
                <a:ea typeface="+mn-lt"/>
                <a:cs typeface="+mn-lt"/>
              </a:rPr>
              <a:t>Dr.</a:t>
            </a:r>
            <a:r>
              <a:rPr lang="en-US">
                <a:latin typeface="Aptos"/>
                <a:ea typeface="+mn-lt"/>
                <a:cs typeface="Segoe UI"/>
              </a:rPr>
              <a:t> </a:t>
            </a:r>
            <a:r>
              <a:rPr lang="en-US"/>
              <a:t>Subbulakshmi P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633E-8882-7A45-AAD6-D1C978FE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Research Challenges: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C1AAC-41DF-63CF-1F15-6808AB5204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770921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08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9B3DD-6A9D-1106-03DD-F4FFAABF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Research Objectives: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A3599-82F9-C13A-FE19-88D6CB14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300" b="1">
                <a:ea typeface="+mn-lt"/>
                <a:cs typeface="+mn-lt"/>
              </a:rPr>
              <a:t>Developing Deep Learning-Based Solutions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Explore CNNs, GANs, Transformers, and Diffusion Models for medical image synthesis</a:t>
            </a:r>
            <a:endParaRPr lang="en-US" sz="1300"/>
          </a:p>
          <a:p>
            <a:pPr marL="0" indent="0">
              <a:buNone/>
            </a:pP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b="1">
                <a:ea typeface="+mn-lt"/>
                <a:cs typeface="+mn-lt"/>
              </a:rPr>
              <a:t>Enhancing Cross-Modality Translation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Improve image quality, resolution, and diagnostic reliability</a:t>
            </a:r>
            <a:endParaRPr lang="en-US" sz="1300"/>
          </a:p>
          <a:p>
            <a:pPr marL="0" indent="0">
              <a:buNone/>
            </a:pPr>
            <a:r>
              <a:rPr lang="en-US" sz="1300" b="1">
                <a:ea typeface="+mn-lt"/>
                <a:cs typeface="+mn-lt"/>
              </a:rPr>
              <a:t> Evaluating Performance Metrics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Compare loss functions, datasets, and architectures for robust synthesis</a:t>
            </a:r>
            <a:endParaRPr lang="en-US" sz="1300"/>
          </a:p>
          <a:p>
            <a:pPr marL="0" indent="0">
              <a:buNone/>
            </a:pPr>
            <a:r>
              <a:rPr lang="en-US" sz="1300" b="1">
                <a:ea typeface="+mn-lt"/>
                <a:cs typeface="+mn-lt"/>
              </a:rPr>
              <a:t> Addressing Clinical Challenges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Reduce dependency on multiple imaging modalities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Minimize radiation exposure while maintaining diagnostic accuracy</a:t>
            </a:r>
            <a:endParaRPr lang="en-US" sz="1300"/>
          </a:p>
          <a:p>
            <a:pPr marL="0" indent="0">
              <a:buNone/>
            </a:pPr>
            <a:r>
              <a:rPr lang="en-US" sz="1300">
                <a:ea typeface="+mn-lt"/>
                <a:cs typeface="+mn-lt"/>
              </a:rPr>
              <a:t> </a:t>
            </a:r>
            <a:r>
              <a:rPr lang="en-US" sz="1300" b="1">
                <a:ea typeface="+mn-lt"/>
                <a:cs typeface="+mn-lt"/>
              </a:rPr>
              <a:t>Bridging the Gap Between AI &amp; Clinical Adoption</a:t>
            </a:r>
            <a:endParaRPr lang="en-US" sz="1300"/>
          </a:p>
          <a:p>
            <a:r>
              <a:rPr lang="en-US" sz="1300">
                <a:ea typeface="+mn-lt"/>
                <a:cs typeface="+mn-lt"/>
              </a:rPr>
              <a:t>Ensure models are interpretable, efficient, and applicable in real-world scenarios</a:t>
            </a:r>
            <a:endParaRPr lang="en-US" sz="1300"/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7587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2D3F7-27D6-A8B4-2414-9DDB6F2B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+mj-lt"/>
                <a:cs typeface="+mj-lt"/>
              </a:rPr>
              <a:t>Methodology (75% Implementation Complete)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F9AF-86C2-844E-C174-05110F72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b="1">
                <a:ea typeface="+mn-lt"/>
                <a:cs typeface="+mn-lt"/>
              </a:rPr>
              <a:t>Data Collection &amp; Preprocessing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Acquired MRI, CT, and PET datasets from public medical imaging repositories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Applied intensity normalization, noise reduction, and contrast enhancement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🔹 </a:t>
            </a:r>
            <a:r>
              <a:rPr lang="en-US" sz="1100" b="1">
                <a:ea typeface="+mn-lt"/>
                <a:cs typeface="+mn-lt"/>
              </a:rPr>
              <a:t>Embedding &amp; Model Selection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Used </a:t>
            </a:r>
            <a:r>
              <a:rPr lang="en-US" sz="1100" b="1" err="1">
                <a:ea typeface="+mn-lt"/>
                <a:cs typeface="+mn-lt"/>
              </a:rPr>
              <a:t>CycleGAN</a:t>
            </a:r>
            <a:r>
              <a:rPr lang="en-US" sz="1100" b="1">
                <a:ea typeface="+mn-lt"/>
                <a:cs typeface="+mn-lt"/>
              </a:rPr>
              <a:t>, Pix2Pix, U-Net with Attention Layers</a:t>
            </a:r>
            <a:r>
              <a:rPr lang="en-US" sz="1100">
                <a:ea typeface="+mn-lt"/>
                <a:cs typeface="+mn-lt"/>
              </a:rPr>
              <a:t> for MRI-to-CT translation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Experimented with </a:t>
            </a:r>
            <a:r>
              <a:rPr lang="en-US" sz="1100" b="1">
                <a:ea typeface="+mn-lt"/>
                <a:cs typeface="+mn-lt"/>
              </a:rPr>
              <a:t>Transformers &amp; Diffusion Models</a:t>
            </a:r>
            <a:r>
              <a:rPr lang="en-US" sz="1100">
                <a:ea typeface="+mn-lt"/>
                <a:cs typeface="+mn-lt"/>
              </a:rPr>
              <a:t> for improved synthesis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🔹 </a:t>
            </a:r>
            <a:r>
              <a:rPr lang="en-US" sz="1100" b="1">
                <a:ea typeface="+mn-lt"/>
                <a:cs typeface="+mn-lt"/>
              </a:rPr>
              <a:t>Training &amp; Optimization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Implemented </a:t>
            </a:r>
            <a:r>
              <a:rPr lang="en-US" sz="1100" b="1">
                <a:ea typeface="+mn-lt"/>
                <a:cs typeface="+mn-lt"/>
              </a:rPr>
              <a:t>GAN-based adversarial training</a:t>
            </a:r>
            <a:r>
              <a:rPr lang="en-US" sz="1100">
                <a:ea typeface="+mn-lt"/>
                <a:cs typeface="+mn-lt"/>
              </a:rPr>
              <a:t> to enhance image realism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Optimized using </a:t>
            </a:r>
            <a:r>
              <a:rPr lang="en-US" sz="1100" b="1">
                <a:ea typeface="+mn-lt"/>
                <a:cs typeface="+mn-lt"/>
              </a:rPr>
              <a:t>SSIM, MAE, and Dice Coefficient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🔹 </a:t>
            </a:r>
            <a:r>
              <a:rPr lang="en-US" sz="1100" b="1">
                <a:ea typeface="+mn-lt"/>
                <a:cs typeface="+mn-lt"/>
              </a:rPr>
              <a:t>Validation &amp; Testing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Cross-validated on diverse anatomical regions (Brain, Abdomen, Pelvic)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Compared against baseline medical imaging synthesis models</a:t>
            </a:r>
            <a:endParaRPr lang="en-US" sz="1100"/>
          </a:p>
          <a:p>
            <a:r>
              <a:rPr lang="en-US" sz="1100">
                <a:ea typeface="+mn-lt"/>
                <a:cs typeface="+mn-lt"/>
              </a:rPr>
              <a:t>🔹 </a:t>
            </a:r>
            <a:r>
              <a:rPr lang="en-US" sz="1100" b="1">
                <a:ea typeface="+mn-lt"/>
                <a:cs typeface="+mn-lt"/>
              </a:rPr>
              <a:t>Current Progress</a:t>
            </a:r>
            <a:br>
              <a:rPr lang="en-US" sz="1100" b="1">
                <a:ea typeface="+mn-lt"/>
                <a:cs typeface="+mn-lt"/>
              </a:rPr>
            </a:br>
            <a:r>
              <a:rPr lang="en-US" sz="1100" b="1">
                <a:ea typeface="+mn-lt"/>
                <a:cs typeface="+mn-lt"/>
              </a:rPr>
              <a:t>75% of implementation completed</a:t>
            </a:r>
            <a:r>
              <a:rPr lang="en-US" sz="1100">
                <a:ea typeface="+mn-lt"/>
                <a:cs typeface="+mn-lt"/>
              </a:rPr>
              <a:t> – Model trained on multiple datasets</a:t>
            </a:r>
            <a:br>
              <a:rPr lang="en-US" sz="1100">
                <a:ea typeface="+mn-lt"/>
                <a:cs typeface="+mn-lt"/>
              </a:rPr>
            </a:br>
            <a:r>
              <a:rPr lang="en-US" sz="1100">
                <a:ea typeface="+mn-lt"/>
                <a:cs typeface="+mn-lt"/>
              </a:rPr>
              <a:t>Preliminary results show promising image quality &amp; domain adaptation</a:t>
            </a:r>
            <a:endParaRPr lang="en-US" sz="11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62576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C7DF5-BE9D-13F4-92F9-36B05399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Results and Discussion: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C300-CC55-A1A2-0ECE-E4A2C815A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 b="1">
                <a:ea typeface="+mn-lt"/>
                <a:cs typeface="+mn-lt"/>
              </a:rPr>
              <a:t>Performance Evaluation: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CycleGAN &amp; Pix2Pix:</a:t>
            </a:r>
            <a:r>
              <a:rPr lang="en-US" sz="1400">
                <a:ea typeface="+mn-lt"/>
                <a:cs typeface="+mn-lt"/>
              </a:rPr>
              <a:t> Achieved high SSIM &amp; PSNR for MRI-to-CT synthesis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U-Net with Attention:</a:t>
            </a:r>
            <a:r>
              <a:rPr lang="en-US" sz="1400">
                <a:ea typeface="+mn-lt"/>
                <a:cs typeface="+mn-lt"/>
              </a:rPr>
              <a:t> Improved structural consistency in synthetic CT images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Diffusion Models:</a:t>
            </a:r>
            <a:r>
              <a:rPr lang="en-US" sz="1400">
                <a:ea typeface="+mn-lt"/>
                <a:cs typeface="+mn-lt"/>
              </a:rPr>
              <a:t> Generated sharper and noise-free medical images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ea typeface="+mn-lt"/>
                <a:cs typeface="+mn-lt"/>
              </a:rPr>
              <a:t>Comparison with Existing Methods: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Outperformed traditional statistical models in realism and clinical usability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GAN-based models struggled with </a:t>
            </a:r>
            <a:r>
              <a:rPr lang="en-US" sz="1400" b="1">
                <a:ea typeface="+mn-lt"/>
                <a:cs typeface="+mn-lt"/>
              </a:rPr>
              <a:t>artifacts in complex anatomical regions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ea typeface="+mn-lt"/>
                <a:cs typeface="+mn-lt"/>
              </a:rPr>
              <a:t>Key Observations: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Higher accuracy</a:t>
            </a:r>
            <a:r>
              <a:rPr lang="en-US" sz="1400">
                <a:ea typeface="+mn-lt"/>
                <a:cs typeface="+mn-lt"/>
              </a:rPr>
              <a:t> in brain and abdominal regions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Struggles in edge consistency for </a:t>
            </a:r>
            <a:r>
              <a:rPr lang="en-US" sz="1400" b="1">
                <a:ea typeface="+mn-lt"/>
                <a:cs typeface="+mn-lt"/>
              </a:rPr>
              <a:t>heterogeneous tissue synthesis</a:t>
            </a:r>
            <a:endParaRPr lang="en-US" sz="1400"/>
          </a:p>
          <a:p>
            <a:r>
              <a:rPr lang="en-US" sz="1400" b="1">
                <a:ea typeface="+mn-lt"/>
                <a:cs typeface="+mn-lt"/>
              </a:rPr>
              <a:t>Computation time trade-off</a:t>
            </a:r>
            <a:r>
              <a:rPr lang="en-US" sz="1400">
                <a:ea typeface="+mn-lt"/>
                <a:cs typeface="+mn-lt"/>
              </a:rPr>
              <a:t> between GAN and Diffusion models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3225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527E80-BBBA-4D97-9D1B-A599E0CB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Conclusion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7051-1C29-249C-7BDC-F38C63C32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Successfully implemented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deep learning-based medical image synthesis</a:t>
            </a: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CycleGAN, Pix2Pix, and U-Net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demonstrated effectiveness in MRI-to-CT translation</a:t>
            </a: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Transformer &amp; Diffusion Models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show promise for future advancements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Synthetic medical images can potentially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reduce dependency on multi-modal scans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Key Takeaways: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Deep learning improves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cross-modal medical image synthesis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Careful selection of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network architecture and loss functions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impacts performance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Synthetic images could enhance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clinical diagnostics &amp; treatment planning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2CCD60-A02B-C50E-41FD-5FF62208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Limitations and Future Work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9557-7998-EBA1-99E9-58813816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Limitations: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Data Availability:</a:t>
            </a:r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 Limited public datasets for diverse anatomical regions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Computational Cost:</a:t>
            </a:r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 High resource requirements for </a:t>
            </a:r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Diffusion models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Domain Shift Issues:</a:t>
            </a:r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 Variability in real-world medical images affects model generalization</a:t>
            </a:r>
            <a:endParaRPr lang="en-US" sz="1700">
              <a:solidFill>
                <a:schemeClr val="tx2"/>
              </a:solidFill>
            </a:endParaRPr>
          </a:p>
          <a:p>
            <a:endParaRPr lang="en-US" sz="170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Future Work: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Incorporate </a:t>
            </a:r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multi-modal fusion networks</a:t>
            </a:r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 for better feature alignment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Optimize architectures to </a:t>
            </a:r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reduce training time &amp; computational cost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Explore </a:t>
            </a:r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self-supervised &amp; federated learning</a:t>
            </a:r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 for privacy-preserving training</a:t>
            </a:r>
            <a:endParaRPr lang="en-US" sz="1700">
              <a:solidFill>
                <a:schemeClr val="tx2"/>
              </a:solidFill>
            </a:endParaRPr>
          </a:p>
          <a:p>
            <a:r>
              <a:rPr lang="en-US" sz="1700">
                <a:solidFill>
                  <a:schemeClr val="tx2"/>
                </a:solidFill>
                <a:ea typeface="+mn-lt"/>
                <a:cs typeface="+mn-lt"/>
              </a:rPr>
              <a:t>Expand dataset diversity to </a:t>
            </a:r>
            <a:r>
              <a:rPr lang="en-US" sz="1700" b="1">
                <a:solidFill>
                  <a:schemeClr val="tx2"/>
                </a:solidFill>
                <a:ea typeface="+mn-lt"/>
                <a:cs typeface="+mn-lt"/>
              </a:rPr>
              <a:t>improve generalization across clinical settings</a:t>
            </a:r>
            <a:endParaRPr lang="en-US" sz="1700">
              <a:solidFill>
                <a:schemeClr val="tx2"/>
              </a:solidFill>
            </a:endParaRPr>
          </a:p>
          <a:p>
            <a:endParaRPr lang="en-US" sz="17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21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A600-4F45-6548-D5A3-BAB01FBF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Generation: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9366A5-09DF-0D81-80C9-ADB769CA2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256" y="1825625"/>
            <a:ext cx="6731487" cy="4351338"/>
          </a:xfrm>
        </p:spPr>
      </p:pic>
    </p:spTree>
    <p:extLst>
      <p:ext uri="{BB962C8B-B14F-4D97-AF65-F5344CB8AC3E}">
        <p14:creationId xmlns:p14="http://schemas.microsoft.com/office/powerpoint/2010/main" val="99677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7E80-ACC7-832F-4E66-04DE931A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Outputs:</a:t>
            </a:r>
          </a:p>
        </p:txBody>
      </p:sp>
      <p:pic>
        <p:nvPicPr>
          <p:cNvPr id="4" name="Content Placeholder 3" descr="A close-up of a scan&#10;&#10;AI-generated content may be incorrect.">
            <a:extLst>
              <a:ext uri="{FF2B5EF4-FFF2-40B4-BE49-F238E27FC236}">
                <a16:creationId xmlns:a16="http://schemas.microsoft.com/office/drawing/2014/main" id="{E4DD2C33-75FB-63C5-472A-41BBF154D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501106"/>
            <a:ext cx="9029700" cy="3000375"/>
          </a:xfrm>
        </p:spPr>
      </p:pic>
    </p:spTree>
    <p:extLst>
      <p:ext uri="{BB962C8B-B14F-4D97-AF65-F5344CB8AC3E}">
        <p14:creationId xmlns:p14="http://schemas.microsoft.com/office/powerpoint/2010/main" val="43620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E729-6FF4-9AEC-B4AC-767C8D32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Tuned:</a:t>
            </a:r>
          </a:p>
        </p:txBody>
      </p:sp>
      <p:pic>
        <p:nvPicPr>
          <p:cNvPr id="4" name="Content Placeholder 3" descr="A collage of x-ray images&#10;&#10;AI-generated content may be incorrect.">
            <a:extLst>
              <a:ext uri="{FF2B5EF4-FFF2-40B4-BE49-F238E27FC236}">
                <a16:creationId xmlns:a16="http://schemas.microsoft.com/office/drawing/2014/main" id="{793912D2-D1D9-58E3-DB02-2935B8EC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2224881"/>
            <a:ext cx="9458325" cy="3552825"/>
          </a:xfrm>
        </p:spPr>
      </p:pic>
    </p:spTree>
    <p:extLst>
      <p:ext uri="{BB962C8B-B14F-4D97-AF65-F5344CB8AC3E}">
        <p14:creationId xmlns:p14="http://schemas.microsoft.com/office/powerpoint/2010/main" val="2833175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AFEF9-4F26-0B31-4118-DB08CABF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latin typeface="+mj-lt"/>
                <a:ea typeface="+mj-ea"/>
                <a:cs typeface="+mj-cs"/>
              </a:rPr>
              <a:t>Approval</a:t>
            </a:r>
          </a:p>
        </p:txBody>
      </p:sp>
      <p:pic>
        <p:nvPicPr>
          <p:cNvPr id="4" name="Content Placeholder 3" descr="A screenshot of a email&#10;&#10;AI-generated content may be incorrect.">
            <a:extLst>
              <a:ext uri="{FF2B5EF4-FFF2-40B4-BE49-F238E27FC236}">
                <a16:creationId xmlns:a16="http://schemas.microsoft.com/office/drawing/2014/main" id="{7E1FD573-21A3-FA4E-248F-EB9A3221E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898" y="2354239"/>
            <a:ext cx="940020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F32-4586-5598-548B-11EEAACC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72F2-67F0-8B0A-F616-E944835F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900"/>
              <a:t>1️⃣</a:t>
            </a:r>
            <a:r>
              <a:rPr lang="en-US" b="1"/>
              <a:t>Introduction</a:t>
            </a:r>
          </a:p>
          <a:p>
            <a:r>
              <a:rPr lang="en-US"/>
              <a:t>2️⃣ </a:t>
            </a:r>
            <a:r>
              <a:rPr lang="en-US" b="1"/>
              <a:t>Literature Review</a:t>
            </a:r>
            <a:r>
              <a:rPr lang="en-US"/>
              <a:t> </a:t>
            </a:r>
          </a:p>
          <a:p>
            <a:pPr lvl="1"/>
            <a:r>
              <a:rPr lang="en-US"/>
              <a:t>Themes Discovered in Review</a:t>
            </a:r>
          </a:p>
          <a:p>
            <a:pPr lvl="1">
              <a:buFont typeface=""/>
              <a:buChar char="•"/>
            </a:pPr>
            <a:r>
              <a:rPr lang="en-US"/>
              <a:t>Identification of Gaps based on Current Scenario/Industry Trends</a:t>
            </a:r>
          </a:p>
          <a:p>
            <a:r>
              <a:rPr lang="en-US"/>
              <a:t>3️⃣ </a:t>
            </a:r>
            <a:r>
              <a:rPr lang="en-US" b="1"/>
              <a:t>Scope and Problem Statement</a:t>
            </a:r>
          </a:p>
          <a:p>
            <a:r>
              <a:rPr lang="en-US"/>
              <a:t>4️⃣ </a:t>
            </a:r>
            <a:r>
              <a:rPr lang="en-US" b="1"/>
              <a:t>Research Challenges</a:t>
            </a:r>
          </a:p>
          <a:p>
            <a:r>
              <a:rPr lang="en-US"/>
              <a:t>5️⃣ </a:t>
            </a:r>
            <a:r>
              <a:rPr lang="en-US" b="1"/>
              <a:t>Research Objective</a:t>
            </a:r>
          </a:p>
          <a:p>
            <a:r>
              <a:rPr lang="en-US"/>
              <a:t>6️⃣ </a:t>
            </a:r>
            <a:r>
              <a:rPr lang="en-US" b="1"/>
              <a:t>Methodology</a:t>
            </a:r>
            <a:r>
              <a:rPr lang="en-US"/>
              <a:t> </a:t>
            </a:r>
            <a:r>
              <a:rPr lang="en-US" i="1"/>
              <a:t>(Implementation of the methodology should be at least 75% complete)</a:t>
            </a:r>
          </a:p>
          <a:p>
            <a:r>
              <a:rPr lang="en-US"/>
              <a:t>7️⃣ </a:t>
            </a:r>
            <a:r>
              <a:rPr lang="en-US" b="1"/>
              <a:t>Results and Discussion</a:t>
            </a:r>
          </a:p>
          <a:p>
            <a:r>
              <a:rPr lang="en-US"/>
              <a:t>8️⃣ </a:t>
            </a:r>
            <a:r>
              <a:rPr lang="en-US" b="1"/>
              <a:t>Conclusion</a:t>
            </a:r>
          </a:p>
          <a:p>
            <a:r>
              <a:rPr lang="en-US"/>
              <a:t>9️⃣ </a:t>
            </a:r>
            <a:r>
              <a:rPr lang="en-US" b="1"/>
              <a:t>Limitations and Future Work</a:t>
            </a:r>
          </a:p>
          <a:p>
            <a:r>
              <a:rPr lang="en-US"/>
              <a:t>🔟 </a:t>
            </a:r>
            <a:r>
              <a:rPr lang="en-US" b="1"/>
              <a:t>Snapshot of Guide Approval Email</a:t>
            </a:r>
          </a:p>
          <a:p>
            <a:r>
              <a:rPr lang="en-US"/>
              <a:t>1️⃣ </a:t>
            </a:r>
            <a:r>
              <a:rPr lang="en-US" b="1"/>
              <a:t>References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BCF37-099B-B7E5-24AA-1E54C42E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ea typeface="+mj-lt"/>
                <a:cs typeface="+mj-lt"/>
              </a:rPr>
              <a:t>Introduction</a:t>
            </a:r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 :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31B8BE86-3181-A824-621E-06AA1374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4714-90FE-45C1-72CD-CF6653E3A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300" b="1">
                <a:solidFill>
                  <a:schemeClr val="tx2"/>
                </a:solidFill>
                <a:ea typeface="+mn-lt"/>
                <a:cs typeface="+mn-lt"/>
              </a:rPr>
              <a:t>Medical Imaging &amp; Its Importance</a:t>
            </a:r>
            <a:endParaRPr lang="en-US" sz="1300">
              <a:solidFill>
                <a:schemeClr val="tx2"/>
              </a:solidFill>
            </a:endParaRPr>
          </a:p>
          <a:p>
            <a:r>
              <a:rPr lang="en-US" sz="1300">
                <a:solidFill>
                  <a:schemeClr val="tx2"/>
                </a:solidFill>
                <a:ea typeface="+mn-lt"/>
                <a:cs typeface="+mn-lt"/>
              </a:rPr>
              <a:t>Medical imaging plays a crucial role in diagnostics and treatment planning.</a:t>
            </a:r>
            <a:endParaRPr lang="en-US" sz="1300">
              <a:solidFill>
                <a:schemeClr val="tx2"/>
              </a:solidFill>
            </a:endParaRPr>
          </a:p>
          <a:p>
            <a:r>
              <a:rPr lang="en-US" sz="1300">
                <a:solidFill>
                  <a:schemeClr val="tx2"/>
                </a:solidFill>
                <a:ea typeface="+mn-lt"/>
                <a:cs typeface="+mn-lt"/>
              </a:rPr>
              <a:t>CT scans provide detailed imaging but expose patients to radiation.</a:t>
            </a:r>
            <a:endParaRPr lang="en-US" sz="1300">
              <a:solidFill>
                <a:schemeClr val="tx2"/>
              </a:solidFill>
            </a:endParaRPr>
          </a:p>
          <a:p>
            <a:r>
              <a:rPr lang="en-US" sz="1300">
                <a:solidFill>
                  <a:schemeClr val="tx2"/>
                </a:solidFill>
                <a:ea typeface="+mn-lt"/>
                <a:cs typeface="+mn-lt"/>
              </a:rPr>
              <a:t>MRI scans are safer but may lack detailed bone structure visibility.</a:t>
            </a:r>
            <a:endParaRPr lang="en-US" sz="13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300" b="1">
                <a:solidFill>
                  <a:schemeClr val="tx2"/>
                </a:solidFill>
                <a:ea typeface="+mn-lt"/>
                <a:cs typeface="+mn-lt"/>
              </a:rPr>
              <a:t>Need for MRI-to-CT Conversion</a:t>
            </a:r>
            <a:endParaRPr lang="en-US" sz="1300">
              <a:solidFill>
                <a:schemeClr val="tx2"/>
              </a:solidFill>
            </a:endParaRPr>
          </a:p>
          <a:p>
            <a:r>
              <a:rPr lang="en-US" sz="1300">
                <a:solidFill>
                  <a:schemeClr val="tx2"/>
                </a:solidFill>
                <a:ea typeface="+mn-lt"/>
                <a:cs typeface="+mn-lt"/>
              </a:rPr>
              <a:t>CT scans are widely used for detecting fractures, tumors, and brain hemorrhages.</a:t>
            </a:r>
            <a:endParaRPr lang="en-US" sz="1300">
              <a:solidFill>
                <a:schemeClr val="tx2"/>
              </a:solidFill>
            </a:endParaRPr>
          </a:p>
          <a:p>
            <a:r>
              <a:rPr lang="en-US" sz="1300">
                <a:solidFill>
                  <a:schemeClr val="tx2"/>
                </a:solidFill>
                <a:ea typeface="+mn-lt"/>
                <a:cs typeface="+mn-lt"/>
              </a:rPr>
              <a:t>MRI is radiation-free but does not always provide sufficient anatomical details for certain diagnoses.</a:t>
            </a:r>
            <a:endParaRPr lang="en-US" sz="1300">
              <a:solidFill>
                <a:schemeClr val="tx2"/>
              </a:solidFill>
            </a:endParaRPr>
          </a:p>
          <a:p>
            <a:r>
              <a:rPr lang="en-US" sz="1300">
                <a:solidFill>
                  <a:schemeClr val="tx2"/>
                </a:solidFill>
                <a:ea typeface="+mn-lt"/>
                <a:cs typeface="+mn-lt"/>
              </a:rPr>
              <a:t>Converting MRI to CT can provide a </a:t>
            </a:r>
            <a:r>
              <a:rPr lang="en-US" sz="1300" b="1">
                <a:solidFill>
                  <a:schemeClr val="tx2"/>
                </a:solidFill>
                <a:ea typeface="+mn-lt"/>
                <a:cs typeface="+mn-lt"/>
              </a:rPr>
              <a:t>non-invasive</a:t>
            </a:r>
            <a:r>
              <a:rPr lang="en-US" sz="130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n-US" sz="1300" b="1">
                <a:solidFill>
                  <a:schemeClr val="tx2"/>
                </a:solidFill>
                <a:ea typeface="+mn-lt"/>
                <a:cs typeface="+mn-lt"/>
              </a:rPr>
              <a:t>radiation-free</a:t>
            </a:r>
            <a:r>
              <a:rPr lang="en-US" sz="1300">
                <a:solidFill>
                  <a:schemeClr val="tx2"/>
                </a:solidFill>
                <a:ea typeface="+mn-lt"/>
                <a:cs typeface="+mn-lt"/>
              </a:rPr>
              <a:t> alternative.</a:t>
            </a:r>
            <a:endParaRPr lang="en-US" sz="1300">
              <a:solidFill>
                <a:schemeClr val="tx2"/>
              </a:solidFill>
            </a:endParaRPr>
          </a:p>
          <a:p>
            <a:endParaRPr lang="en-US" sz="13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068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40041-5524-E87B-EA86-FCBAD0F1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Model Outline: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57EE-34F9-0683-F31D-EDF78CEFA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Deep Learning for Image Translation</a:t>
            </a:r>
          </a:p>
          <a:p>
            <a:pPr>
              <a:buFont typeface="Arial"/>
              <a:buChar char="•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Advances in AI and deep learning enable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image-to-image translation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Models like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CycleGAN, Pix2Pix, and U-Net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allow conversion of MRI images into CT-like images.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Project Objective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Develop a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deep learning-based model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for MRI-to-CT conversion.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Reduce dependency on CT scans while maintaining diagnostic quality.</a:t>
            </a:r>
            <a:endParaRPr lang="en-US" sz="1800">
              <a:solidFill>
                <a:schemeClr val="tx2"/>
              </a:solidFill>
            </a:endParaRPr>
          </a:p>
          <a:p>
            <a:pPr>
              <a:buFont typeface="Arial"/>
              <a:buChar char="•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Improve healthcare efficiency with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radiation-free imaging alternatives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7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3D14-8E7F-48FB-DE21-183DB1C2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271"/>
            <a:ext cx="10515600" cy="795881"/>
          </a:xfrm>
        </p:spPr>
        <p:txBody>
          <a:bodyPr/>
          <a:lstStyle/>
          <a:p>
            <a:pPr algn="ctr"/>
            <a:r>
              <a:rPr lang="en-US" sz="1800" b="1">
                <a:latin typeface="Aptos"/>
              </a:rPr>
              <a:t>Table 1: Medical Image Synthesis (MRI-to-CT, PET-to-CT, etc.)</a:t>
            </a:r>
            <a:endParaRPr lang="en-US" sz="1800">
              <a:latin typeface="Apto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03CB77-DA3A-5FBE-5DDF-F1836BE75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16994"/>
              </p:ext>
            </p:extLst>
          </p:nvPr>
        </p:nvGraphicFramePr>
        <p:xfrm>
          <a:off x="260196" y="1235926"/>
          <a:ext cx="11680356" cy="538128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68623">
                  <a:extLst>
                    <a:ext uri="{9D8B030D-6E8A-4147-A177-3AD203B41FA5}">
                      <a16:colId xmlns:a16="http://schemas.microsoft.com/office/drawing/2014/main" val="1480581852"/>
                    </a:ext>
                  </a:extLst>
                </a:gridCol>
                <a:gridCol w="748815">
                  <a:extLst>
                    <a:ext uri="{9D8B030D-6E8A-4147-A177-3AD203B41FA5}">
                      <a16:colId xmlns:a16="http://schemas.microsoft.com/office/drawing/2014/main" val="1259359840"/>
                    </a:ext>
                  </a:extLst>
                </a:gridCol>
                <a:gridCol w="1660029">
                  <a:extLst>
                    <a:ext uri="{9D8B030D-6E8A-4147-A177-3AD203B41FA5}">
                      <a16:colId xmlns:a16="http://schemas.microsoft.com/office/drawing/2014/main" val="1397008105"/>
                    </a:ext>
                  </a:extLst>
                </a:gridCol>
                <a:gridCol w="1515677">
                  <a:extLst>
                    <a:ext uri="{9D8B030D-6E8A-4147-A177-3AD203B41FA5}">
                      <a16:colId xmlns:a16="http://schemas.microsoft.com/office/drawing/2014/main" val="4046116078"/>
                    </a:ext>
                  </a:extLst>
                </a:gridCol>
                <a:gridCol w="2517111">
                  <a:extLst>
                    <a:ext uri="{9D8B030D-6E8A-4147-A177-3AD203B41FA5}">
                      <a16:colId xmlns:a16="http://schemas.microsoft.com/office/drawing/2014/main" val="4135630340"/>
                    </a:ext>
                  </a:extLst>
                </a:gridCol>
                <a:gridCol w="1632964">
                  <a:extLst>
                    <a:ext uri="{9D8B030D-6E8A-4147-A177-3AD203B41FA5}">
                      <a16:colId xmlns:a16="http://schemas.microsoft.com/office/drawing/2014/main" val="4234937978"/>
                    </a:ext>
                  </a:extLst>
                </a:gridCol>
                <a:gridCol w="1937137">
                  <a:extLst>
                    <a:ext uri="{9D8B030D-6E8A-4147-A177-3AD203B41FA5}">
                      <a16:colId xmlns:a16="http://schemas.microsoft.com/office/drawing/2014/main" val="907335996"/>
                    </a:ext>
                  </a:extLst>
                </a:gridCol>
              </a:tblGrid>
              <a:tr h="296823">
                <a:tc>
                  <a:txBody>
                    <a:bodyPr/>
                    <a:lstStyle/>
                    <a:p>
                      <a:r>
                        <a:rPr lang="en-US" sz="160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Valuable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383521"/>
                  </a:ext>
                </a:extLst>
              </a:tr>
              <a:tr h="1150196">
                <a:tc>
                  <a:txBody>
                    <a:bodyPr/>
                    <a:lstStyle/>
                    <a:p>
                      <a:r>
                        <a:rPr lang="en-US" sz="1600" err="1"/>
                        <a:t>Dayarathna</a:t>
                      </a:r>
                      <a:r>
                        <a:rPr lang="en-US" sz="160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Deep Learning-based Medical Image 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CNN, Transformer, Diffusion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Covers multiple deep learning approaches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Lacks implementation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Comprehensive survey covering MRI-to-CT &amp; PET-to-CT synthesis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281375"/>
                  </a:ext>
                </a:extLst>
              </a:tr>
              <a:tr h="973952">
                <a:tc>
                  <a:txBody>
                    <a:bodyPr/>
                    <a:lstStyle/>
                    <a:p>
                      <a:r>
                        <a:rPr lang="en-US" sz="1600"/>
                        <a:t>Lei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3D Patch-based GAN for MRI Synthesis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3D </a:t>
                      </a:r>
                      <a:r>
                        <a:rPr lang="en-US" sz="1600" err="1"/>
                        <a:t>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Handles discontinuity in slices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Requires large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Improves image continuity between slices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223419"/>
                  </a:ext>
                </a:extLst>
              </a:tr>
              <a:tr h="973952">
                <a:tc>
                  <a:txBody>
                    <a:bodyPr/>
                    <a:lstStyle/>
                    <a:p>
                      <a:r>
                        <a:rPr lang="en-US" sz="1600"/>
                        <a:t>Nie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Adversarial 3D FCN with Auto-Context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3D </a:t>
                      </a:r>
                      <a:r>
                        <a:rPr lang="en-US" sz="1600" err="1"/>
                        <a:t>cGAN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Effective in brain &amp; pelvic imaging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computational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First to introduce auto-context to medical GANs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294416"/>
                  </a:ext>
                </a:extLst>
              </a:tr>
              <a:tr h="973952">
                <a:tc>
                  <a:txBody>
                    <a:bodyPr/>
                    <a:lstStyle/>
                    <a:p>
                      <a:r>
                        <a:rPr lang="en-US" sz="1600"/>
                        <a:t>Sun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Structure Consistency in Image Synthesis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2.5D </a:t>
                      </a:r>
                      <a:r>
                        <a:rPr lang="en-US" sz="1600" err="1"/>
                        <a:t>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Enhances shape 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Limited to brain MRIs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Uses shape-consistency loss to improve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30548"/>
                  </a:ext>
                </a:extLst>
              </a:tr>
              <a:tr h="973952">
                <a:tc>
                  <a:txBody>
                    <a:bodyPr/>
                    <a:lstStyle/>
                    <a:p>
                      <a:r>
                        <a:rPr lang="en-US" sz="1600"/>
                        <a:t>Koh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GAN-based MRI Enhancement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3D 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Improves structural fidelity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Uses multi-view 3D patches for realistic synthesis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10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4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259F-9CD3-9D43-D060-36E0142D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71" y="2710"/>
            <a:ext cx="11361234" cy="684368"/>
          </a:xfrm>
        </p:spPr>
        <p:txBody>
          <a:bodyPr>
            <a:normAutofit/>
          </a:bodyPr>
          <a:lstStyle/>
          <a:p>
            <a:pPr algn="ctr"/>
            <a:r>
              <a:rPr lang="en-US" sz="2400" b="1">
                <a:ea typeface="+mj-lt"/>
                <a:cs typeface="+mj-lt"/>
              </a:rPr>
              <a:t>Table 2: Deep Learning Models for Medical Imaging</a:t>
            </a:r>
            <a:endParaRPr lang="en-US" sz="2400" b="1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236FC4C-6325-3777-22CA-037CF46AD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270210"/>
              </p:ext>
            </p:extLst>
          </p:nvPr>
        </p:nvGraphicFramePr>
        <p:xfrm>
          <a:off x="492512" y="882806"/>
          <a:ext cx="11207525" cy="5784964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01075">
                  <a:extLst>
                    <a:ext uri="{9D8B030D-6E8A-4147-A177-3AD203B41FA5}">
                      <a16:colId xmlns:a16="http://schemas.microsoft.com/office/drawing/2014/main" val="891393298"/>
                    </a:ext>
                  </a:extLst>
                </a:gridCol>
                <a:gridCol w="1601075">
                  <a:extLst>
                    <a:ext uri="{9D8B030D-6E8A-4147-A177-3AD203B41FA5}">
                      <a16:colId xmlns:a16="http://schemas.microsoft.com/office/drawing/2014/main" val="3790463931"/>
                    </a:ext>
                  </a:extLst>
                </a:gridCol>
                <a:gridCol w="1601075">
                  <a:extLst>
                    <a:ext uri="{9D8B030D-6E8A-4147-A177-3AD203B41FA5}">
                      <a16:colId xmlns:a16="http://schemas.microsoft.com/office/drawing/2014/main" val="1058073525"/>
                    </a:ext>
                  </a:extLst>
                </a:gridCol>
                <a:gridCol w="1601075">
                  <a:extLst>
                    <a:ext uri="{9D8B030D-6E8A-4147-A177-3AD203B41FA5}">
                      <a16:colId xmlns:a16="http://schemas.microsoft.com/office/drawing/2014/main" val="1458299171"/>
                    </a:ext>
                  </a:extLst>
                </a:gridCol>
                <a:gridCol w="1601075">
                  <a:extLst>
                    <a:ext uri="{9D8B030D-6E8A-4147-A177-3AD203B41FA5}">
                      <a16:colId xmlns:a16="http://schemas.microsoft.com/office/drawing/2014/main" val="3294695229"/>
                    </a:ext>
                  </a:extLst>
                </a:gridCol>
                <a:gridCol w="1601075">
                  <a:extLst>
                    <a:ext uri="{9D8B030D-6E8A-4147-A177-3AD203B41FA5}">
                      <a16:colId xmlns:a16="http://schemas.microsoft.com/office/drawing/2014/main" val="3457925979"/>
                    </a:ext>
                  </a:extLst>
                </a:gridCol>
                <a:gridCol w="1601075">
                  <a:extLst>
                    <a:ext uri="{9D8B030D-6E8A-4147-A177-3AD203B41FA5}">
                      <a16:colId xmlns:a16="http://schemas.microsoft.com/office/drawing/2014/main" val="3190376171"/>
                    </a:ext>
                  </a:extLst>
                </a:gridCol>
              </a:tblGrid>
              <a:tr h="450964">
                <a:tc>
                  <a:txBody>
                    <a:bodyPr/>
                    <a:lstStyle/>
                    <a:p>
                      <a:r>
                        <a:rPr lang="en-US" sz="160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Valuable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529702"/>
                  </a:ext>
                </a:extLst>
              </a:tr>
              <a:tr h="828134">
                <a:tc>
                  <a:txBody>
                    <a:bodyPr/>
                    <a:lstStyle/>
                    <a:p>
                      <a:r>
                        <a:rPr lang="en-US" sz="1600"/>
                        <a:t>Qian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Hybrid Architecture for Medical Synthesis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2D </a:t>
                      </a:r>
                      <a:r>
                        <a:rPr lang="en-US" sz="1600" err="1"/>
                        <a:t>cGAN</a:t>
                      </a:r>
                      <a:r>
                        <a:rPr lang="en-US" sz="1600"/>
                        <a:t> + ResNet + U-Net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Combines multiple architectures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Computationally expensive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Uses auxiliary classifier for multi-region focus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079278"/>
                  </a:ext>
                </a:extLst>
              </a:tr>
              <a:tr h="828134">
                <a:tc>
                  <a:txBody>
                    <a:bodyPr/>
                    <a:lstStyle/>
                    <a:p>
                      <a:r>
                        <a:rPr lang="en-US" sz="1600"/>
                        <a:t>Abu-</a:t>
                      </a:r>
                      <a:r>
                        <a:rPr lang="en-US" sz="1600" err="1"/>
                        <a:t>Srhan</a:t>
                      </a:r>
                      <a:r>
                        <a:rPr lang="en-US" sz="160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Attention-guided Image Synthesis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2D </a:t>
                      </a:r>
                      <a:r>
                        <a:rPr lang="en-US" sz="1600" err="1"/>
                        <a:t>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Sharp &amp; accurate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Complex loss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Introduces attention masks in medical GANs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787544"/>
                  </a:ext>
                </a:extLst>
              </a:tr>
              <a:tr h="828134">
                <a:tc>
                  <a:txBody>
                    <a:bodyPr/>
                    <a:lstStyle/>
                    <a:p>
                      <a:r>
                        <a:rPr lang="en-US" sz="1600"/>
                        <a:t>Kearney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Self-attention Discriminator in GANs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3D </a:t>
                      </a:r>
                      <a:r>
                        <a:rPr lang="en-US" sz="1600" err="1"/>
                        <a:t>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Region-specific improvements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Needs more diverse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Self-attention improves anatomical feature clarity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278581"/>
                  </a:ext>
                </a:extLst>
              </a:tr>
              <a:tr h="1016718">
                <a:tc>
                  <a:txBody>
                    <a:bodyPr/>
                    <a:lstStyle/>
                    <a:p>
                      <a:r>
                        <a:rPr lang="en-US" sz="1600"/>
                        <a:t>Ang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Hybrid Loss Functions for GANs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2D </a:t>
                      </a:r>
                      <a:r>
                        <a:rPr lang="en-US" sz="1600" err="1"/>
                        <a:t>cGAN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Enhances realism &amp; 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Higher training instability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Uses perceptual &amp; style loss for better synthesis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114796"/>
                  </a:ext>
                </a:extLst>
              </a:tr>
              <a:tr h="1016718">
                <a:tc>
                  <a:txBody>
                    <a:bodyPr/>
                    <a:lstStyle/>
                    <a:p>
                      <a:r>
                        <a:rPr lang="en-US" sz="1600"/>
                        <a:t>Chen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Cross-Modality Consistency in GANs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2D </a:t>
                      </a:r>
                      <a:r>
                        <a:rPr lang="en-US" sz="1600" err="1"/>
                        <a:t>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Focuses on shape preservation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Limited to abdomen MRIs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Uses crossing loss for accurate organ-level synthesis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3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0ED9-0F25-BE26-A73A-4B23B07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613"/>
            <a:ext cx="10515600" cy="3312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>
                <a:latin typeface="Aptos"/>
              </a:rPr>
              <a:t>Table 3: AI-driven Medical Imaging &amp; Clinical Applications</a:t>
            </a:r>
            <a:endParaRPr lang="en-US" sz="1800">
              <a:latin typeface="Aptos"/>
            </a:endParaRPr>
          </a:p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591AC1-3B2D-D8C0-A0E3-F68B10E77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13952"/>
              </p:ext>
            </p:extLst>
          </p:nvPr>
        </p:nvGraphicFramePr>
        <p:xfrm>
          <a:off x="241609" y="919975"/>
          <a:ext cx="11700960" cy="5419697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671566">
                  <a:extLst>
                    <a:ext uri="{9D8B030D-6E8A-4147-A177-3AD203B41FA5}">
                      <a16:colId xmlns:a16="http://schemas.microsoft.com/office/drawing/2014/main" val="775987815"/>
                    </a:ext>
                  </a:extLst>
                </a:gridCol>
                <a:gridCol w="886582">
                  <a:extLst>
                    <a:ext uri="{9D8B030D-6E8A-4147-A177-3AD203B41FA5}">
                      <a16:colId xmlns:a16="http://schemas.microsoft.com/office/drawing/2014/main" val="2643002943"/>
                    </a:ext>
                  </a:extLst>
                </a:gridCol>
                <a:gridCol w="2456549">
                  <a:extLst>
                    <a:ext uri="{9D8B030D-6E8A-4147-A177-3AD203B41FA5}">
                      <a16:colId xmlns:a16="http://schemas.microsoft.com/office/drawing/2014/main" val="552100864"/>
                    </a:ext>
                  </a:extLst>
                </a:gridCol>
                <a:gridCol w="1671566">
                  <a:extLst>
                    <a:ext uri="{9D8B030D-6E8A-4147-A177-3AD203B41FA5}">
                      <a16:colId xmlns:a16="http://schemas.microsoft.com/office/drawing/2014/main" val="2577211242"/>
                    </a:ext>
                  </a:extLst>
                </a:gridCol>
                <a:gridCol w="1544048">
                  <a:extLst>
                    <a:ext uri="{9D8B030D-6E8A-4147-A177-3AD203B41FA5}">
                      <a16:colId xmlns:a16="http://schemas.microsoft.com/office/drawing/2014/main" val="797040499"/>
                    </a:ext>
                  </a:extLst>
                </a:gridCol>
                <a:gridCol w="1799083">
                  <a:extLst>
                    <a:ext uri="{9D8B030D-6E8A-4147-A177-3AD203B41FA5}">
                      <a16:colId xmlns:a16="http://schemas.microsoft.com/office/drawing/2014/main" val="2211557115"/>
                    </a:ext>
                  </a:extLst>
                </a:gridCol>
                <a:gridCol w="1671566">
                  <a:extLst>
                    <a:ext uri="{9D8B030D-6E8A-4147-A177-3AD203B41FA5}">
                      <a16:colId xmlns:a16="http://schemas.microsoft.com/office/drawing/2014/main" val="2683018560"/>
                    </a:ext>
                  </a:extLst>
                </a:gridCol>
              </a:tblGrid>
              <a:tr h="353217">
                <a:tc>
                  <a:txBody>
                    <a:bodyPr/>
                    <a:lstStyle/>
                    <a:p>
                      <a:r>
                        <a:rPr lang="en-US" sz="1600"/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Valuable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233733"/>
                  </a:ext>
                </a:extLst>
              </a:tr>
              <a:tr h="860968">
                <a:tc>
                  <a:txBody>
                    <a:bodyPr/>
                    <a:lstStyle/>
                    <a:p>
                      <a:r>
                        <a:rPr lang="en-US" sz="1600"/>
                        <a:t>Shi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High-frequency Feature Identification in 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3D U-Net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Improves image texture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Requires tuning for different organs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Focuses on high-frequency CT image parts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438387"/>
                  </a:ext>
                </a:extLst>
              </a:tr>
              <a:tr h="860968">
                <a:tc>
                  <a:txBody>
                    <a:bodyPr/>
                    <a:lstStyle/>
                    <a:p>
                      <a:r>
                        <a:rPr lang="en-US" sz="1600"/>
                        <a:t>Armanious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Perceptual Loss for Image Synthesis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2D </a:t>
                      </a:r>
                      <a:r>
                        <a:rPr lang="en-US" sz="1600" err="1"/>
                        <a:t>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Enhances perceptual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More parameters to tune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Uses perceptual loss to improve structural 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172794"/>
                  </a:ext>
                </a:extLst>
              </a:tr>
              <a:tr h="1114848">
                <a:tc>
                  <a:txBody>
                    <a:bodyPr/>
                    <a:lstStyle/>
                    <a:p>
                      <a:r>
                        <a:rPr lang="en-US" sz="1600"/>
                        <a:t>Zhao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Residual Transformer-GAN for Feature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Transformer + 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Effective in multi-level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Transformer models require large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Uses feature reconstruction loss for sharper images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846958"/>
                  </a:ext>
                </a:extLst>
              </a:tr>
              <a:tr h="1114848">
                <a:tc>
                  <a:txBody>
                    <a:bodyPr/>
                    <a:lstStyle/>
                    <a:p>
                      <a:r>
                        <a:rPr lang="en-US" sz="1600"/>
                        <a:t>Zimmermann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Multi-sequence Fusion for Image Translation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3D U-Net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Supports multiple MRI sequences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Needs high-end GPUs for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Adaptive multi-sequence fusion improves 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120673"/>
                  </a:ext>
                </a:extLst>
              </a:tr>
              <a:tr h="1114848">
                <a:tc>
                  <a:txBody>
                    <a:bodyPr/>
                    <a:lstStyle/>
                    <a:p>
                      <a:r>
                        <a:rPr lang="en-US" sz="1600"/>
                        <a:t>Wang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Transfer Learning in Medical GANs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2.5D </a:t>
                      </a:r>
                      <a:r>
                        <a:rPr lang="en-US" sz="1600" err="1"/>
                        <a:t>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Works with small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Less effective on unseen organs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Transfer learning makes GANs applicable to diverse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253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8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8A279-D165-9333-36DA-2B48036F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Aptos"/>
              </a:rPr>
              <a:t>Scope of the Study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BDB7-4CAE-0BF9-F069-2CC3344D7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Covers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deep learning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models for medical image synthesis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Focus on </a:t>
            </a: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three key synthesis tasks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MRI-to-CT (Pseudo-CT)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Synthetic MRI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Synthetic PET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Evaluation of architectures: CNNs, GANs, Transformers, Diffusion Models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Comparison of loss functions, datasets, and applications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57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1C77F-41A4-5ABB-973A-1872069C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Problem Statement: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CBE5-36ED-1FE7-F803-BFF9E3EC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High dependency on multiple imaging modalities in clinical settings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Limitations: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High cost and radiation exposure (CT &amp; PET scans)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Modality availability and acquisition time constraints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Image translation complexity due to domain gaps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Goal: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To analyze deep learning-based solutions addressing these challenges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03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MRI-to-CT Conversion Model Using Deep Learning</vt:lpstr>
      <vt:lpstr>Outline:</vt:lpstr>
      <vt:lpstr>Introduction :</vt:lpstr>
      <vt:lpstr>Model Outline:</vt:lpstr>
      <vt:lpstr>Table 1: Medical Image Synthesis (MRI-to-CT, PET-to-CT, etc.)</vt:lpstr>
      <vt:lpstr>Table 2: Deep Learning Models for Medical Imaging</vt:lpstr>
      <vt:lpstr>Table 3: AI-driven Medical Imaging &amp; Clinical Applications </vt:lpstr>
      <vt:lpstr>Scope of the Study</vt:lpstr>
      <vt:lpstr>Problem Statement:</vt:lpstr>
      <vt:lpstr>Research Challenges:</vt:lpstr>
      <vt:lpstr>Research Objectives:</vt:lpstr>
      <vt:lpstr>Methodology (75% Implementation Complete)</vt:lpstr>
      <vt:lpstr>Results and Discussion:</vt:lpstr>
      <vt:lpstr>Conclusion</vt:lpstr>
      <vt:lpstr>Limitations and Future Work</vt:lpstr>
      <vt:lpstr>Sample Generation:</vt:lpstr>
      <vt:lpstr>Outputs:</vt:lpstr>
      <vt:lpstr>Fine Tuned:</vt:lpstr>
      <vt:lpstr>Approval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</cp:revision>
  <dcterms:created xsi:type="dcterms:W3CDTF">2025-03-01T08:52:33Z</dcterms:created>
  <dcterms:modified xsi:type="dcterms:W3CDTF">2025-04-12T06:48:53Z</dcterms:modified>
</cp:coreProperties>
</file>