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0" r:id="rId6"/>
    <p:sldId id="266" r:id="rId7"/>
    <p:sldId id="262" r:id="rId8"/>
    <p:sldId id="263" r:id="rId9"/>
    <p:sldId id="269" r:id="rId10"/>
    <p:sldId id="270" r:id="rId11"/>
    <p:sldId id="271" r:id="rId12"/>
    <p:sldId id="272" r:id="rId13"/>
    <p:sldId id="273"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2" d="100"/>
          <a:sy n="72" d="100"/>
        </p:scale>
        <p:origin x="36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240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50996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13977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79516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11488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77317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64C608-40B1-4030-A28D-5B74BC98ADCE}" type="datetimeFigureOut">
              <a:rPr lang="en-US" smtClean="0"/>
              <a:t>11/29/2020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578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6471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13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F5661D-6934-4B32-B92C-470368BF1EC6}"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297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9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668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11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7919A6-33EB-49BD-A62F-1FA56B9F9712}" type="datetimeFigureOut">
              <a:rPr lang="en-US" smtClean="0"/>
              <a:t>11/29/2020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206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4E7D1B-D673-4CF6-8672-009D42ABD2A0}" type="datetimeFigureOut">
              <a:rPr lang="en-US" smtClean="0"/>
              <a:t>11/29/2020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6049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16AA21-1863-4931-97CB-99D0A168701B}" type="datetimeFigureOut">
              <a:rPr lang="en-US" smtClean="0"/>
              <a:t>11/29/2020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59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11/29/2020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077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64C608-40B1-4030-A28D-5B74BC98ADCE}" type="datetimeFigureOut">
              <a:rPr lang="en-US" smtClean="0"/>
              <a:t>11/29/2020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5686477"/>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EF5F-9307-BD48-B904-A41F8D86E726}"/>
              </a:ext>
            </a:extLst>
          </p:cNvPr>
          <p:cNvSpPr>
            <a:spLocks noGrp="1"/>
          </p:cNvSpPr>
          <p:nvPr>
            <p:ph type="ctrTitle"/>
          </p:nvPr>
        </p:nvSpPr>
        <p:spPr>
          <a:xfrm>
            <a:off x="1051559" y="1432223"/>
            <a:ext cx="7737927" cy="2711916"/>
          </a:xfrm>
        </p:spPr>
        <p:txBody>
          <a:bodyPr/>
          <a:lstStyle/>
          <a:p>
            <a:r>
              <a:rPr lang="en-IN" b="1"/>
              <a:t>Chatbot</a:t>
            </a:r>
            <a:endParaRPr lang="en-US" b="1"/>
          </a:p>
        </p:txBody>
      </p:sp>
      <p:pic>
        <p:nvPicPr>
          <p:cNvPr id="4" name="Picture 4">
            <a:extLst>
              <a:ext uri="{FF2B5EF4-FFF2-40B4-BE49-F238E27FC236}">
                <a16:creationId xmlns:a16="http://schemas.microsoft.com/office/drawing/2014/main" id="{6B8D5845-A415-B542-94E4-107F70BE7673}"/>
              </a:ext>
            </a:extLst>
          </p:cNvPr>
          <p:cNvPicPr>
            <a:picLocks noChangeAspect="1"/>
          </p:cNvPicPr>
          <p:nvPr/>
        </p:nvPicPr>
        <p:blipFill>
          <a:blip r:embed="rId2"/>
          <a:stretch>
            <a:fillRect/>
          </a:stretch>
        </p:blipFill>
        <p:spPr>
          <a:xfrm>
            <a:off x="7244933" y="2409218"/>
            <a:ext cx="4010025" cy="3628761"/>
          </a:xfrm>
          <a:prstGeom prst="rect">
            <a:avLst/>
          </a:prstGeom>
        </p:spPr>
      </p:pic>
    </p:spTree>
    <p:extLst>
      <p:ext uri="{BB962C8B-B14F-4D97-AF65-F5344CB8AC3E}">
        <p14:creationId xmlns:p14="http://schemas.microsoft.com/office/powerpoint/2010/main" val="395996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1FF00-BE19-47A7-959D-61E372333873}"/>
              </a:ext>
            </a:extLst>
          </p:cNvPr>
          <p:cNvSpPr>
            <a:spLocks noGrp="1"/>
          </p:cNvSpPr>
          <p:nvPr>
            <p:ph idx="1"/>
          </p:nvPr>
        </p:nvSpPr>
        <p:spPr>
          <a:xfrm>
            <a:off x="230819" y="476065"/>
            <a:ext cx="10746508" cy="5905870"/>
          </a:xfrm>
        </p:spPr>
        <p:txBody>
          <a:bodyPr>
            <a:normAutofit/>
          </a:bodyPr>
          <a:lstStyle/>
          <a:p>
            <a:pP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fine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nice to hear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"hi there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am glad talking to you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"what's new here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nothing more interesting")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need some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am always here to help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"bye"):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you are welcome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8232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38143-7B51-41FC-89CF-407758FA422E}"/>
              </a:ext>
            </a:extLst>
          </p:cNvPr>
          <p:cNvSpPr>
            <a:spLocks noGrp="1"/>
          </p:cNvSpPr>
          <p:nvPr>
            <p:ph idx="1"/>
          </p:nvPr>
        </p:nvSpPr>
        <p:spPr>
          <a:xfrm>
            <a:off x="696986" y="221587"/>
            <a:ext cx="10058400" cy="5087260"/>
          </a:xfrm>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Sorry I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didnt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get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text = Text(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root,bg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text.grid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(row=0,column=0,columnspan=2)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 = Entry(</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root,width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send = Button(</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root,text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='Send',</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green',width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=20,command=send).grid(row=1,column=1)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e.grid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(row=1,column=0)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root.title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('SIMPLE CHATBOT')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root.mainloop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66200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1CA-CE2A-4554-AE5C-EFE5AA1C54E2}"/>
              </a:ext>
            </a:extLst>
          </p:cNvPr>
          <p:cNvSpPr>
            <a:spLocks noGrp="1"/>
          </p:cNvSpPr>
          <p:nvPr>
            <p:ph type="title"/>
          </p:nvPr>
        </p:nvSpPr>
        <p:spPr/>
        <p:txBody>
          <a:bodyPr/>
          <a:lstStyle/>
          <a:p>
            <a:r>
              <a:rPr lang="en-IN" dirty="0"/>
              <a:t>output</a:t>
            </a:r>
          </a:p>
        </p:txBody>
      </p:sp>
      <p:pic>
        <p:nvPicPr>
          <p:cNvPr id="11" name="Content Placeholder 10">
            <a:extLst>
              <a:ext uri="{FF2B5EF4-FFF2-40B4-BE49-F238E27FC236}">
                <a16:creationId xmlns:a16="http://schemas.microsoft.com/office/drawing/2014/main" id="{625DB1B3-6C83-4D2C-9844-41C149B32867}"/>
              </a:ext>
            </a:extLst>
          </p:cNvPr>
          <p:cNvPicPr>
            <a:picLocks noGrp="1" noChangeAspect="1"/>
          </p:cNvPicPr>
          <p:nvPr>
            <p:ph idx="1"/>
          </p:nvPr>
        </p:nvPicPr>
        <p:blipFill>
          <a:blip r:embed="rId2"/>
          <a:stretch>
            <a:fillRect/>
          </a:stretch>
        </p:blipFill>
        <p:spPr>
          <a:xfrm>
            <a:off x="2032986" y="1250888"/>
            <a:ext cx="7367459" cy="5090524"/>
          </a:xfrm>
        </p:spPr>
      </p:pic>
    </p:spTree>
    <p:extLst>
      <p:ext uri="{BB962C8B-B14F-4D97-AF65-F5344CB8AC3E}">
        <p14:creationId xmlns:p14="http://schemas.microsoft.com/office/powerpoint/2010/main" val="42666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F04DF2-D5A0-4361-B137-144E3E1974A6}"/>
              </a:ext>
            </a:extLst>
          </p:cNvPr>
          <p:cNvPicPr>
            <a:picLocks noGrp="1" noChangeAspect="1"/>
          </p:cNvPicPr>
          <p:nvPr>
            <p:ph idx="1"/>
          </p:nvPr>
        </p:nvPicPr>
        <p:blipFill>
          <a:blip r:embed="rId2"/>
          <a:stretch>
            <a:fillRect/>
          </a:stretch>
        </p:blipFill>
        <p:spPr>
          <a:xfrm>
            <a:off x="364296" y="976282"/>
            <a:ext cx="5157615" cy="4200388"/>
          </a:xfrm>
        </p:spPr>
      </p:pic>
      <p:pic>
        <p:nvPicPr>
          <p:cNvPr id="7" name="Picture 6">
            <a:extLst>
              <a:ext uri="{FF2B5EF4-FFF2-40B4-BE49-F238E27FC236}">
                <a16:creationId xmlns:a16="http://schemas.microsoft.com/office/drawing/2014/main" id="{3A0EC094-232B-48B1-AA12-BFA9C81D06BD}"/>
              </a:ext>
            </a:extLst>
          </p:cNvPr>
          <p:cNvPicPr>
            <a:picLocks noChangeAspect="1"/>
          </p:cNvPicPr>
          <p:nvPr/>
        </p:nvPicPr>
        <p:blipFill>
          <a:blip r:embed="rId3"/>
          <a:stretch>
            <a:fillRect/>
          </a:stretch>
        </p:blipFill>
        <p:spPr>
          <a:xfrm>
            <a:off x="5805996" y="887767"/>
            <a:ext cx="5930284" cy="4288903"/>
          </a:xfrm>
          <a:prstGeom prst="rect">
            <a:avLst/>
          </a:prstGeom>
        </p:spPr>
      </p:pic>
    </p:spTree>
    <p:extLst>
      <p:ext uri="{BB962C8B-B14F-4D97-AF65-F5344CB8AC3E}">
        <p14:creationId xmlns:p14="http://schemas.microsoft.com/office/powerpoint/2010/main" val="182076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DE89-AC1C-9340-93D6-CD329707D374}"/>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38A8FE04-8F65-174F-93AB-1AF4EF665851}"/>
              </a:ext>
            </a:extLst>
          </p:cNvPr>
          <p:cNvSpPr>
            <a:spLocks noGrp="1"/>
          </p:cNvSpPr>
          <p:nvPr>
            <p:ph idx="1"/>
          </p:nvPr>
        </p:nvSpPr>
        <p:spPr>
          <a:xfrm>
            <a:off x="1069848" y="1845914"/>
            <a:ext cx="8330869" cy="4326286"/>
          </a:xfrm>
        </p:spPr>
        <p:txBody>
          <a:bodyPr>
            <a:normAutofit fontScale="92500" lnSpcReduction="20000"/>
          </a:bodyPr>
          <a:lstStyle/>
          <a:p>
            <a:r>
              <a:rPr lang="en-IN">
                <a:latin typeface="Franklin Gothic Heavy" panose="020B0903020102020204" pitchFamily="34" charset="0"/>
              </a:rPr>
              <a:t>We conclude that the chatbots are going to play a huge role in development in the coming future with help of some development languages like python and with some artificial intelligence(AI).
 From gauging purchase intent to answering questions about IT issues, chatbots are on track to play a major role in the contemporary enterprise. Chatbots are fully functioning, semi-autonomous systems that can assist customer service experiences and response time.
But that doesn’t mean their future in the enterprise is secure. For chatbots to withstand the rapidly increasing technological shifts and become mainstays in the enterprise, developers need to examine the issues that have popped up with increased implementation.
The future scope of chatbots could include many benefits for enterprises, but experts say they will need to be gently nudged in the right direction for businesses to reap these benefits.</a:t>
            </a:r>
            <a:endParaRPr lang="en-US">
              <a:latin typeface="Franklin Gothic Heavy" panose="020B0903020102020204" pitchFamily="34" charset="0"/>
            </a:endParaRPr>
          </a:p>
        </p:txBody>
      </p:sp>
      <p:pic>
        <p:nvPicPr>
          <p:cNvPr id="5" name="Picture 5">
            <a:extLst>
              <a:ext uri="{FF2B5EF4-FFF2-40B4-BE49-F238E27FC236}">
                <a16:creationId xmlns:a16="http://schemas.microsoft.com/office/drawing/2014/main" id="{9E77FBCA-527A-424F-B8BF-C0D6A4EC2DBE}"/>
              </a:ext>
            </a:extLst>
          </p:cNvPr>
          <p:cNvPicPr>
            <a:picLocks noChangeAspect="1"/>
          </p:cNvPicPr>
          <p:nvPr/>
        </p:nvPicPr>
        <p:blipFill>
          <a:blip r:embed="rId2"/>
          <a:stretch>
            <a:fillRect/>
          </a:stretch>
        </p:blipFill>
        <p:spPr>
          <a:xfrm>
            <a:off x="9168450" y="1100212"/>
            <a:ext cx="2573303" cy="3869085"/>
          </a:xfrm>
          <a:prstGeom prst="rect">
            <a:avLst/>
          </a:prstGeom>
        </p:spPr>
      </p:pic>
    </p:spTree>
    <p:extLst>
      <p:ext uri="{BB962C8B-B14F-4D97-AF65-F5344CB8AC3E}">
        <p14:creationId xmlns:p14="http://schemas.microsoft.com/office/powerpoint/2010/main" val="280534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6F58-8304-B54C-903F-174148E45FA9}"/>
              </a:ext>
            </a:extLst>
          </p:cNvPr>
          <p:cNvSpPr>
            <a:spLocks noGrp="1"/>
          </p:cNvSpPr>
          <p:nvPr>
            <p:ph type="title"/>
          </p:nvPr>
        </p:nvSpPr>
        <p:spPr>
          <a:xfrm>
            <a:off x="1103474" y="1599613"/>
            <a:ext cx="10058400" cy="1609344"/>
          </a:xfrm>
        </p:spPr>
        <p:txBody>
          <a:bodyPr>
            <a:normAutofit/>
          </a:bodyPr>
          <a:lstStyle/>
          <a:p>
            <a:r>
              <a:rPr lang="en-IN" sz="8000"/>
              <a:t>Thank you</a:t>
            </a:r>
            <a:endParaRPr lang="en-US" sz="8000"/>
          </a:p>
        </p:txBody>
      </p:sp>
      <p:pic>
        <p:nvPicPr>
          <p:cNvPr id="4" name="Picture 4">
            <a:extLst>
              <a:ext uri="{FF2B5EF4-FFF2-40B4-BE49-F238E27FC236}">
                <a16:creationId xmlns:a16="http://schemas.microsoft.com/office/drawing/2014/main" id="{23FA931F-3ECF-164A-82B9-B42D73ABE2B6}"/>
              </a:ext>
            </a:extLst>
          </p:cNvPr>
          <p:cNvPicPr>
            <a:picLocks noChangeAspect="1"/>
          </p:cNvPicPr>
          <p:nvPr/>
        </p:nvPicPr>
        <p:blipFill>
          <a:blip r:embed="rId2"/>
          <a:stretch>
            <a:fillRect/>
          </a:stretch>
        </p:blipFill>
        <p:spPr>
          <a:xfrm>
            <a:off x="7418803" y="693697"/>
            <a:ext cx="4035647" cy="3034807"/>
          </a:xfrm>
          <a:prstGeom prst="rect">
            <a:avLst/>
          </a:prstGeom>
        </p:spPr>
      </p:pic>
      <p:pic>
        <p:nvPicPr>
          <p:cNvPr id="5" name="Picture 5">
            <a:extLst>
              <a:ext uri="{FF2B5EF4-FFF2-40B4-BE49-F238E27FC236}">
                <a16:creationId xmlns:a16="http://schemas.microsoft.com/office/drawing/2014/main" id="{ACA51097-210F-0641-AA02-DF4465149F8E}"/>
              </a:ext>
            </a:extLst>
          </p:cNvPr>
          <p:cNvPicPr>
            <a:picLocks noChangeAspect="1"/>
          </p:cNvPicPr>
          <p:nvPr/>
        </p:nvPicPr>
        <p:blipFill>
          <a:blip r:embed="rId3"/>
          <a:stretch>
            <a:fillRect/>
          </a:stretch>
        </p:blipFill>
        <p:spPr>
          <a:xfrm>
            <a:off x="5335743" y="2851335"/>
            <a:ext cx="1740771" cy="2578196"/>
          </a:xfrm>
          <a:prstGeom prst="rect">
            <a:avLst/>
          </a:prstGeom>
        </p:spPr>
      </p:pic>
    </p:spTree>
    <p:extLst>
      <p:ext uri="{BB962C8B-B14F-4D97-AF65-F5344CB8AC3E}">
        <p14:creationId xmlns:p14="http://schemas.microsoft.com/office/powerpoint/2010/main" val="152042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B4F15-3AB3-E14E-92AD-E786EF24C1CF}"/>
              </a:ext>
            </a:extLst>
          </p:cNvPr>
          <p:cNvSpPr>
            <a:spLocks noGrp="1"/>
          </p:cNvSpPr>
          <p:nvPr>
            <p:ph idx="1"/>
          </p:nvPr>
        </p:nvSpPr>
        <p:spPr/>
        <p:txBody>
          <a:bodyPr/>
          <a:lstStyle/>
          <a:p>
            <a:r>
              <a:rPr lang="en-IN">
                <a:latin typeface="Arial Black" panose="020B0604020202020204" pitchFamily="34" charset="0"/>
                <a:cs typeface="Arial Black" panose="020B0604020202020204" pitchFamily="34" charset="0"/>
              </a:rPr>
              <a:t>CHATHARASI SAINATH (20181CSE0850)</a:t>
            </a:r>
          </a:p>
          <a:p>
            <a:r>
              <a:rPr lang="en-IN">
                <a:latin typeface="Arial Black" panose="020B0604020202020204" pitchFamily="34" charset="0"/>
                <a:cs typeface="Arial Black" panose="020B0604020202020204" pitchFamily="34" charset="0"/>
              </a:rPr>
              <a:t> KARRI GUNAVARDHAN (20181CSE0831)
 NEHA PRASAD T (20181CSE0857)
 YASHAS L (20181CSE0802)</a:t>
            </a:r>
          </a:p>
          <a:p>
            <a:endParaRPr lang="en-IN">
              <a:latin typeface="Arial Black" panose="020B0604020202020204" pitchFamily="34" charset="0"/>
              <a:cs typeface="Arial Black" panose="020B0604020202020204" pitchFamily="34" charset="0"/>
            </a:endParaRPr>
          </a:p>
          <a:p>
            <a:pPr marL="0" indent="0">
              <a:buNone/>
            </a:pPr>
            <a:r>
              <a:rPr lang="en-IN">
                <a:latin typeface="Arial Black" panose="020B0604020202020204" pitchFamily="34" charset="0"/>
                <a:cs typeface="Arial Black" panose="020B0604020202020204" pitchFamily="34" charset="0"/>
              </a:rPr>
              <a:t>                                                                                    - 5CSE13                    </a:t>
            </a:r>
          </a:p>
        </p:txBody>
      </p:sp>
      <p:pic>
        <p:nvPicPr>
          <p:cNvPr id="2" name="Picture 3">
            <a:extLst>
              <a:ext uri="{FF2B5EF4-FFF2-40B4-BE49-F238E27FC236}">
                <a16:creationId xmlns:a16="http://schemas.microsoft.com/office/drawing/2014/main" id="{C85F676E-3A96-F542-9482-563277200C05}"/>
              </a:ext>
            </a:extLst>
          </p:cNvPr>
          <p:cNvPicPr>
            <a:picLocks noChangeAspect="1"/>
          </p:cNvPicPr>
          <p:nvPr/>
        </p:nvPicPr>
        <p:blipFill>
          <a:blip r:embed="rId2"/>
          <a:stretch>
            <a:fillRect/>
          </a:stretch>
        </p:blipFill>
        <p:spPr>
          <a:xfrm>
            <a:off x="7846647" y="685800"/>
            <a:ext cx="3275505" cy="2984152"/>
          </a:xfrm>
          <a:prstGeom prst="rect">
            <a:avLst/>
          </a:prstGeom>
        </p:spPr>
      </p:pic>
    </p:spTree>
    <p:extLst>
      <p:ext uri="{BB962C8B-B14F-4D97-AF65-F5344CB8AC3E}">
        <p14:creationId xmlns:p14="http://schemas.microsoft.com/office/powerpoint/2010/main" val="317328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DB35-B975-F14C-9669-63B82811E3B8}"/>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7A32201F-E7C7-A44C-96FA-9A7777A461FD}"/>
              </a:ext>
            </a:extLst>
          </p:cNvPr>
          <p:cNvSpPr>
            <a:spLocks noGrp="1"/>
          </p:cNvSpPr>
          <p:nvPr>
            <p:ph idx="1"/>
          </p:nvPr>
        </p:nvSpPr>
        <p:spPr>
          <a:xfrm>
            <a:off x="1069848" y="2121408"/>
            <a:ext cx="7230655" cy="4050792"/>
          </a:xfrm>
        </p:spPr>
        <p:txBody>
          <a:bodyPr/>
          <a:lstStyle/>
          <a:p>
            <a:pPr marL="0" indent="0">
              <a:buNone/>
            </a:pPr>
            <a:r>
              <a:rPr lang="en-IN"/>
              <a:t>  </a:t>
            </a:r>
            <a:r>
              <a:rPr lang="en-IN" sz="2400">
                <a:latin typeface="Franklin Gothic Heavy" panose="02000000000000000000" pitchFamily="2" charset="0"/>
                <a:ea typeface="Franklin Gothic Heavy" panose="02000000000000000000" pitchFamily="2" charset="0"/>
                <a:cs typeface="Arial Black" panose="020B0604020202020204" pitchFamily="34" charset="0"/>
              </a:rPr>
              <a:t>  A chatbot is a piece of technology that allows a computer program to communicate with people just like conversing through text messaging using a natural language, say English, to accomplish specific tasks. ... Text To Speech – A text-to-speech technology is simply one that converts verbal speech to text on a digital page.</a:t>
            </a:r>
            <a:endParaRPr lang="en-US" sz="2400">
              <a:latin typeface="Franklin Gothic Heavy" panose="02000000000000000000" pitchFamily="2" charset="0"/>
              <a:ea typeface="Franklin Gothic Heavy" panose="02000000000000000000" pitchFamily="2" charset="0"/>
              <a:cs typeface="Arial Black" panose="020B0604020202020204" pitchFamily="34" charset="0"/>
            </a:endParaRPr>
          </a:p>
        </p:txBody>
      </p:sp>
      <p:pic>
        <p:nvPicPr>
          <p:cNvPr id="4" name="Picture 4">
            <a:extLst>
              <a:ext uri="{FF2B5EF4-FFF2-40B4-BE49-F238E27FC236}">
                <a16:creationId xmlns:a16="http://schemas.microsoft.com/office/drawing/2014/main" id="{0D0D9F44-D60A-FE4D-B4C3-6C48BFCCA14B}"/>
              </a:ext>
            </a:extLst>
          </p:cNvPr>
          <p:cNvPicPr>
            <a:picLocks noChangeAspect="1"/>
          </p:cNvPicPr>
          <p:nvPr/>
        </p:nvPicPr>
        <p:blipFill>
          <a:blip r:embed="rId2"/>
          <a:stretch>
            <a:fillRect/>
          </a:stretch>
        </p:blipFill>
        <p:spPr>
          <a:xfrm>
            <a:off x="9007298" y="4012789"/>
            <a:ext cx="2114854" cy="1502472"/>
          </a:xfrm>
          <a:prstGeom prst="rect">
            <a:avLst/>
          </a:prstGeom>
        </p:spPr>
      </p:pic>
    </p:spTree>
    <p:extLst>
      <p:ext uri="{BB962C8B-B14F-4D97-AF65-F5344CB8AC3E}">
        <p14:creationId xmlns:p14="http://schemas.microsoft.com/office/powerpoint/2010/main" val="25600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CF60-7757-774B-8F59-CB85994C5220}"/>
              </a:ext>
            </a:extLst>
          </p:cNvPr>
          <p:cNvSpPr>
            <a:spLocks noGrp="1"/>
          </p:cNvSpPr>
          <p:nvPr>
            <p:ph type="title"/>
          </p:nvPr>
        </p:nvSpPr>
        <p:spPr/>
        <p:txBody>
          <a:bodyPr/>
          <a:lstStyle/>
          <a:p>
            <a:r>
              <a:rPr lang="en-IN"/>
              <a:t>What is a chatbot?</a:t>
            </a:r>
            <a:endParaRPr lang="en-US"/>
          </a:p>
        </p:txBody>
      </p:sp>
      <p:sp>
        <p:nvSpPr>
          <p:cNvPr id="3" name="Content Placeholder 2">
            <a:extLst>
              <a:ext uri="{FF2B5EF4-FFF2-40B4-BE49-F238E27FC236}">
                <a16:creationId xmlns:a16="http://schemas.microsoft.com/office/drawing/2014/main" id="{9A74D05B-604B-844A-B51A-00D7D0FAC824}"/>
              </a:ext>
            </a:extLst>
          </p:cNvPr>
          <p:cNvSpPr>
            <a:spLocks noGrp="1"/>
          </p:cNvSpPr>
          <p:nvPr>
            <p:ph idx="1"/>
          </p:nvPr>
        </p:nvSpPr>
        <p:spPr>
          <a:xfrm>
            <a:off x="1069848" y="2121408"/>
            <a:ext cx="6607200" cy="3941993"/>
          </a:xfrm>
        </p:spPr>
        <p:txBody>
          <a:bodyPr>
            <a:normAutofit/>
          </a:bodyPr>
          <a:lstStyle/>
          <a:p>
            <a:r>
              <a:rPr lang="en-IN" sz="2400">
                <a:latin typeface="Abadi Extra Light" pitchFamily="2" charset="0"/>
                <a:ea typeface="Abadi Extra Light" pitchFamily="2" charset="0"/>
              </a:rPr>
              <a:t>Chat</a:t>
            </a:r>
            <a:r>
              <a:rPr lang="en-IN" sz="2400">
                <a:latin typeface="Franklin Gothic Heavy" panose="020B0903020102020204" pitchFamily="34" charset="0"/>
              </a:rPr>
              <a:t> ro</a:t>
            </a:r>
            <a:r>
              <a:rPr lang="en-IN" sz="2400">
                <a:latin typeface="Abadi Extra Light" panose="020B0604020104020204" pitchFamily="34" charset="0"/>
              </a:rPr>
              <a:t>bot</a:t>
            </a:r>
            <a:r>
              <a:rPr lang="en-IN" sz="2400">
                <a:latin typeface="Franklin Gothic Heavy" panose="020B0903020102020204" pitchFamily="34" charset="0"/>
              </a:rPr>
              <a:t>, a computer program that simulates human conversation, or chat, through artificial intelligence.</a:t>
            </a:r>
          </a:p>
          <a:p>
            <a:r>
              <a:rPr lang="en-IN" sz="2400">
                <a:latin typeface="Franklin Gothic Heavy" panose="020B0903020102020204" pitchFamily="34" charset="0"/>
              </a:rPr>
              <a:t>Typically, a chatbot will com.municate with a real person.</a:t>
            </a:r>
            <a:endParaRPr lang="en-US" sz="2400">
              <a:latin typeface="Franklin Gothic Heavy" panose="020B0903020102020204" pitchFamily="34" charset="0"/>
            </a:endParaRPr>
          </a:p>
        </p:txBody>
      </p:sp>
      <p:pic>
        <p:nvPicPr>
          <p:cNvPr id="6" name="Picture 6">
            <a:extLst>
              <a:ext uri="{FF2B5EF4-FFF2-40B4-BE49-F238E27FC236}">
                <a16:creationId xmlns:a16="http://schemas.microsoft.com/office/drawing/2014/main" id="{D15E51DD-2C47-D74B-BDC6-E4D66F91E9A9}"/>
              </a:ext>
            </a:extLst>
          </p:cNvPr>
          <p:cNvPicPr>
            <a:picLocks noChangeAspect="1"/>
          </p:cNvPicPr>
          <p:nvPr/>
        </p:nvPicPr>
        <p:blipFill>
          <a:blip r:embed="rId2"/>
          <a:stretch>
            <a:fillRect/>
          </a:stretch>
        </p:blipFill>
        <p:spPr>
          <a:xfrm>
            <a:off x="8114902" y="2121408"/>
            <a:ext cx="3263967" cy="2944368"/>
          </a:xfrm>
          <a:prstGeom prst="rect">
            <a:avLst/>
          </a:prstGeom>
        </p:spPr>
      </p:pic>
    </p:spTree>
    <p:extLst>
      <p:ext uri="{BB962C8B-B14F-4D97-AF65-F5344CB8AC3E}">
        <p14:creationId xmlns:p14="http://schemas.microsoft.com/office/powerpoint/2010/main" val="31955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A886-6F5E-B948-8792-86C8960AD028}"/>
              </a:ext>
            </a:extLst>
          </p:cNvPr>
          <p:cNvSpPr>
            <a:spLocks noGrp="1"/>
          </p:cNvSpPr>
          <p:nvPr>
            <p:ph type="title"/>
          </p:nvPr>
        </p:nvSpPr>
        <p:spPr/>
        <p:txBody>
          <a:bodyPr/>
          <a:lstStyle/>
          <a:p>
            <a:r>
              <a:rPr lang="en-IN"/>
              <a:t>Why chatbot?</a:t>
            </a:r>
            <a:endParaRPr lang="en-US"/>
          </a:p>
        </p:txBody>
      </p:sp>
      <p:sp>
        <p:nvSpPr>
          <p:cNvPr id="3" name="Content Placeholder 2">
            <a:extLst>
              <a:ext uri="{FF2B5EF4-FFF2-40B4-BE49-F238E27FC236}">
                <a16:creationId xmlns:a16="http://schemas.microsoft.com/office/drawing/2014/main" id="{F25B18DD-5282-AC41-9EC8-1757E0080DDF}"/>
              </a:ext>
            </a:extLst>
          </p:cNvPr>
          <p:cNvSpPr>
            <a:spLocks noGrp="1"/>
          </p:cNvSpPr>
          <p:nvPr>
            <p:ph idx="1"/>
          </p:nvPr>
        </p:nvSpPr>
        <p:spPr>
          <a:xfrm>
            <a:off x="1185786" y="2444920"/>
            <a:ext cx="6197872" cy="3470564"/>
          </a:xfrm>
        </p:spPr>
        <p:txBody>
          <a:bodyPr/>
          <a:lstStyle/>
          <a:p>
            <a:r>
              <a:rPr lang="en-IN">
                <a:latin typeface="Franklin Gothic Heavy" panose="020B0903020102020204" pitchFamily="34" charset="0"/>
              </a:rPr>
              <a:t>Bots are a lot easier to install than mobile apps.</a:t>
            </a:r>
          </a:p>
          <a:p>
            <a:r>
              <a:rPr lang="en-IN">
                <a:latin typeface="Franklin Gothic Heavy" panose="020B0903020102020204" pitchFamily="34" charset="0"/>
              </a:rPr>
              <a:t>Bots are easily distributed
Quality mobile apps are expensive to bulid, maintain and deploy.</a:t>
            </a:r>
          </a:p>
          <a:p>
            <a:r>
              <a:rPr lang="en-IN">
                <a:latin typeface="Franklin Gothic Heavy" panose="020B0903020102020204" pitchFamily="34" charset="0"/>
              </a:rPr>
              <a:t>Moving complexity to the cloud reduces A user’s cognitive Load.</a:t>
            </a:r>
            <a:endParaRPr lang="en-US">
              <a:latin typeface="Franklin Gothic Heavy" panose="020B0903020102020204" pitchFamily="34" charset="0"/>
            </a:endParaRPr>
          </a:p>
        </p:txBody>
      </p:sp>
      <p:pic>
        <p:nvPicPr>
          <p:cNvPr id="4" name="Picture 4">
            <a:extLst>
              <a:ext uri="{FF2B5EF4-FFF2-40B4-BE49-F238E27FC236}">
                <a16:creationId xmlns:a16="http://schemas.microsoft.com/office/drawing/2014/main" id="{FB6FE3FA-353B-F24D-811E-577C573F09E5}"/>
              </a:ext>
            </a:extLst>
          </p:cNvPr>
          <p:cNvPicPr>
            <a:picLocks noChangeAspect="1"/>
          </p:cNvPicPr>
          <p:nvPr/>
        </p:nvPicPr>
        <p:blipFill>
          <a:blip r:embed="rId2"/>
          <a:stretch>
            <a:fillRect/>
          </a:stretch>
        </p:blipFill>
        <p:spPr>
          <a:xfrm>
            <a:off x="8541786" y="1963675"/>
            <a:ext cx="2076450" cy="2800350"/>
          </a:xfrm>
          <a:prstGeom prst="rect">
            <a:avLst/>
          </a:prstGeom>
        </p:spPr>
      </p:pic>
    </p:spTree>
    <p:extLst>
      <p:ext uri="{BB962C8B-B14F-4D97-AF65-F5344CB8AC3E}">
        <p14:creationId xmlns:p14="http://schemas.microsoft.com/office/powerpoint/2010/main" val="322806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D4DD-7A7E-1A40-8889-C140D8B268E6}"/>
              </a:ext>
            </a:extLst>
          </p:cNvPr>
          <p:cNvSpPr>
            <a:spLocks noGrp="1"/>
          </p:cNvSpPr>
          <p:nvPr>
            <p:ph type="title"/>
          </p:nvPr>
        </p:nvSpPr>
        <p:spPr>
          <a:xfrm>
            <a:off x="336372" y="582428"/>
            <a:ext cx="10058400" cy="1287935"/>
          </a:xfrm>
        </p:spPr>
        <p:txBody>
          <a:bodyPr/>
          <a:lstStyle/>
          <a:p>
            <a:r>
              <a:rPr lang="en-IN"/>
              <a:t>Design and architecture of chatbot</a:t>
            </a:r>
            <a:endParaRPr lang="en-US"/>
          </a:p>
        </p:txBody>
      </p:sp>
      <p:pic>
        <p:nvPicPr>
          <p:cNvPr id="4" name="Picture 4">
            <a:extLst>
              <a:ext uri="{FF2B5EF4-FFF2-40B4-BE49-F238E27FC236}">
                <a16:creationId xmlns:a16="http://schemas.microsoft.com/office/drawing/2014/main" id="{D3F94301-9D32-BF44-9DE0-43D48E09622D}"/>
              </a:ext>
            </a:extLst>
          </p:cNvPr>
          <p:cNvPicPr>
            <a:picLocks noGrp="1" noChangeAspect="1"/>
          </p:cNvPicPr>
          <p:nvPr>
            <p:ph idx="1"/>
          </p:nvPr>
        </p:nvPicPr>
        <p:blipFill>
          <a:blip r:embed="rId2"/>
          <a:stretch>
            <a:fillRect/>
          </a:stretch>
        </p:blipFill>
        <p:spPr>
          <a:xfrm>
            <a:off x="1860361" y="1802168"/>
            <a:ext cx="7357812" cy="4598632"/>
          </a:xfrm>
        </p:spPr>
      </p:pic>
    </p:spTree>
    <p:extLst>
      <p:ext uri="{BB962C8B-B14F-4D97-AF65-F5344CB8AC3E}">
        <p14:creationId xmlns:p14="http://schemas.microsoft.com/office/powerpoint/2010/main" val="369746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175B-3808-CF4D-8943-2DBBFF160FB9}"/>
              </a:ext>
            </a:extLst>
          </p:cNvPr>
          <p:cNvSpPr>
            <a:spLocks noGrp="1"/>
          </p:cNvSpPr>
          <p:nvPr>
            <p:ph type="title"/>
          </p:nvPr>
        </p:nvSpPr>
        <p:spPr/>
        <p:txBody>
          <a:bodyPr/>
          <a:lstStyle/>
          <a:p>
            <a:r>
              <a:rPr lang="en-IN" dirty="0" err="1"/>
              <a:t>Tkinter</a:t>
            </a:r>
            <a:r>
              <a:rPr lang="en-IN" dirty="0"/>
              <a:t> programming</a:t>
            </a:r>
            <a:endParaRPr lang="en-US" dirty="0"/>
          </a:p>
        </p:txBody>
      </p:sp>
      <p:sp>
        <p:nvSpPr>
          <p:cNvPr id="3" name="Content Placeholder 2">
            <a:extLst>
              <a:ext uri="{FF2B5EF4-FFF2-40B4-BE49-F238E27FC236}">
                <a16:creationId xmlns:a16="http://schemas.microsoft.com/office/drawing/2014/main" id="{3BF7BBF9-CD5C-1D43-90F7-C782B725A12A}"/>
              </a:ext>
            </a:extLst>
          </p:cNvPr>
          <p:cNvSpPr>
            <a:spLocks noGrp="1"/>
          </p:cNvSpPr>
          <p:nvPr>
            <p:ph idx="1"/>
          </p:nvPr>
        </p:nvSpPr>
        <p:spPr>
          <a:xfrm>
            <a:off x="1399928" y="1889142"/>
            <a:ext cx="7487355" cy="4050792"/>
          </a:xfrm>
        </p:spPr>
        <p:txBody>
          <a:bodyPr>
            <a:normAutofit/>
          </a:bodyPr>
          <a:lstStyle/>
          <a:p>
            <a:pPr marL="0" indent="0">
              <a:buNone/>
            </a:pPr>
            <a:r>
              <a:rPr lang="en-IN"/>
              <a:t>
</a:t>
            </a:r>
            <a:r>
              <a:rPr lang="en-IN" sz="2400">
                <a:latin typeface="Franklin Gothic Heavy" panose="020B0903020102020204" pitchFamily="34" charset="0"/>
              </a:rPr>
              <a:t>Tkinter is the standard GUI library for Python. Python when combined with Tkinter provides a fast and easy way to create GUI applications. Tkinter provides a powerful object-oriented interface to the Tk GUI toolKit</a:t>
            </a:r>
            <a:endParaRPr lang="en-US" sz="2400">
              <a:latin typeface="Franklin Gothic Heavy" panose="020B0903020102020204" pitchFamily="34" charset="0"/>
            </a:endParaRPr>
          </a:p>
        </p:txBody>
      </p:sp>
    </p:spTree>
    <p:extLst>
      <p:ext uri="{BB962C8B-B14F-4D97-AF65-F5344CB8AC3E}">
        <p14:creationId xmlns:p14="http://schemas.microsoft.com/office/powerpoint/2010/main" val="275397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EEA1D-6ADA-AB4C-8AEC-DC036232E009}"/>
              </a:ext>
            </a:extLst>
          </p:cNvPr>
          <p:cNvSpPr>
            <a:spLocks noGrp="1"/>
          </p:cNvSpPr>
          <p:nvPr>
            <p:ph idx="1"/>
          </p:nvPr>
        </p:nvSpPr>
        <p:spPr>
          <a:xfrm>
            <a:off x="759506" y="193245"/>
            <a:ext cx="10058400" cy="5316827"/>
          </a:xfrm>
        </p:spPr>
        <p:txBody>
          <a:bodyPr>
            <a:normAutofit/>
          </a:bodyPr>
          <a:lstStyle/>
          <a:p>
            <a:pPr marL="0" indent="0">
              <a:buNone/>
            </a:pPr>
            <a:r>
              <a:rPr lang="en-US" dirty="0">
                <a:latin typeface="Britannic Bold" panose="020B0903060703020204" pitchFamily="34" charset="0"/>
                <a:ea typeface="Aharoni" panose="02000000000000000000" pitchFamily="2" charset="0"/>
                <a:cs typeface="Arial Black" panose="020B0604020202020204" pitchFamily="34" charset="0"/>
              </a:rPr>
              <a:t>Creating a GUI application using </a:t>
            </a:r>
            <a:r>
              <a:rPr lang="en-US" dirty="0" err="1">
                <a:latin typeface="Britannic Bold" panose="020B0903060703020204" pitchFamily="34" charset="0"/>
                <a:ea typeface="Aharoni" panose="02000000000000000000" pitchFamily="2" charset="0"/>
                <a:cs typeface="Arial Black" panose="020B0604020202020204" pitchFamily="34" charset="0"/>
              </a:rPr>
              <a:t>Tkinter</a:t>
            </a:r>
            <a:r>
              <a:rPr lang="en-US" dirty="0">
                <a:latin typeface="Britannic Bold" panose="020B0903060703020204" pitchFamily="34" charset="0"/>
                <a:ea typeface="Aharoni" panose="02000000000000000000" pitchFamily="2" charset="0"/>
                <a:cs typeface="Arial Black" panose="020B0604020202020204" pitchFamily="34" charset="0"/>
              </a:rPr>
              <a:t> is an easy task. </a:t>
            </a:r>
            <a:endParaRPr lang="en-IN" dirty="0">
              <a:latin typeface="Britannic Bold" panose="020B0903060703020204" pitchFamily="34" charset="0"/>
              <a:ea typeface="Aharoni" panose="02000000000000000000" pitchFamily="2" charset="0"/>
              <a:cs typeface="Arial Black" panose="020B0604020202020204" pitchFamily="34" charset="0"/>
            </a:endParaRPr>
          </a:p>
          <a:p>
            <a:pPr marL="0" indent="0">
              <a:buNone/>
            </a:pPr>
            <a:r>
              <a:rPr lang="en-US" dirty="0">
                <a:latin typeface="Franklin Gothic Heavy" panose="020B0903020102020204" pitchFamily="34" charset="0"/>
              </a:rPr>
              <a:t>All you need to do is perform the following steps −</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Import the </a:t>
            </a:r>
            <a:r>
              <a:rPr lang="en-US" dirty="0" err="1">
                <a:latin typeface="Franklin Gothic Heavy" panose="020B0903020102020204" pitchFamily="34" charset="0"/>
              </a:rPr>
              <a:t>Tkinter</a:t>
            </a:r>
            <a:r>
              <a:rPr lang="en-US" dirty="0">
                <a:latin typeface="Franklin Gothic Heavy" panose="020B0903020102020204" pitchFamily="34" charset="0"/>
              </a:rPr>
              <a:t> module.</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Create the GUI application main window.</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Add one or more of the above-mentioned widgets to the GUI application.</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Enter the main event loop to take action against each event triggered by the user.</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Example#!/</a:t>
            </a:r>
            <a:r>
              <a:rPr lang="en-US" dirty="0" err="1">
                <a:latin typeface="Franklin Gothic Heavy" panose="020B0903020102020204" pitchFamily="34" charset="0"/>
              </a:rPr>
              <a:t>usr</a:t>
            </a:r>
            <a:r>
              <a:rPr lang="en-US" dirty="0">
                <a:latin typeface="Franklin Gothic Heavy" panose="020B0903020102020204" pitchFamily="34" charset="0"/>
              </a:rPr>
              <a:t>/bin/</a:t>
            </a:r>
            <a:r>
              <a:rPr lang="en-US" dirty="0" err="1">
                <a:latin typeface="Franklin Gothic Heavy" panose="020B0903020102020204" pitchFamily="34" charset="0"/>
              </a:rPr>
              <a:t>pythonimport</a:t>
            </a:r>
            <a:r>
              <a:rPr lang="en-US" dirty="0">
                <a:latin typeface="Franklin Gothic Heavy" panose="020B0903020102020204" pitchFamily="34" charset="0"/>
              </a:rPr>
              <a:t> </a:t>
            </a:r>
            <a:r>
              <a:rPr lang="en-US" dirty="0" err="1">
                <a:latin typeface="Franklin Gothic Heavy" panose="020B0903020102020204" pitchFamily="34" charset="0"/>
              </a:rPr>
              <a:t>Tkintertop</a:t>
            </a:r>
            <a:r>
              <a:rPr lang="en-US" dirty="0">
                <a:latin typeface="Franklin Gothic Heavy" panose="020B0903020102020204" pitchFamily="34" charset="0"/>
              </a:rPr>
              <a:t> = </a:t>
            </a:r>
            <a:r>
              <a:rPr lang="en-US" dirty="0" err="1">
                <a:latin typeface="Franklin Gothic Heavy" panose="020B0903020102020204" pitchFamily="34" charset="0"/>
              </a:rPr>
              <a:t>Tkinter.Tk</a:t>
            </a:r>
            <a:r>
              <a:rPr lang="en-US" dirty="0">
                <a:latin typeface="Franklin Gothic Heavy" panose="020B0903020102020204" pitchFamily="34" charset="0"/>
              </a:rPr>
              <a:t>()# Code to add widgets will go here...</a:t>
            </a:r>
            <a:r>
              <a:rPr lang="en-US" dirty="0" err="1">
                <a:latin typeface="Franklin Gothic Heavy" panose="020B0903020102020204" pitchFamily="34" charset="0"/>
              </a:rPr>
              <a:t>top.mainloop</a:t>
            </a:r>
            <a:r>
              <a:rPr lang="en-US" dirty="0">
                <a:latin typeface="Franklin Gothic Heavy" panose="020B0903020102020204" pitchFamily="34" charset="0"/>
              </a:rPr>
              <a:t>()</a:t>
            </a:r>
            <a:endParaRPr lang="en-IN" dirty="0">
              <a:latin typeface="Franklin Gothic Heavy" panose="020B0903020102020204" pitchFamily="34" charset="0"/>
            </a:endParaRPr>
          </a:p>
          <a:p>
            <a:pPr marL="0" indent="0">
              <a:buNone/>
            </a:pPr>
            <a:r>
              <a:rPr lang="en-US" dirty="0">
                <a:latin typeface="Franklin Gothic Heavy" panose="020B0903020102020204" pitchFamily="34" charset="0"/>
              </a:rPr>
              <a:t>This would create a following window −TK Window</a:t>
            </a:r>
          </a:p>
          <a:p>
            <a:pPr marL="0" indent="0">
              <a:buNone/>
            </a:pPr>
            <a:r>
              <a:rPr lang="en-US" dirty="0">
                <a:latin typeface="Franklin Gothic Heavy" panose="020B0903020102020204" pitchFamily="34" charset="0"/>
              </a:rPr>
              <a:t>This would also help us to create </a:t>
            </a:r>
            <a:r>
              <a:rPr lang="en-US" dirty="0" err="1">
                <a:latin typeface="Franklin Gothic Heavy" panose="020B0903020102020204" pitchFamily="34" charset="0"/>
              </a:rPr>
              <a:t>button,check</a:t>
            </a:r>
            <a:r>
              <a:rPr lang="en-US" dirty="0">
                <a:latin typeface="Franklin Gothic Heavy" panose="020B0903020102020204" pitchFamily="34" charset="0"/>
              </a:rPr>
              <a:t> </a:t>
            </a:r>
            <a:r>
              <a:rPr lang="en-US" dirty="0" err="1">
                <a:latin typeface="Franklin Gothic Heavy" panose="020B0903020102020204" pitchFamily="34" charset="0"/>
              </a:rPr>
              <a:t>box,etc</a:t>
            </a:r>
            <a:r>
              <a:rPr lang="en-US" dirty="0">
                <a:latin typeface="Franklin Gothic Heavy" panose="020B0903020102020204" pitchFamily="34" charset="0"/>
              </a:rPr>
              <a:t> in the program</a:t>
            </a:r>
          </a:p>
        </p:txBody>
      </p:sp>
      <p:pic>
        <p:nvPicPr>
          <p:cNvPr id="4" name="Picture 3">
            <a:extLst>
              <a:ext uri="{FF2B5EF4-FFF2-40B4-BE49-F238E27FC236}">
                <a16:creationId xmlns:a16="http://schemas.microsoft.com/office/drawing/2014/main" id="{D4D6BC69-CD07-4FB8-BD53-B5850F13BD6F}"/>
              </a:ext>
            </a:extLst>
          </p:cNvPr>
          <p:cNvPicPr>
            <a:picLocks noChangeAspect="1"/>
          </p:cNvPicPr>
          <p:nvPr/>
        </p:nvPicPr>
        <p:blipFill>
          <a:blip r:embed="rId2"/>
          <a:stretch>
            <a:fillRect/>
          </a:stretch>
        </p:blipFill>
        <p:spPr>
          <a:xfrm>
            <a:off x="4208017" y="4416640"/>
            <a:ext cx="2290438" cy="2441360"/>
          </a:xfrm>
          <a:prstGeom prst="rect">
            <a:avLst/>
          </a:prstGeom>
        </p:spPr>
      </p:pic>
    </p:spTree>
    <p:extLst>
      <p:ext uri="{BB962C8B-B14F-4D97-AF65-F5344CB8AC3E}">
        <p14:creationId xmlns:p14="http://schemas.microsoft.com/office/powerpoint/2010/main" val="227063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47EE-368D-460F-B650-890BFAA65A4D}"/>
              </a:ext>
            </a:extLst>
          </p:cNvPr>
          <p:cNvSpPr>
            <a:spLocks noGrp="1"/>
          </p:cNvSpPr>
          <p:nvPr>
            <p:ph type="title"/>
          </p:nvPr>
        </p:nvSpPr>
        <p:spPr>
          <a:xfrm>
            <a:off x="954438" y="190870"/>
            <a:ext cx="10058400" cy="944673"/>
          </a:xfrm>
        </p:spPr>
        <p:txBody>
          <a:bodyPr/>
          <a:lstStyle/>
          <a:p>
            <a:r>
              <a:rPr lang="en-IN" dirty="0" err="1"/>
              <a:t>Code:CHATBOT</a:t>
            </a:r>
            <a:endParaRPr lang="en-IN" dirty="0"/>
          </a:p>
        </p:txBody>
      </p:sp>
      <p:sp>
        <p:nvSpPr>
          <p:cNvPr id="3" name="Content Placeholder 2">
            <a:extLst>
              <a:ext uri="{FF2B5EF4-FFF2-40B4-BE49-F238E27FC236}">
                <a16:creationId xmlns:a16="http://schemas.microsoft.com/office/drawing/2014/main" id="{10CE3413-5996-4EA2-9D27-24ED3DF10D11}"/>
              </a:ext>
            </a:extLst>
          </p:cNvPr>
          <p:cNvSpPr>
            <a:spLocks noGrp="1"/>
          </p:cNvSpPr>
          <p:nvPr>
            <p:ph idx="1"/>
          </p:nvPr>
        </p:nvSpPr>
        <p:spPr>
          <a:xfrm>
            <a:off x="830150" y="1135543"/>
            <a:ext cx="10058400" cy="5451688"/>
          </a:xfrm>
        </p:spPr>
        <p:txBody>
          <a:bodyPr>
            <a:normAutofit fontScale="92500"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import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root = Tk()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def send():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send = "You:"+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(END,"\n" + send)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hello")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()=='hello'):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hi")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'how are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text.insert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(END, "\n" + "Bot: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fine and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p:txBody>
      </p:sp>
    </p:spTree>
    <p:extLst>
      <p:ext uri="{BB962C8B-B14F-4D97-AF65-F5344CB8AC3E}">
        <p14:creationId xmlns:p14="http://schemas.microsoft.com/office/powerpoint/2010/main" val="2197951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TotalTime>
  <Words>875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Abadi Extra Light</vt:lpstr>
      <vt:lpstr>Arial</vt:lpstr>
      <vt:lpstr>Arial Black</vt:lpstr>
      <vt:lpstr>Britannic Bold</vt:lpstr>
      <vt:lpstr>Calibri</vt:lpstr>
      <vt:lpstr>Century Gothic</vt:lpstr>
      <vt:lpstr>Franklin Gothic Heavy</vt:lpstr>
      <vt:lpstr>Times New Roman</vt:lpstr>
      <vt:lpstr>Wingdings 3</vt:lpstr>
      <vt:lpstr>Ion</vt:lpstr>
      <vt:lpstr>Chatbot</vt:lpstr>
      <vt:lpstr>PowerPoint Presentation</vt:lpstr>
      <vt:lpstr>Introduction</vt:lpstr>
      <vt:lpstr>What is a chatbot?</vt:lpstr>
      <vt:lpstr>Why chatbot?</vt:lpstr>
      <vt:lpstr>Design and architecture of chatbot</vt:lpstr>
      <vt:lpstr>Tkinter programming</vt:lpstr>
      <vt:lpstr>PowerPoint Presentation</vt:lpstr>
      <vt:lpstr>Code:CHATBOT</vt:lpstr>
      <vt:lpstr>PowerPoint Presentation</vt:lpstr>
      <vt:lpstr>PowerPoint Presentation</vt:lpstr>
      <vt:lpstr>output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NEHA PRASAD T</dc:creator>
  <cp:lastModifiedBy>Guna Vardhan Karri</cp:lastModifiedBy>
  <cp:revision>7</cp:revision>
  <dcterms:created xsi:type="dcterms:W3CDTF">2020-11-29T05:34:32Z</dcterms:created>
  <dcterms:modified xsi:type="dcterms:W3CDTF">2020-11-29T08:13:50Z</dcterms:modified>
</cp:coreProperties>
</file>