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3" r:id="rId1"/>
  </p:sldMasterIdLst>
  <p:sldIdLst>
    <p:sldId id="256" r:id="rId2"/>
    <p:sldId id="258" r:id="rId3"/>
    <p:sldId id="261" r:id="rId4"/>
    <p:sldId id="262" r:id="rId5"/>
    <p:sldId id="286" r:id="rId6"/>
    <p:sldId id="263" r:id="rId7"/>
    <p:sldId id="264" r:id="rId8"/>
    <p:sldId id="285" r:id="rId9"/>
    <p:sldId id="266" r:id="rId10"/>
    <p:sldId id="267" r:id="rId11"/>
    <p:sldId id="268" r:id="rId12"/>
    <p:sldId id="269" r:id="rId13"/>
    <p:sldId id="270" r:id="rId14"/>
    <p:sldId id="271" r:id="rId15"/>
    <p:sldId id="287" r:id="rId16"/>
    <p:sldId id="272" r:id="rId17"/>
    <p:sldId id="273" r:id="rId18"/>
    <p:sldId id="274" r:id="rId19"/>
    <p:sldId id="288" r:id="rId20"/>
    <p:sldId id="275" r:id="rId21"/>
    <p:sldId id="290" r:id="rId22"/>
    <p:sldId id="276" r:id="rId23"/>
    <p:sldId id="277" r:id="rId24"/>
    <p:sldId id="289" r:id="rId25"/>
    <p:sldId id="279" r:id="rId26"/>
    <p:sldId id="280" r:id="rId27"/>
    <p:sldId id="281" r:id="rId28"/>
    <p:sldId id="282" r:id="rId29"/>
    <p:sldId id="283" r:id="rId30"/>
    <p:sldId id="284" r:id="rId31"/>
    <p:sldId id="291" r:id="rId32"/>
    <p:sldId id="292" r:id="rId33"/>
    <p:sldId id="29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11BEA1-4F4B-43B0-A980-AD760B04623A}" v="4" dt="2021-11-22T02:20:06.7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585"/>
  </p:normalViewPr>
  <p:slideViewPr>
    <p:cSldViewPr snapToGrid="0" snapToObjects="1">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456F760-6220-8D4A-97CD-4A16ADF83D47}" type="datetimeFigureOut">
              <a:rPr lang="en-US" smtClean="0"/>
              <a:t>7/30/2023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012CCDC-C8A9-4A4F-BD00-4CAEB9DB46A7}" type="slidenum">
              <a:rPr lang="en-US" smtClean="0"/>
              <a:t>‹#›</a:t>
            </a:fld>
            <a:endParaRPr lang="en-US"/>
          </a:p>
        </p:txBody>
      </p:sp>
    </p:spTree>
    <p:extLst>
      <p:ext uri="{BB962C8B-B14F-4D97-AF65-F5344CB8AC3E}">
        <p14:creationId xmlns:p14="http://schemas.microsoft.com/office/powerpoint/2010/main" val="3654914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6F760-6220-8D4A-97CD-4A16ADF83D47}"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12CCDC-C8A9-4A4F-BD00-4CAEB9DB46A7}" type="slidenum">
              <a:rPr lang="en-US" smtClean="0"/>
              <a:t>‹#›</a:t>
            </a:fld>
            <a:endParaRPr lang="en-US"/>
          </a:p>
        </p:txBody>
      </p:sp>
    </p:spTree>
    <p:extLst>
      <p:ext uri="{BB962C8B-B14F-4D97-AF65-F5344CB8AC3E}">
        <p14:creationId xmlns:p14="http://schemas.microsoft.com/office/powerpoint/2010/main" val="12565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6F760-6220-8D4A-97CD-4A16ADF83D47}"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12CCDC-C8A9-4A4F-BD00-4CAEB9DB46A7}" type="slidenum">
              <a:rPr lang="en-US" smtClean="0"/>
              <a:t>‹#›</a:t>
            </a:fld>
            <a:endParaRPr lang="en-US"/>
          </a:p>
        </p:txBody>
      </p:sp>
    </p:spTree>
    <p:extLst>
      <p:ext uri="{BB962C8B-B14F-4D97-AF65-F5344CB8AC3E}">
        <p14:creationId xmlns:p14="http://schemas.microsoft.com/office/powerpoint/2010/main" val="9660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6F760-6220-8D4A-97CD-4A16ADF83D47}"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12CCDC-C8A9-4A4F-BD00-4CAEB9DB46A7}"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962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6F760-6220-8D4A-97CD-4A16ADF83D47}"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12CCDC-C8A9-4A4F-BD00-4CAEB9DB46A7}" type="slidenum">
              <a:rPr lang="en-US" smtClean="0"/>
              <a:t>‹#›</a:t>
            </a:fld>
            <a:endParaRPr lang="en-US"/>
          </a:p>
        </p:txBody>
      </p:sp>
    </p:spTree>
    <p:extLst>
      <p:ext uri="{BB962C8B-B14F-4D97-AF65-F5344CB8AC3E}">
        <p14:creationId xmlns:p14="http://schemas.microsoft.com/office/powerpoint/2010/main" val="4000745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56F760-6220-8D4A-97CD-4A16ADF83D47}" type="datetimeFigureOut">
              <a:rPr lang="en-US" smtClean="0"/>
              <a:t>7/30/2023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12CCDC-C8A9-4A4F-BD00-4CAEB9DB46A7}" type="slidenum">
              <a:rPr lang="en-US" smtClean="0"/>
              <a:t>‹#›</a:t>
            </a:fld>
            <a:endParaRPr lang="en-US"/>
          </a:p>
        </p:txBody>
      </p:sp>
    </p:spTree>
    <p:extLst>
      <p:ext uri="{BB962C8B-B14F-4D97-AF65-F5344CB8AC3E}">
        <p14:creationId xmlns:p14="http://schemas.microsoft.com/office/powerpoint/2010/main" val="938438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56F760-6220-8D4A-97CD-4A16ADF83D47}" type="datetimeFigureOut">
              <a:rPr lang="en-US" smtClean="0"/>
              <a:t>7/30/2023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12CCDC-C8A9-4A4F-BD00-4CAEB9DB46A7}" type="slidenum">
              <a:rPr lang="en-US" smtClean="0"/>
              <a:t>‹#›</a:t>
            </a:fld>
            <a:endParaRPr lang="en-US"/>
          </a:p>
        </p:txBody>
      </p:sp>
    </p:spTree>
    <p:extLst>
      <p:ext uri="{BB962C8B-B14F-4D97-AF65-F5344CB8AC3E}">
        <p14:creationId xmlns:p14="http://schemas.microsoft.com/office/powerpoint/2010/main" val="1585183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56F760-6220-8D4A-97CD-4A16ADF83D47}"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2CCDC-C8A9-4A4F-BD00-4CAEB9DB46A7}" type="slidenum">
              <a:rPr lang="en-US" smtClean="0"/>
              <a:t>‹#›</a:t>
            </a:fld>
            <a:endParaRPr lang="en-US"/>
          </a:p>
        </p:txBody>
      </p:sp>
    </p:spTree>
    <p:extLst>
      <p:ext uri="{BB962C8B-B14F-4D97-AF65-F5344CB8AC3E}">
        <p14:creationId xmlns:p14="http://schemas.microsoft.com/office/powerpoint/2010/main" val="599650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56F760-6220-8D4A-97CD-4A16ADF83D47}"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2CCDC-C8A9-4A4F-BD00-4CAEB9DB46A7}" type="slidenum">
              <a:rPr lang="en-US" smtClean="0"/>
              <a:t>‹#›</a:t>
            </a:fld>
            <a:endParaRPr lang="en-US"/>
          </a:p>
        </p:txBody>
      </p:sp>
    </p:spTree>
    <p:extLst>
      <p:ext uri="{BB962C8B-B14F-4D97-AF65-F5344CB8AC3E}">
        <p14:creationId xmlns:p14="http://schemas.microsoft.com/office/powerpoint/2010/main" val="2508706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56F760-6220-8D4A-97CD-4A16ADF83D47}"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2CCDC-C8A9-4A4F-BD00-4CAEB9DB46A7}" type="slidenum">
              <a:rPr lang="en-US" smtClean="0"/>
              <a:t>‹#›</a:t>
            </a:fld>
            <a:endParaRPr lang="en-US"/>
          </a:p>
        </p:txBody>
      </p:sp>
    </p:spTree>
    <p:extLst>
      <p:ext uri="{BB962C8B-B14F-4D97-AF65-F5344CB8AC3E}">
        <p14:creationId xmlns:p14="http://schemas.microsoft.com/office/powerpoint/2010/main" val="2441918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56F760-6220-8D4A-97CD-4A16ADF83D47}"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2CCDC-C8A9-4A4F-BD00-4CAEB9DB46A7}" type="slidenum">
              <a:rPr lang="en-US" smtClean="0"/>
              <a:t>‹#›</a:t>
            </a:fld>
            <a:endParaRPr lang="en-US"/>
          </a:p>
        </p:txBody>
      </p:sp>
    </p:spTree>
    <p:extLst>
      <p:ext uri="{BB962C8B-B14F-4D97-AF65-F5344CB8AC3E}">
        <p14:creationId xmlns:p14="http://schemas.microsoft.com/office/powerpoint/2010/main" val="1986697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56F760-6220-8D4A-97CD-4A16ADF83D47}"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12CCDC-C8A9-4A4F-BD00-4CAEB9DB46A7}" type="slidenum">
              <a:rPr lang="en-US" smtClean="0"/>
              <a:t>‹#›</a:t>
            </a:fld>
            <a:endParaRPr lang="en-US"/>
          </a:p>
        </p:txBody>
      </p:sp>
    </p:spTree>
    <p:extLst>
      <p:ext uri="{BB962C8B-B14F-4D97-AF65-F5344CB8AC3E}">
        <p14:creationId xmlns:p14="http://schemas.microsoft.com/office/powerpoint/2010/main" val="5059527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56F760-6220-8D4A-97CD-4A16ADF83D47}" type="datetimeFigureOut">
              <a:rPr lang="en-US" smtClean="0"/>
              <a:t>7/30/2023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12CCDC-C8A9-4A4F-BD00-4CAEB9DB46A7}" type="slidenum">
              <a:rPr lang="en-US" smtClean="0"/>
              <a:t>‹#›</a:t>
            </a:fld>
            <a:endParaRPr lang="en-US"/>
          </a:p>
        </p:txBody>
      </p:sp>
    </p:spTree>
    <p:extLst>
      <p:ext uri="{BB962C8B-B14F-4D97-AF65-F5344CB8AC3E}">
        <p14:creationId xmlns:p14="http://schemas.microsoft.com/office/powerpoint/2010/main" val="164515290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56F760-6220-8D4A-97CD-4A16ADF83D47}" type="datetimeFigureOut">
              <a:rPr lang="en-US" smtClean="0"/>
              <a:t>7/30/2023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12CCDC-C8A9-4A4F-BD00-4CAEB9DB46A7}" type="slidenum">
              <a:rPr lang="en-US" smtClean="0"/>
              <a:t>‹#›</a:t>
            </a:fld>
            <a:endParaRPr lang="en-US"/>
          </a:p>
        </p:txBody>
      </p:sp>
    </p:spTree>
    <p:extLst>
      <p:ext uri="{BB962C8B-B14F-4D97-AF65-F5344CB8AC3E}">
        <p14:creationId xmlns:p14="http://schemas.microsoft.com/office/powerpoint/2010/main" val="827675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6F760-6220-8D4A-97CD-4A16ADF83D47}" type="datetimeFigureOut">
              <a:rPr lang="en-US" smtClean="0"/>
              <a:t>7/30/2023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12CCDC-C8A9-4A4F-BD00-4CAEB9DB46A7}" type="slidenum">
              <a:rPr lang="en-US" smtClean="0"/>
              <a:t>‹#›</a:t>
            </a:fld>
            <a:endParaRPr lang="en-US"/>
          </a:p>
        </p:txBody>
      </p:sp>
    </p:spTree>
    <p:extLst>
      <p:ext uri="{BB962C8B-B14F-4D97-AF65-F5344CB8AC3E}">
        <p14:creationId xmlns:p14="http://schemas.microsoft.com/office/powerpoint/2010/main" val="1950959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6F760-6220-8D4A-97CD-4A16ADF83D47}"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12CCDC-C8A9-4A4F-BD00-4CAEB9DB46A7}" type="slidenum">
              <a:rPr lang="en-US" smtClean="0"/>
              <a:t>‹#›</a:t>
            </a:fld>
            <a:endParaRPr lang="en-US"/>
          </a:p>
        </p:txBody>
      </p:sp>
    </p:spTree>
    <p:extLst>
      <p:ext uri="{BB962C8B-B14F-4D97-AF65-F5344CB8AC3E}">
        <p14:creationId xmlns:p14="http://schemas.microsoft.com/office/powerpoint/2010/main" val="170759566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6F760-6220-8D4A-97CD-4A16ADF83D47}"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12CCDC-C8A9-4A4F-BD00-4CAEB9DB46A7}" type="slidenum">
              <a:rPr lang="en-US" smtClean="0"/>
              <a:t>‹#›</a:t>
            </a:fld>
            <a:endParaRPr lang="en-US"/>
          </a:p>
        </p:txBody>
      </p:sp>
    </p:spTree>
    <p:extLst>
      <p:ext uri="{BB962C8B-B14F-4D97-AF65-F5344CB8AC3E}">
        <p14:creationId xmlns:p14="http://schemas.microsoft.com/office/powerpoint/2010/main" val="3229858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456F760-6220-8D4A-97CD-4A16ADF83D47}" type="datetimeFigureOut">
              <a:rPr lang="en-US" smtClean="0"/>
              <a:t>7/30/2023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12CCDC-C8A9-4A4F-BD00-4CAEB9DB46A7}" type="slidenum">
              <a:rPr lang="en-US" smtClean="0"/>
              <a:t>‹#›</a:t>
            </a:fld>
            <a:endParaRPr lang="en-US"/>
          </a:p>
        </p:txBody>
      </p:sp>
    </p:spTree>
    <p:extLst>
      <p:ext uri="{BB962C8B-B14F-4D97-AF65-F5344CB8AC3E}">
        <p14:creationId xmlns:p14="http://schemas.microsoft.com/office/powerpoint/2010/main" val="720440266"/>
      </p:ext>
    </p:extLst>
  </p:cSld>
  <p:clrMap bg1="dk1" tx1="lt1" bg2="dk2" tx2="lt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stevezhenghp/airbnb-price-predic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6A640B-6684-4338-9199-6EE75873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5BAB052D-92E4-4715-895B-E42323075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305051" cy="6858001"/>
            <a:chOff x="0" y="0"/>
            <a:chExt cx="2305051" cy="6858001"/>
          </a:xfrm>
          <a:solidFill>
            <a:schemeClr val="bg2">
              <a:lumMod val="60000"/>
              <a:lumOff val="40000"/>
              <a:alpha val="60000"/>
            </a:schemeClr>
          </a:solidFill>
          <a:effectLst/>
        </p:grpSpPr>
        <p:sp>
          <p:nvSpPr>
            <p:cNvPr id="10" name="Rectangle 5">
              <a:extLst>
                <a:ext uri="{FF2B5EF4-FFF2-40B4-BE49-F238E27FC236}">
                  <a16:creationId xmlns:a16="http://schemas.microsoft.com/office/drawing/2014/main" id="{F9792D54-14D4-44D6-A491-DEA72C26C3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D3CB19E7-637B-4FA1-B5E7-E35CF50AD39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B8CED72B-CBE7-450E-BE7C-247E884393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Rectangle 8">
              <a:extLst>
                <a:ext uri="{FF2B5EF4-FFF2-40B4-BE49-F238E27FC236}">
                  <a16:creationId xmlns:a16="http://schemas.microsoft.com/office/drawing/2014/main" id="{3BBD7465-3665-40AE-98E8-F8503EE209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86CB6F49-3080-4A29-860D-F8F1AC4AC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EA3A8EBB-EC1C-42C6-B409-E065ACD0E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0F0AAA08-BD9A-4F88-A60C-F2ECB84CE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44ACFC6E-01EE-4A01-8C39-0C4BC6B4EF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DDE8B861-702A-45C6-A7C5-D20764B55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28DFAFFC-4BAC-4606-8F45-47284ED21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B141C913-8CB4-4E5B-B684-BD4036777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81E80ADE-DC6D-491B-BAC4-A90D44FD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4A425A61-47B5-41CA-A1D6-21C358B89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B44D4532-40A1-4CEB-8A1C-711180D586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31056221-3B7D-4E0B-A366-3E03523EF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0F4CE988-2CA1-4875-8419-BC9914E7A9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D5E11DED-8522-4839-A2C5-9D64FBB031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3A1EE55C-F160-4A56-ABFE-5EE18FE21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519A9CFB-FBD5-4742-9228-976E852BC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E808A3F5-6663-49E0-B6BB-AFBBCD50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33A492F1-3A43-47FE-8E3E-4BF2B78649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2ED7DF23-0B1F-4E17-8EC2-1B74D318FB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FE1204BD-7481-4989-957D-B61AEA964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DD3C5673-1874-477D-AE35-B37A919741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DA963A0C-386F-4A9E-89E8-67081094B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D527BB52-D4EE-4CAA-A8A0-53A27DC7FF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2A037511-5E0A-4293-81AB-28C5DC96B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42A7FE1C-EF14-483B-B5FC-FDC150282A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45A82D49-825B-47BC-8622-A1D54C5C212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039D74A5-B4AF-4800-B941-E5F8CD44E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70B5D059-1472-474F-BDE6-881B5D1CD7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736D79CC-81E0-4C87-ABAC-58197ADB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7E72BA97-1228-4006-B095-8D9FB45FB1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36FA3A99-37FB-4B03-A810-425BC9B37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2E45B959-2AD5-4FE4-BF6A-4F011011CF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CEE29A17-924F-4EED-A18C-E6A0137E52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EFB8BDF1-3A59-4EE5-BFAB-4F4B301E3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8F94E417-93B4-4071-A6D1-AE66CA6822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A18F44A8-385D-4EB4-A013-7EB252A27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B25FB320-9784-4EA9-B1AE-3BF9106E6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C9EB05E6-5BE4-4EE1-9F0C-E8B57B362EA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C66CAA98-15DB-4EF7-B2CA-54F523A3C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7A30C330-EB27-4D08-82D2-7311A8505E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285C54D0-DCD8-43CD-AE6D-00487565C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C525C34-0A4A-4042-8FA3-F64A115AEA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870751A2-DBE9-4631-86D3-800E774916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ED6D7806-3E23-488D-80ED-281D3DA72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170E0895-F9C9-44BA-AF81-F7938C7E4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75AD3DD3-BD4A-4DD9-9AC1-C60E341744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D047B55E-0847-4696-8101-A643C3C7E9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CB3EF1DB-37BD-463B-A542-7AA57DC9F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95D0E013-2F18-4248-9D83-3BFF25A05C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E7D95722-3A1F-4917-8C16-D4D409941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A54912BE-A961-4720-992C-09A2D13DE2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useBgFill="1">
        <p:nvSpPr>
          <p:cNvPr id="65" name="Round Diagonal Corner Rectangle 7">
            <a:extLst>
              <a:ext uri="{FF2B5EF4-FFF2-40B4-BE49-F238E27FC236}">
                <a16:creationId xmlns:a16="http://schemas.microsoft.com/office/drawing/2014/main" id="{FF5E4228-419E-44B9-B090-94A9540E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079" y="0"/>
            <a:ext cx="8132922"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AEAE48-C49A-FE49-B3B0-ADE90D7A2938}"/>
              </a:ext>
            </a:extLst>
          </p:cNvPr>
          <p:cNvSpPr>
            <a:spLocks noGrp="1"/>
          </p:cNvSpPr>
          <p:nvPr>
            <p:ph type="ctrTitle"/>
          </p:nvPr>
        </p:nvSpPr>
        <p:spPr>
          <a:xfrm>
            <a:off x="4654296" y="963613"/>
            <a:ext cx="6013703" cy="4149724"/>
          </a:xfrm>
        </p:spPr>
        <p:txBody>
          <a:bodyPr anchor="ctr">
            <a:normAutofit/>
          </a:bodyPr>
          <a:lstStyle/>
          <a:p>
            <a:r>
              <a:rPr lang="en-US" sz="6000" dirty="0">
                <a:latin typeface="Times New Roman" panose="02020603050405020304" pitchFamily="18" charset="0"/>
                <a:cs typeface="Times New Roman" panose="02020603050405020304" pitchFamily="18" charset="0"/>
              </a:rPr>
              <a:t>AIRBNB</a:t>
            </a:r>
            <a:br>
              <a:rPr lang="en-US" sz="6000" dirty="0">
                <a:latin typeface="Times New Roman" panose="02020603050405020304" pitchFamily="18"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PRICE </a:t>
            </a:r>
            <a:br>
              <a:rPr lang="en-US" sz="6000" dirty="0">
                <a:latin typeface="Times New Roman" panose="02020603050405020304" pitchFamily="18"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PREDICTION</a:t>
            </a:r>
          </a:p>
        </p:txBody>
      </p:sp>
    </p:spTree>
    <p:extLst>
      <p:ext uri="{BB962C8B-B14F-4D97-AF65-F5344CB8AC3E}">
        <p14:creationId xmlns:p14="http://schemas.microsoft.com/office/powerpoint/2010/main" val="397471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97FD7-1D06-4C91-B7EF-38D0EB260B6F}"/>
              </a:ext>
            </a:extLst>
          </p:cNvPr>
          <p:cNvSpPr>
            <a:spLocks noGrp="1"/>
          </p:cNvSpPr>
          <p:nvPr>
            <p:ph type="title"/>
          </p:nvPr>
        </p:nvSpPr>
        <p:spPr/>
        <p:txBody>
          <a:bodyPr>
            <a:normAutofit/>
          </a:bodyPr>
          <a:lstStyle/>
          <a:p>
            <a:pPr marL="0" indent="0"/>
            <a:r>
              <a:rPr lang="en-US" sz="2800" b="1" u="sng" dirty="0">
                <a:solidFill>
                  <a:schemeClr val="bg1"/>
                </a:solidFill>
                <a:latin typeface="Times New Roman" panose="02020603050405020304" pitchFamily="18" charset="0"/>
                <a:cs typeface="Times New Roman" panose="02020603050405020304" pitchFamily="18" charset="0"/>
              </a:rPr>
              <a:t>STEP:3</a:t>
            </a:r>
            <a:r>
              <a:rPr lang="en-US" sz="2800" b="1" dirty="0">
                <a:solidFill>
                  <a:schemeClr val="bg1"/>
                </a:solidFill>
                <a:latin typeface="Times New Roman" panose="02020603050405020304" pitchFamily="18" charset="0"/>
                <a:cs typeface="Times New Roman" panose="02020603050405020304" pitchFamily="18" charset="0"/>
              </a:rPr>
              <a:t>  Impute node:</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5234E3-1D1B-C743-818A-3E7473505449}"/>
              </a:ext>
            </a:extLst>
          </p:cNvPr>
          <p:cNvSpPr>
            <a:spLocks noGrp="1"/>
          </p:cNvSpPr>
          <p:nvPr>
            <p:ph sz="half" idx="1"/>
          </p:nvPr>
        </p:nvSpPr>
        <p:spPr>
          <a:xfrm>
            <a:off x="655983" y="1977887"/>
            <a:ext cx="5520185" cy="4184374"/>
          </a:xfrm>
        </p:spPr>
        <p:txBody>
          <a:bodyPr>
            <a:normAutofit fontScale="85000" lnSpcReduction="20000"/>
          </a:bodyPr>
          <a:lstStyle/>
          <a:p>
            <a:r>
              <a:rPr lang="en-US" sz="2100" dirty="0">
                <a:latin typeface="Times New Roman" panose="02020603050405020304" pitchFamily="18" charset="0"/>
                <a:cs typeface="Times New Roman" panose="02020603050405020304" pitchFamily="18" charset="0"/>
              </a:rPr>
              <a:t>Impute node is used to replace missing values in data sets that are used for data mining.</a:t>
            </a:r>
          </a:p>
          <a:p>
            <a:r>
              <a:rPr lang="en-US" sz="2100" dirty="0">
                <a:latin typeface="Times New Roman" panose="02020603050405020304" pitchFamily="18" charset="0"/>
                <a:cs typeface="Times New Roman" panose="02020603050405020304" pitchFamily="18" charset="0"/>
              </a:rPr>
              <a:t> The Impute node is typically used during the modification phase of the Sample, Explore, Modify, Model, and Assess (SEMMA) SAS data mining methodology</a:t>
            </a:r>
          </a:p>
          <a:p>
            <a:r>
              <a:rPr lang="en-US" sz="2100" dirty="0">
                <a:latin typeface="Times New Roman" panose="02020603050405020304" pitchFamily="18" charset="0"/>
                <a:cs typeface="Times New Roman" panose="02020603050405020304" pitchFamily="18" charset="0"/>
              </a:rPr>
              <a:t>Without eliminating missing values there will be errors in the results, customer  service glitches.</a:t>
            </a:r>
          </a:p>
          <a:p>
            <a:r>
              <a:rPr lang="en-US" sz="2100" dirty="0">
                <a:latin typeface="Times New Roman" panose="02020603050405020304" pitchFamily="18" charset="0"/>
                <a:cs typeface="Times New Roman" panose="02020603050405020304" pitchFamily="18" charset="0"/>
              </a:rPr>
              <a:t>We use mean method in the imputation process, it gives mean value for all the  missing values.</a:t>
            </a:r>
          </a:p>
          <a:p>
            <a:r>
              <a:rPr lang="en-US" sz="2100" dirty="0">
                <a:latin typeface="Times New Roman" panose="02020603050405020304" pitchFamily="18" charset="0"/>
                <a:cs typeface="Times New Roman" panose="02020603050405020304" pitchFamily="18" charset="0"/>
              </a:rPr>
              <a:t>We attach impute node to file import node and run impute node, after that attach statExplore node to impute node and run statExplore node.</a:t>
            </a:r>
            <a:endParaRPr lang="en-IN" sz="2100" dirty="0">
              <a:latin typeface="Times New Roman" panose="02020603050405020304" pitchFamily="18" charset="0"/>
              <a:cs typeface="Times New Roman" panose="02020603050405020304" pitchFamily="18" charset="0"/>
            </a:endParaRPr>
          </a:p>
          <a:p>
            <a:pPr marL="0" indent="0">
              <a:buNone/>
            </a:pPr>
            <a:endParaRPr lang="en-US" sz="2000" b="1" u="sng" dirty="0"/>
          </a:p>
        </p:txBody>
      </p:sp>
      <p:pic>
        <p:nvPicPr>
          <p:cNvPr id="8" name="Content Placeholder 7" descr="Diagram&#10;&#10;Description automatically generated">
            <a:extLst>
              <a:ext uri="{FF2B5EF4-FFF2-40B4-BE49-F238E27FC236}">
                <a16:creationId xmlns:a16="http://schemas.microsoft.com/office/drawing/2014/main" id="{2D5A577A-217A-43BB-BDC7-3842EFA5A8AC}"/>
              </a:ext>
            </a:extLst>
          </p:cNvPr>
          <p:cNvPicPr>
            <a:picLocks noGrp="1"/>
          </p:cNvPicPr>
          <p:nvPr>
            <p:ph sz="half" idx="2"/>
          </p:nvPr>
        </p:nvPicPr>
        <p:blipFill>
          <a:blip r:embed="rId2"/>
          <a:stretch>
            <a:fillRect/>
          </a:stretch>
        </p:blipFill>
        <p:spPr>
          <a:xfrm>
            <a:off x="6176169" y="2905919"/>
            <a:ext cx="4867275" cy="2228850"/>
          </a:xfrm>
          <a:prstGeom prst="rect">
            <a:avLst/>
          </a:prstGeom>
        </p:spPr>
      </p:pic>
    </p:spTree>
    <p:extLst>
      <p:ext uri="{BB962C8B-B14F-4D97-AF65-F5344CB8AC3E}">
        <p14:creationId xmlns:p14="http://schemas.microsoft.com/office/powerpoint/2010/main" val="3799614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1C318B-D1D8-B44F-AB22-925E9FBD4959}"/>
              </a:ext>
            </a:extLst>
          </p:cNvPr>
          <p:cNvSpPr>
            <a:spLocks noGrp="1"/>
          </p:cNvSpPr>
          <p:nvPr>
            <p:ph idx="1"/>
          </p:nvPr>
        </p:nvSpPr>
        <p:spPr>
          <a:xfrm>
            <a:off x="1579419" y="4530436"/>
            <a:ext cx="9247908" cy="1849581"/>
          </a:xfrm>
        </p:spPr>
        <p:txBody>
          <a:bodyPr/>
          <a:lstStyle/>
          <a:p>
            <a:r>
              <a:rPr lang="en-US" sz="1800" dirty="0">
                <a:latin typeface="Times New Roman" panose="02020603050405020304" pitchFamily="18" charset="0"/>
                <a:cs typeface="Times New Roman" panose="02020603050405020304" pitchFamily="18" charset="0"/>
              </a:rPr>
              <a:t>From result, we can observe all the missing values are removed and data set is ready for modeling.</a:t>
            </a:r>
            <a:endParaRPr lang="en-IN" sz="1800" dirty="0">
              <a:latin typeface="Times New Roman" panose="02020603050405020304" pitchFamily="18" charset="0"/>
              <a:cs typeface="Times New Roman" panose="02020603050405020304" pitchFamily="18" charset="0"/>
            </a:endParaRPr>
          </a:p>
          <a:p>
            <a:endParaRPr lang="en-US" dirty="0"/>
          </a:p>
        </p:txBody>
      </p:sp>
      <p:pic>
        <p:nvPicPr>
          <p:cNvPr id="4" name="Picture 3" descr="A screenshot of a computer&#10;&#10;Description automatically generated with low confidence">
            <a:extLst>
              <a:ext uri="{FF2B5EF4-FFF2-40B4-BE49-F238E27FC236}">
                <a16:creationId xmlns:a16="http://schemas.microsoft.com/office/drawing/2014/main" id="{658C2024-D75C-B14A-A83D-01D1F0714A0F}"/>
              </a:ext>
            </a:extLst>
          </p:cNvPr>
          <p:cNvPicPr/>
          <p:nvPr/>
        </p:nvPicPr>
        <p:blipFill>
          <a:blip r:embed="rId2"/>
          <a:stretch>
            <a:fillRect/>
          </a:stretch>
        </p:blipFill>
        <p:spPr>
          <a:xfrm>
            <a:off x="3231573" y="949498"/>
            <a:ext cx="5943600" cy="3088640"/>
          </a:xfrm>
          <a:prstGeom prst="rect">
            <a:avLst/>
          </a:prstGeom>
        </p:spPr>
      </p:pic>
    </p:spTree>
    <p:extLst>
      <p:ext uri="{BB962C8B-B14F-4D97-AF65-F5344CB8AC3E}">
        <p14:creationId xmlns:p14="http://schemas.microsoft.com/office/powerpoint/2010/main" val="3861602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F9A8-4D4F-4E7E-8992-4747F0D3E139}"/>
              </a:ext>
            </a:extLst>
          </p:cNvPr>
          <p:cNvSpPr>
            <a:spLocks noGrp="1"/>
          </p:cNvSpPr>
          <p:nvPr>
            <p:ph type="title"/>
          </p:nvPr>
        </p:nvSpPr>
        <p:spPr/>
        <p:txBody>
          <a:bodyPr>
            <a:normAutofit/>
          </a:bodyPr>
          <a:lstStyle/>
          <a:p>
            <a:r>
              <a:rPr lang="en-US" sz="2800" b="1" u="sng" dirty="0">
                <a:solidFill>
                  <a:schemeClr val="bg1"/>
                </a:solidFill>
                <a:latin typeface="Times New Roman" panose="02020603050405020304" pitchFamily="18" charset="0"/>
                <a:cs typeface="Times New Roman" panose="02020603050405020304" pitchFamily="18" charset="0"/>
              </a:rPr>
              <a:t>Step 4:</a:t>
            </a:r>
            <a:r>
              <a:rPr lang="en-US" sz="2800" b="1"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Data Partition node:</a:t>
            </a:r>
            <a:br>
              <a:rPr lang="en-US" sz="2800" dirty="0">
                <a:solidFill>
                  <a:schemeClr val="bg1"/>
                </a:solidFill>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9DBBE1-8C34-B949-BBB0-881D9ED57F5C}"/>
              </a:ext>
            </a:extLst>
          </p:cNvPr>
          <p:cNvSpPr>
            <a:spLocks noGrp="1"/>
          </p:cNvSpPr>
          <p:nvPr>
            <p:ph sz="half" idx="1"/>
          </p:nvPr>
        </p:nvSpPr>
        <p:spPr/>
        <p:txBody>
          <a:bodyPr>
            <a:normAutofit fontScale="77500" lnSpcReduction="20000"/>
          </a:bodyPr>
          <a:lstStyle/>
          <a:p>
            <a:r>
              <a:rPr lang="en-US" sz="2100" dirty="0">
                <a:latin typeface="Times New Roman" panose="02020603050405020304" pitchFamily="18" charset="0"/>
                <a:cs typeface="Times New Roman" panose="02020603050405020304" pitchFamily="18" charset="0"/>
              </a:rPr>
              <a:t> For assessing the quality of model generalization is to segregating the data source. </a:t>
            </a:r>
          </a:p>
          <a:p>
            <a:r>
              <a:rPr lang="en-US" sz="2100" dirty="0">
                <a:latin typeface="Times New Roman" panose="02020603050405020304" pitchFamily="18" charset="0"/>
                <a:cs typeface="Times New Roman" panose="02020603050405020304" pitchFamily="18" charset="0"/>
              </a:rPr>
              <a:t>A part of the data is used for preliminary model fitting(training data set). </a:t>
            </a:r>
          </a:p>
          <a:p>
            <a:r>
              <a:rPr lang="en-US" sz="2100" dirty="0">
                <a:latin typeface="Times New Roman" panose="02020603050405020304" pitchFamily="18" charset="0"/>
                <a:cs typeface="Times New Roman" panose="02020603050405020304" pitchFamily="18" charset="0"/>
              </a:rPr>
              <a:t>The rest is reserved for empirical validation and is often split into two parts. </a:t>
            </a:r>
          </a:p>
          <a:p>
            <a:r>
              <a:rPr lang="en-US" sz="2100" dirty="0">
                <a:latin typeface="Times New Roman" panose="02020603050405020304" pitchFamily="18" charset="0"/>
                <a:cs typeface="Times New Roman" panose="02020603050405020304" pitchFamily="18" charset="0"/>
              </a:rPr>
              <a:t>The validation data set is used to prevent a modeling node from overfitting the training data and to compare models. </a:t>
            </a:r>
          </a:p>
          <a:p>
            <a:r>
              <a:rPr lang="en-US" sz="2100" dirty="0">
                <a:latin typeface="Times New Roman" panose="02020603050405020304" pitchFamily="18" charset="0"/>
                <a:cs typeface="Times New Roman" panose="02020603050405020304" pitchFamily="18" charset="0"/>
              </a:rPr>
              <a:t>The test data set is used for a final assessment of the model.</a:t>
            </a:r>
            <a:endParaRPr lang="en-IN" sz="2100" dirty="0">
              <a:latin typeface="Times New Roman" panose="02020603050405020304" pitchFamily="18" charset="0"/>
              <a:cs typeface="Times New Roman" panose="02020603050405020304" pitchFamily="18" charset="0"/>
            </a:endParaRPr>
          </a:p>
          <a:p>
            <a:pPr marL="0" indent="0">
              <a:buNone/>
            </a:pPr>
            <a:endParaRPr lang="en-US" sz="2800" dirty="0"/>
          </a:p>
          <a:p>
            <a:pPr marL="0" indent="0">
              <a:buNone/>
            </a:pPr>
            <a:endParaRPr lang="en-US" sz="2800" dirty="0"/>
          </a:p>
        </p:txBody>
      </p:sp>
      <p:pic>
        <p:nvPicPr>
          <p:cNvPr id="6" name="Content Placeholder 5" descr="Diagram&#10;&#10;Description automatically generated">
            <a:extLst>
              <a:ext uri="{FF2B5EF4-FFF2-40B4-BE49-F238E27FC236}">
                <a16:creationId xmlns:a16="http://schemas.microsoft.com/office/drawing/2014/main" id="{ACF58628-F008-4EF7-87DC-70477CBE67AD}"/>
              </a:ext>
            </a:extLst>
          </p:cNvPr>
          <p:cNvPicPr>
            <a:picLocks noGrp="1"/>
          </p:cNvPicPr>
          <p:nvPr>
            <p:ph sz="half" idx="2"/>
          </p:nvPr>
        </p:nvPicPr>
        <p:blipFill>
          <a:blip r:embed="rId2"/>
          <a:stretch>
            <a:fillRect/>
          </a:stretch>
        </p:blipFill>
        <p:spPr>
          <a:xfrm>
            <a:off x="6096000" y="2249486"/>
            <a:ext cx="4951413" cy="3286609"/>
          </a:xfrm>
          <a:prstGeom prst="rect">
            <a:avLst/>
          </a:prstGeom>
        </p:spPr>
      </p:pic>
    </p:spTree>
    <p:extLst>
      <p:ext uri="{BB962C8B-B14F-4D97-AF65-F5344CB8AC3E}">
        <p14:creationId xmlns:p14="http://schemas.microsoft.com/office/powerpoint/2010/main" val="376806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A2C81-9F12-4310-951C-C312B9F1EA13}"/>
              </a:ext>
            </a:extLst>
          </p:cNvPr>
          <p:cNvSpPr>
            <a:spLocks noGrp="1"/>
          </p:cNvSpPr>
          <p:nvPr>
            <p:ph type="title"/>
          </p:nvPr>
        </p:nvSpPr>
        <p:spPr/>
        <p:txBody>
          <a:bodyPr>
            <a:normAutofit/>
          </a:bodyPr>
          <a:lstStyle/>
          <a:p>
            <a:r>
              <a:rPr lang="en-US" sz="2800" b="1" u="sng" dirty="0">
                <a:solidFill>
                  <a:schemeClr val="bg1"/>
                </a:solidFill>
                <a:latin typeface="Times New Roman" panose="02020603050405020304" pitchFamily="18" charset="0"/>
                <a:cs typeface="Times New Roman" panose="02020603050405020304" pitchFamily="18" charset="0"/>
              </a:rPr>
              <a:t>Step 4:</a:t>
            </a:r>
            <a:r>
              <a:rPr lang="en-US" sz="2800" b="1"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Data Partition node:</a:t>
            </a:r>
            <a:endParaRPr lang="en-US"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D661BB-BC3D-2744-8AEE-4ABD589DCB51}"/>
              </a:ext>
            </a:extLst>
          </p:cNvPr>
          <p:cNvSpPr>
            <a:spLocks noGrp="1"/>
          </p:cNvSpPr>
          <p:nvPr>
            <p:ph sz="half"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We attach data partition node to the second statExplore node and in the data partition properties we alter data set allocation percentages for our data set i.e., Training =70; Validation =20; test =10.and run partition mode</a:t>
            </a:r>
            <a:endParaRPr lang="en-IN" sz="1800" dirty="0">
              <a:latin typeface="Times New Roman" panose="02020603050405020304" pitchFamily="18" charset="0"/>
              <a:cs typeface="Times New Roman" panose="02020603050405020304" pitchFamily="18" charset="0"/>
            </a:endParaRPr>
          </a:p>
          <a:p>
            <a:endParaRPr lang="en-US" dirty="0"/>
          </a:p>
        </p:txBody>
      </p:sp>
      <p:pic>
        <p:nvPicPr>
          <p:cNvPr id="7" name="Content Placeholder 6" descr="Table&#10;&#10;Description automatically generated">
            <a:extLst>
              <a:ext uri="{FF2B5EF4-FFF2-40B4-BE49-F238E27FC236}">
                <a16:creationId xmlns:a16="http://schemas.microsoft.com/office/drawing/2014/main" id="{767FE156-EC7B-4191-AF65-E4D4A85D3FE8}"/>
              </a:ext>
            </a:extLst>
          </p:cNvPr>
          <p:cNvPicPr>
            <a:picLocks noGrp="1"/>
          </p:cNvPicPr>
          <p:nvPr>
            <p:ph sz="half" idx="2"/>
          </p:nvPr>
        </p:nvPicPr>
        <p:blipFill>
          <a:blip r:embed="rId2"/>
          <a:stretch>
            <a:fillRect/>
          </a:stretch>
        </p:blipFill>
        <p:spPr>
          <a:xfrm>
            <a:off x="7204869" y="2362994"/>
            <a:ext cx="2809875" cy="3314700"/>
          </a:xfrm>
          <a:prstGeom prst="rect">
            <a:avLst/>
          </a:prstGeom>
        </p:spPr>
      </p:pic>
    </p:spTree>
    <p:extLst>
      <p:ext uri="{BB962C8B-B14F-4D97-AF65-F5344CB8AC3E}">
        <p14:creationId xmlns:p14="http://schemas.microsoft.com/office/powerpoint/2010/main" val="413474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7E1B5CBA-5E81-40C5-BB9C-AF5DE12BEC26}"/>
              </a:ext>
            </a:extLst>
          </p:cNvPr>
          <p:cNvSpPr>
            <a:spLocks noGrp="1"/>
          </p:cNvSpPr>
          <p:nvPr>
            <p:ph type="title"/>
          </p:nvPr>
        </p:nvSpPr>
        <p:spPr>
          <a:xfrm>
            <a:off x="1141413" y="618518"/>
            <a:ext cx="9905998" cy="1478570"/>
          </a:xfrm>
        </p:spPr>
        <p:txBody>
          <a:bodyPr vert="horz" lIns="91440" tIns="45720" rIns="91440" bIns="45720" rtlCol="0" anchor="ctr">
            <a:normAutofit/>
          </a:bodyPr>
          <a:lstStyle/>
          <a:p>
            <a:r>
              <a:rPr lang="en-US" sz="2800" b="1" u="sng" dirty="0">
                <a:solidFill>
                  <a:schemeClr val="bg1"/>
                </a:solidFill>
                <a:latin typeface="Times New Roman" panose="02020603050405020304" pitchFamily="18" charset="0"/>
                <a:cs typeface="Times New Roman" panose="02020603050405020304" pitchFamily="18" charset="0"/>
              </a:rPr>
              <a:t>Step 5:</a:t>
            </a:r>
            <a:r>
              <a:rPr lang="en-US" sz="2800" b="1"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Control point node:</a:t>
            </a:r>
            <a:br>
              <a:rPr lang="en-US" sz="2800" b="1"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6" name="Content Placeholder 5" descr="Diagram&#10;&#10;Description automatically generated">
            <a:extLst>
              <a:ext uri="{FF2B5EF4-FFF2-40B4-BE49-F238E27FC236}">
                <a16:creationId xmlns:a16="http://schemas.microsoft.com/office/drawing/2014/main" id="{ABE25C9F-441C-4DE5-AE94-0E4073C32660}"/>
              </a:ext>
            </a:extLst>
          </p:cNvPr>
          <p:cNvPicPr>
            <a:picLocks noGrp="1" noChangeAspect="1"/>
          </p:cNvPicPr>
          <p:nvPr>
            <p:ph sz="half" idx="2"/>
          </p:nvPr>
        </p:nvPicPr>
        <p:blipFill>
          <a:blip r:embed="rId4"/>
          <a:stretch>
            <a:fillRect/>
          </a:stretch>
        </p:blipFill>
        <p:spPr>
          <a:xfrm>
            <a:off x="1141411" y="3177645"/>
            <a:ext cx="4689234" cy="169333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67AA134C-534C-B446-937D-BDBA79BDFC09}"/>
              </a:ext>
            </a:extLst>
          </p:cNvPr>
          <p:cNvSpPr>
            <a:spLocks noGrp="1"/>
          </p:cNvSpPr>
          <p:nvPr>
            <p:ph sz="half" idx="1"/>
          </p:nvPr>
        </p:nvSpPr>
        <p:spPr>
          <a:xfrm>
            <a:off x="6336727" y="2249487"/>
            <a:ext cx="4710683" cy="3541714"/>
          </a:xfrm>
        </p:spPr>
        <p:txBody>
          <a:bodyPr vert="horz" lIns="91440" tIns="45720" rIns="91440" bIns="45720" rtlCol="0">
            <a:normAutofit/>
          </a:bodyPr>
          <a:lstStyle/>
          <a:p>
            <a:pPr>
              <a:lnSpc>
                <a:spcPct val="110000"/>
              </a:lnSpc>
            </a:pPr>
            <a:r>
              <a:rPr lang="en-US" sz="1800" dirty="0">
                <a:latin typeface="Times New Roman" panose="02020603050405020304" pitchFamily="18" charset="0"/>
                <a:cs typeface="Times New Roman" panose="02020603050405020304" pitchFamily="18" charset="0"/>
              </a:rPr>
              <a:t>Control Point node is used to establish a control point within process flow diagrams. A control point simplifies distributing the </a:t>
            </a:r>
          </a:p>
          <a:p>
            <a:pPr>
              <a:lnSpc>
                <a:spcPct val="110000"/>
              </a:lnSpc>
            </a:pPr>
            <a:r>
              <a:rPr lang="en-US" sz="1800" dirty="0">
                <a:latin typeface="Times New Roman" panose="02020603050405020304" pitchFamily="18" charset="0"/>
                <a:cs typeface="Times New Roman" panose="02020603050405020304" pitchFamily="18" charset="0"/>
              </a:rPr>
              <a:t>connections between process flow steps that have multiple interconnected nodes. The Control Point node can reduce the number of connections that are made.</a:t>
            </a:r>
          </a:p>
        </p:txBody>
      </p:sp>
    </p:spTree>
    <p:extLst>
      <p:ext uri="{BB962C8B-B14F-4D97-AF65-F5344CB8AC3E}">
        <p14:creationId xmlns:p14="http://schemas.microsoft.com/office/powerpoint/2010/main" val="3427832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5B9F6AE2-4F3A-41C1-876C-363063BCF10C}"/>
              </a:ext>
            </a:extLst>
          </p:cNvPr>
          <p:cNvSpPr>
            <a:spLocks noGrp="1"/>
          </p:cNvSpPr>
          <p:nvPr>
            <p:ph type="title"/>
          </p:nvPr>
        </p:nvSpPr>
        <p:spPr>
          <a:xfrm>
            <a:off x="1019015" y="1093787"/>
            <a:ext cx="3059969" cy="4697413"/>
          </a:xfrm>
        </p:spPr>
        <p:txBody>
          <a:bodyPr>
            <a:normAutofit/>
          </a:bodyPr>
          <a:lstStyle/>
          <a:p>
            <a:r>
              <a:rPr lang="en-US" sz="2800" b="1" u="sng" dirty="0">
                <a:latin typeface="Times New Roman" panose="02020603050405020304" pitchFamily="18" charset="0"/>
                <a:cs typeface="Times New Roman" panose="02020603050405020304" pitchFamily="18" charset="0"/>
              </a:rPr>
              <a:t>Step 6:</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Model Nodes:</a:t>
            </a:r>
            <a:br>
              <a:rPr lang="en-IN" sz="2800" b="1"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8DC8CF9-6023-43F2-9E1C-13C97782E3C8}"/>
              </a:ext>
            </a:extLst>
          </p:cNvPr>
          <p:cNvSpPr>
            <a:spLocks noGrp="1"/>
          </p:cNvSpPr>
          <p:nvPr>
            <p:ph idx="1"/>
          </p:nvPr>
        </p:nvSpPr>
        <p:spPr>
          <a:xfrm>
            <a:off x="5215467" y="1093788"/>
            <a:ext cx="5831944" cy="4697413"/>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Our main motive for this project is to perform any three models on the data set and find out which model suits best to the data set to predict the target variable values.</a:t>
            </a: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The three models we use are:</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1. regression.</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2.neural network.</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3.decision table.</a:t>
            </a:r>
            <a:endParaRPr lang="en-IN"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2257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0852B0-EFA8-2D42-84E1-A0C71E23D61A}"/>
              </a:ext>
            </a:extLst>
          </p:cNvPr>
          <p:cNvSpPr>
            <a:spLocks noGrp="1"/>
          </p:cNvSpPr>
          <p:nvPr>
            <p:ph idx="1"/>
          </p:nvPr>
        </p:nvSpPr>
        <p:spPr>
          <a:xfrm>
            <a:off x="1093304" y="775252"/>
            <a:ext cx="10157791" cy="5367131"/>
          </a:xfrm>
        </p:spPr>
        <p:txBody>
          <a:bodyPr>
            <a:normAutofit/>
          </a:bodyPr>
          <a:lstStyle/>
          <a:p>
            <a:pPr marL="0" indent="0">
              <a:buNone/>
            </a:pPr>
            <a:r>
              <a:rPr lang="en-US" sz="2800" b="1" u="sng" dirty="0">
                <a:solidFill>
                  <a:schemeClr val="bg1"/>
                </a:solidFill>
                <a:latin typeface="Times New Roman" panose="02020603050405020304" pitchFamily="18" charset="0"/>
                <a:cs typeface="Times New Roman" panose="02020603050405020304" pitchFamily="18" charset="0"/>
              </a:rPr>
              <a:t>Model 1:</a:t>
            </a:r>
            <a:r>
              <a:rPr lang="en-US" sz="2800" b="1" dirty="0">
                <a:solidFill>
                  <a:schemeClr val="bg1"/>
                </a:solidFill>
                <a:latin typeface="Times New Roman" panose="02020603050405020304" pitchFamily="18" charset="0"/>
                <a:cs typeface="Times New Roman" panose="02020603050405020304" pitchFamily="18" charset="0"/>
              </a:rPr>
              <a:t> Regression:</a:t>
            </a:r>
          </a:p>
          <a:p>
            <a:pPr marL="0" indent="0">
              <a:buNone/>
            </a:pP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Regression node:</a:t>
            </a:r>
          </a:p>
          <a:p>
            <a:r>
              <a:rPr lang="en-IN" sz="1800" dirty="0">
                <a:latin typeface="Times New Roman" panose="02020603050405020304" pitchFamily="18" charset="0"/>
                <a:cs typeface="Times New Roman" panose="02020603050405020304" pitchFamily="18" charset="0"/>
              </a:rPr>
              <a:t>The purpose of the Regression node is to perform either linear and logistic regression </a:t>
            </a:r>
            <a:r>
              <a:rPr lang="en-IN" sz="1800" dirty="0" err="1">
                <a:latin typeface="Times New Roman" panose="02020603050405020304" pitchFamily="18" charset="0"/>
                <a:cs typeface="Times New Roman" panose="02020603050405020304" pitchFamily="18" charset="0"/>
              </a:rPr>
              <a:t>modeling</a:t>
            </a:r>
            <a:r>
              <a:rPr lang="en-IN" sz="1800" dirty="0">
                <a:latin typeface="Times New Roman" panose="02020603050405020304" pitchFamily="18" charset="0"/>
                <a:cs typeface="Times New Roman" panose="02020603050405020304" pitchFamily="18" charset="0"/>
              </a:rPr>
              <a:t> in the process flow.</a:t>
            </a:r>
          </a:p>
          <a:p>
            <a:r>
              <a:rPr lang="en-IN" sz="1800" dirty="0">
                <a:latin typeface="Times New Roman" panose="02020603050405020304" pitchFamily="18" charset="0"/>
                <a:cs typeface="Times New Roman" panose="02020603050405020304" pitchFamily="18" charset="0"/>
              </a:rPr>
              <a:t>However, the added capability of the node is that it will allow you to apply the least-squares model in predicting the binary-valued target variable.</a:t>
            </a:r>
          </a:p>
          <a:p>
            <a:r>
              <a:rPr lang="en-US" sz="1800" dirty="0">
                <a:latin typeface="Times New Roman" panose="02020603050405020304" pitchFamily="18" charset="0"/>
                <a:cs typeface="Times New Roman" panose="02020603050405020304" pitchFamily="18" charset="0"/>
              </a:rPr>
              <a:t>We perform four different regression models, all of them are linear regression procedure.</a:t>
            </a:r>
            <a:endParaRPr lang="en-IN" sz="1800" dirty="0">
              <a:latin typeface="Times New Roman" panose="02020603050405020304" pitchFamily="18" charset="0"/>
              <a:cs typeface="Times New Roman" panose="02020603050405020304" pitchFamily="18" charset="0"/>
            </a:endParaRPr>
          </a:p>
          <a:p>
            <a:pPr marL="0" indent="0">
              <a:buNone/>
            </a:pPr>
            <a:endParaRPr lang="en-IN" sz="2400" dirty="0"/>
          </a:p>
          <a:p>
            <a:endParaRPr lang="en-IN" sz="2800" dirty="0"/>
          </a:p>
          <a:p>
            <a:endParaRPr lang="en-US" dirty="0"/>
          </a:p>
        </p:txBody>
      </p:sp>
    </p:spTree>
    <p:extLst>
      <p:ext uri="{BB962C8B-B14F-4D97-AF65-F5344CB8AC3E}">
        <p14:creationId xmlns:p14="http://schemas.microsoft.com/office/powerpoint/2010/main" val="1612312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6688A0-E0AA-D84A-8852-29B3DEEF368A}"/>
              </a:ext>
            </a:extLst>
          </p:cNvPr>
          <p:cNvSpPr>
            <a:spLocks noGrp="1"/>
          </p:cNvSpPr>
          <p:nvPr>
            <p:ph idx="1"/>
          </p:nvPr>
        </p:nvSpPr>
        <p:spPr>
          <a:xfrm>
            <a:off x="1242391" y="459008"/>
            <a:ext cx="9501809" cy="5892096"/>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For the  AIRBNB dataset we perform four different  regression model,</a:t>
            </a:r>
            <a:endParaRPr lang="en-IN" sz="1800" dirty="0">
              <a:latin typeface="Times New Roman" panose="02020603050405020304" pitchFamily="18" charset="0"/>
              <a:cs typeface="Times New Roman" panose="02020603050405020304" pitchFamily="18" charset="0"/>
            </a:endParaRPr>
          </a:p>
          <a:p>
            <a:pPr marL="0" indent="0">
              <a:buNone/>
            </a:pPr>
            <a:r>
              <a:rPr lang="en-US" u="sng" dirty="0">
                <a:solidFill>
                  <a:schemeClr val="bg1"/>
                </a:solidFill>
                <a:latin typeface="Times New Roman" panose="02020603050405020304" pitchFamily="18" charset="0"/>
                <a:cs typeface="Times New Roman" panose="02020603050405020304" pitchFamily="18" charset="0"/>
              </a:rPr>
              <a:t>Linear Regression Model</a:t>
            </a:r>
            <a:r>
              <a:rPr lang="en-IN" u="sng" dirty="0">
                <a:solidFill>
                  <a:schemeClr val="bg1"/>
                </a:solidFill>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Linear regression is a linear approach for modelling the relationship between a scalar response and one or more explanatory variables .</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Linear predictor functions are used to model the relationships, and the unknown model parameters are estimated from the data.</a:t>
            </a:r>
          </a:p>
          <a:p>
            <a:pPr marL="0" indent="0">
              <a:buNone/>
            </a:pPr>
            <a:r>
              <a:rPr lang="en-IN" u="sng" dirty="0">
                <a:solidFill>
                  <a:schemeClr val="bg1"/>
                </a:solidFill>
                <a:latin typeface="Times New Roman" panose="02020603050405020304" pitchFamily="18" charset="0"/>
                <a:cs typeface="Times New Roman" panose="02020603050405020304" pitchFamily="18" charset="0"/>
              </a:rPr>
              <a:t>Stepwise Regression Model:</a:t>
            </a:r>
          </a:p>
          <a:p>
            <a:pPr marL="0" indent="0">
              <a:buNone/>
            </a:pPr>
            <a:r>
              <a:rPr lang="en-IN" sz="1800" dirty="0">
                <a:latin typeface="Times New Roman" panose="02020603050405020304" pitchFamily="18" charset="0"/>
                <a:cs typeface="Times New Roman" panose="02020603050405020304" pitchFamily="18" charset="0"/>
              </a:rPr>
              <a:t>Stepwise regression is the iterative creation of a regression model wherein the independent variables to be used in the final model are selected step by step. It entails incrementally adding or eliminating potential explanatory factors, with each iteration requiring statistical significance assessment.</a:t>
            </a:r>
          </a:p>
          <a:p>
            <a:pPr marL="0" indent="0">
              <a:buNone/>
            </a:pPr>
            <a:endParaRPr lang="en-US" sz="2400" dirty="0"/>
          </a:p>
        </p:txBody>
      </p:sp>
    </p:spTree>
    <p:extLst>
      <p:ext uri="{BB962C8B-B14F-4D97-AF65-F5344CB8AC3E}">
        <p14:creationId xmlns:p14="http://schemas.microsoft.com/office/powerpoint/2010/main" val="4001474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970B10-46DA-9C48-B934-285067E79250}"/>
              </a:ext>
            </a:extLst>
          </p:cNvPr>
          <p:cNvSpPr>
            <a:spLocks noGrp="1"/>
          </p:cNvSpPr>
          <p:nvPr>
            <p:ph idx="1"/>
          </p:nvPr>
        </p:nvSpPr>
        <p:spPr>
          <a:xfrm>
            <a:off x="1300710" y="574194"/>
            <a:ext cx="9760227" cy="5945876"/>
          </a:xfrm>
        </p:spPr>
        <p:txBody>
          <a:bodyPr>
            <a:normAutofit/>
          </a:bodyPr>
          <a:lstStyle/>
          <a:p>
            <a:pPr marL="0" indent="0">
              <a:buNone/>
            </a:pPr>
            <a:r>
              <a:rPr lang="en-IN" u="sng" dirty="0">
                <a:solidFill>
                  <a:schemeClr val="bg1"/>
                </a:solidFill>
                <a:latin typeface="Times New Roman" panose="02020603050405020304" pitchFamily="18" charset="0"/>
                <a:cs typeface="Times New Roman" panose="02020603050405020304" pitchFamily="18" charset="0"/>
              </a:rPr>
              <a:t>Forward Regression Model:</a:t>
            </a:r>
          </a:p>
          <a:p>
            <a:pPr marL="0" indent="0">
              <a:buNone/>
            </a:pPr>
            <a:r>
              <a:rPr lang="en-IN" sz="1800" dirty="0">
                <a:latin typeface="Times New Roman" panose="02020603050405020304" pitchFamily="18" charset="0"/>
                <a:cs typeface="Times New Roman" panose="02020603050405020304" pitchFamily="18" charset="0"/>
              </a:rPr>
              <a:t>Forward selection is a sort of stepwise regression that starts with a blank model and gradually adds variables. Each time you take a step ahead, you add the one variable that improves your model the most.</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US" u="sng" dirty="0">
                <a:solidFill>
                  <a:schemeClr val="bg1"/>
                </a:solidFill>
                <a:latin typeface="Times New Roman" panose="02020603050405020304" pitchFamily="18" charset="0"/>
                <a:cs typeface="Times New Roman" panose="02020603050405020304" pitchFamily="18" charset="0"/>
              </a:rPr>
              <a:t>Backward Regression Model:</a:t>
            </a:r>
          </a:p>
          <a:p>
            <a:pPr marL="0" indent="0">
              <a:buNone/>
            </a:pPr>
            <a:r>
              <a:rPr lang="en-US" sz="1800" dirty="0">
                <a:latin typeface="Times New Roman" panose="02020603050405020304" pitchFamily="18" charset="0"/>
                <a:cs typeface="Times New Roman" panose="02020603050405020304" pitchFamily="18" charset="0"/>
              </a:rPr>
              <a:t>Backward regression is a stepwise regression method that begins with a full model and gradually eliminates variables from the regression model at each step to reach at a reduced model that best explains the data. Backward Regression is also known as Backward Elimination Regression.</a:t>
            </a:r>
          </a:p>
          <a:p>
            <a:endParaRPr lang="en-US" sz="2400" dirty="0"/>
          </a:p>
        </p:txBody>
      </p:sp>
    </p:spTree>
    <p:extLst>
      <p:ext uri="{BB962C8B-B14F-4D97-AF65-F5344CB8AC3E}">
        <p14:creationId xmlns:p14="http://schemas.microsoft.com/office/powerpoint/2010/main" val="146717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408F7-E9AC-4919-A8C7-4A9A78311CBC}"/>
              </a:ext>
            </a:extLst>
          </p:cNvPr>
          <p:cNvSpPr>
            <a:spLocks noGrp="1"/>
          </p:cNvSpPr>
          <p:nvPr>
            <p:ph type="title"/>
          </p:nvPr>
        </p:nvSpPr>
        <p:spPr>
          <a:xfrm>
            <a:off x="1141413" y="1894549"/>
            <a:ext cx="4685529" cy="2552065"/>
          </a:xfrm>
        </p:spPr>
        <p:txBody>
          <a:bodyPr>
            <a:normAutofit/>
          </a:bodyPr>
          <a:lstStyle/>
          <a:p>
            <a:r>
              <a:rPr lang="en-US" sz="2400" b="1" u="sng" dirty="0">
                <a:solidFill>
                  <a:schemeClr val="bg1"/>
                </a:solidFill>
                <a:latin typeface="Times New Roman" panose="02020603050405020304" pitchFamily="18" charset="0"/>
                <a:cs typeface="Times New Roman" panose="02020603050405020304" pitchFamily="18" charset="0"/>
              </a:rPr>
              <a:t>Model Selection for Linear Regression:</a:t>
            </a:r>
            <a:br>
              <a:rPr lang="en-US" sz="2400" b="1" u="sng" dirty="0">
                <a:solidFill>
                  <a:schemeClr val="bg1"/>
                </a:solidFill>
                <a:latin typeface="Times New Roman" panose="02020603050405020304" pitchFamily="18" charset="0"/>
                <a:cs typeface="Times New Roman" panose="02020603050405020304" pitchFamily="18" charset="0"/>
              </a:rPr>
            </a:br>
            <a:br>
              <a:rPr lang="en-US" sz="2400" b="1" u="sng" dirty="0">
                <a:solidFill>
                  <a:schemeClr val="bg1"/>
                </a:solidFill>
                <a:latin typeface="Times New Roman" panose="02020603050405020304" pitchFamily="18" charset="0"/>
                <a:cs typeface="Times New Roman" panose="02020603050405020304" pitchFamily="18" charset="0"/>
              </a:rPr>
            </a:br>
            <a:br>
              <a:rPr lang="en-US" sz="2500" b="1" u="sng" dirty="0">
                <a:solidFill>
                  <a:schemeClr val="bg1"/>
                </a:solidFill>
                <a:latin typeface="Arial" panose="020B0604020202020204" pitchFamily="34" charset="0"/>
                <a:cs typeface="Arial" panose="020B0604020202020204" pitchFamily="34" charset="0"/>
              </a:rPr>
            </a:br>
            <a:br>
              <a:rPr lang="en-US" sz="2500" b="1" u="sng" dirty="0">
                <a:solidFill>
                  <a:schemeClr val="bg1"/>
                </a:solidFill>
                <a:latin typeface="Arial" panose="020B0604020202020204" pitchFamily="34" charset="0"/>
                <a:cs typeface="Arial" panose="020B0604020202020204" pitchFamily="34" charset="0"/>
              </a:rPr>
            </a:br>
            <a:r>
              <a:rPr lang="en-US" sz="2400" b="1"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LINEAR, Stepwise, Forward and Backward.</a:t>
            </a:r>
          </a:p>
        </p:txBody>
      </p:sp>
      <p:sp>
        <p:nvSpPr>
          <p:cNvPr id="14" name="Rectangle 13">
            <a:extLst>
              <a:ext uri="{FF2B5EF4-FFF2-40B4-BE49-F238E27FC236}">
                <a16:creationId xmlns:a16="http://schemas.microsoft.com/office/drawing/2014/main" id="{F30A76D5-D2C2-49EE-9318-901F39508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tx1"/>
          </a:solidFill>
          <a:ln>
            <a:noFill/>
          </a:ln>
          <a:effectLst>
            <a:innerShdw blurRad="63500" dist="12700" dir="108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6D63C87-4821-4510-9415-DADF69000912}"/>
              </a:ext>
            </a:extLst>
          </p:cNvPr>
          <p:cNvPicPr>
            <a:picLocks noChangeAspect="1"/>
          </p:cNvPicPr>
          <p:nvPr/>
        </p:nvPicPr>
        <p:blipFill>
          <a:blip r:embed="rId3"/>
          <a:stretch>
            <a:fillRect/>
          </a:stretch>
        </p:blipFill>
        <p:spPr>
          <a:xfrm>
            <a:off x="6687959" y="321734"/>
            <a:ext cx="1824298" cy="2739814"/>
          </a:xfrm>
          <a:prstGeom prst="rect">
            <a:avLst/>
          </a:prstGeom>
        </p:spPr>
      </p:pic>
      <p:sp useBgFill="1">
        <p:nvSpPr>
          <p:cNvPr id="16" name="Rectangle 15">
            <a:extLst>
              <a:ext uri="{FF2B5EF4-FFF2-40B4-BE49-F238E27FC236}">
                <a16:creationId xmlns:a16="http://schemas.microsoft.com/office/drawing/2014/main" id="{8D3D1BB4-141F-47BF-8854-E25124A46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041" y="3383280"/>
            <a:ext cx="6096002"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FC2226AF-C533-4D07-8B21-C9D8BF14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5322" y="0"/>
            <a:ext cx="914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0A96B60-710A-4AA8-B9DF-DE1BA0192E1F}"/>
              </a:ext>
            </a:extLst>
          </p:cNvPr>
          <p:cNvPicPr>
            <a:picLocks noChangeAspect="1"/>
          </p:cNvPicPr>
          <p:nvPr/>
        </p:nvPicPr>
        <p:blipFill>
          <a:blip r:embed="rId4"/>
          <a:stretch>
            <a:fillRect/>
          </a:stretch>
        </p:blipFill>
        <p:spPr>
          <a:xfrm>
            <a:off x="9768704" y="321734"/>
            <a:ext cx="1826542" cy="2739814"/>
          </a:xfrm>
          <a:prstGeom prst="rect">
            <a:avLst/>
          </a:prstGeom>
        </p:spPr>
      </p:pic>
      <p:pic>
        <p:nvPicPr>
          <p:cNvPr id="5" name="Picture 4">
            <a:extLst>
              <a:ext uri="{FF2B5EF4-FFF2-40B4-BE49-F238E27FC236}">
                <a16:creationId xmlns:a16="http://schemas.microsoft.com/office/drawing/2014/main" id="{4F85DC98-ADCB-4C05-B7EB-1BD3BF4887BD}"/>
              </a:ext>
            </a:extLst>
          </p:cNvPr>
          <p:cNvPicPr>
            <a:picLocks noChangeAspect="1"/>
          </p:cNvPicPr>
          <p:nvPr/>
        </p:nvPicPr>
        <p:blipFill>
          <a:blip r:embed="rId5"/>
          <a:stretch>
            <a:fillRect/>
          </a:stretch>
        </p:blipFill>
        <p:spPr>
          <a:xfrm>
            <a:off x="6684577" y="3796452"/>
            <a:ext cx="1831063" cy="2739814"/>
          </a:xfrm>
          <a:prstGeom prst="rect">
            <a:avLst/>
          </a:prstGeom>
        </p:spPr>
      </p:pic>
      <p:pic>
        <p:nvPicPr>
          <p:cNvPr id="4" name="Content Placeholder 3">
            <a:extLst>
              <a:ext uri="{FF2B5EF4-FFF2-40B4-BE49-F238E27FC236}">
                <a16:creationId xmlns:a16="http://schemas.microsoft.com/office/drawing/2014/main" id="{E0348F2C-7921-4509-B5B2-8DD25EE6ED82}"/>
              </a:ext>
            </a:extLst>
          </p:cNvPr>
          <p:cNvPicPr>
            <a:picLocks noChangeAspect="1"/>
          </p:cNvPicPr>
          <p:nvPr/>
        </p:nvPicPr>
        <p:blipFill>
          <a:blip r:embed="rId6"/>
          <a:stretch>
            <a:fillRect/>
          </a:stretch>
        </p:blipFill>
        <p:spPr>
          <a:xfrm>
            <a:off x="9749346" y="3796452"/>
            <a:ext cx="1865259" cy="2739814"/>
          </a:xfrm>
          <a:prstGeom prst="rect">
            <a:avLst/>
          </a:prstGeom>
        </p:spPr>
      </p:pic>
    </p:spTree>
    <p:extLst>
      <p:ext uri="{BB962C8B-B14F-4D97-AF65-F5344CB8AC3E}">
        <p14:creationId xmlns:p14="http://schemas.microsoft.com/office/powerpoint/2010/main" val="3605915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5"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7" name="Title 6">
            <a:extLst>
              <a:ext uri="{FF2B5EF4-FFF2-40B4-BE49-F238E27FC236}">
                <a16:creationId xmlns:a16="http://schemas.microsoft.com/office/drawing/2014/main" id="{922D75C4-F8CC-DB44-8717-C916390B0CD0}"/>
              </a:ext>
            </a:extLst>
          </p:cNvPr>
          <p:cNvSpPr>
            <a:spLocks noGrp="1"/>
          </p:cNvSpPr>
          <p:nvPr>
            <p:ph type="title"/>
          </p:nvPr>
        </p:nvSpPr>
        <p:spPr>
          <a:xfrm>
            <a:off x="1055608" y="1125538"/>
            <a:ext cx="3059969" cy="4697413"/>
          </a:xfrm>
        </p:spPr>
        <p:txBody>
          <a:bodyPr>
            <a:normAutofit/>
          </a:bodyPr>
          <a:lstStyle/>
          <a:p>
            <a:r>
              <a:rPr lang="en-US" sz="2800" u="sng" dirty="0">
                <a:latin typeface="Times New Roman" panose="02020603050405020304" pitchFamily="18" charset="0"/>
                <a:cs typeface="Times New Roman" panose="02020603050405020304" pitchFamily="18" charset="0"/>
              </a:rPr>
              <a:t>DATA DESCRIPTION</a:t>
            </a:r>
          </a:p>
        </p:txBody>
      </p:sp>
      <p:sp useBgFill="1">
        <p:nvSpPr>
          <p:cNvPr id="43"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00AAEA16-2E65-CA4A-BAA8-DED274919F86}"/>
              </a:ext>
            </a:extLst>
          </p:cNvPr>
          <p:cNvSpPr>
            <a:spLocks noGrp="1"/>
          </p:cNvSpPr>
          <p:nvPr>
            <p:ph idx="1"/>
          </p:nvPr>
        </p:nvSpPr>
        <p:spPr>
          <a:xfrm>
            <a:off x="4644134" y="9525"/>
            <a:ext cx="7538341" cy="6720883"/>
          </a:xfrm>
        </p:spPr>
        <p:txBody>
          <a:bodyPr>
            <a:normAutofit fontScale="92500" lnSpcReduction="10000"/>
          </a:bodyPr>
          <a:lstStyle/>
          <a:p>
            <a:pPr>
              <a:lnSpc>
                <a:spcPct val="110000"/>
              </a:lnSpc>
            </a:pPr>
            <a:endParaRPr lang="en-IN" sz="1100" dirty="0"/>
          </a:p>
          <a:p>
            <a:pPr>
              <a:lnSpc>
                <a:spcPct val="110000"/>
              </a:lnSpc>
            </a:pPr>
            <a:r>
              <a:rPr lang="en-US" sz="1900" dirty="0">
                <a:latin typeface="Times New Roman" panose="02020603050405020304" pitchFamily="18" charset="0"/>
                <a:cs typeface="Times New Roman" panose="02020603050405020304" pitchFamily="18" charset="0"/>
              </a:rPr>
              <a:t>The dataset which we are using for the project is secondhand data, from Kaggle.com.</a:t>
            </a:r>
            <a:endParaRPr lang="en-IN" sz="1900" dirty="0">
              <a:latin typeface="Times New Roman" panose="02020603050405020304" pitchFamily="18" charset="0"/>
              <a:cs typeface="Times New Roman" panose="02020603050405020304" pitchFamily="18" charset="0"/>
            </a:endParaRPr>
          </a:p>
          <a:p>
            <a:pPr>
              <a:lnSpc>
                <a:spcPct val="110000"/>
              </a:lnSpc>
            </a:pPr>
            <a:r>
              <a:rPr lang="en-US" sz="1900" dirty="0">
                <a:latin typeface="Times New Roman" panose="02020603050405020304" pitchFamily="18" charset="0"/>
                <a:cs typeface="Times New Roman" panose="02020603050405020304" pitchFamily="18" charset="0"/>
              </a:rPr>
              <a:t>The dataset is Airbnb price prediction (</a:t>
            </a:r>
            <a:r>
              <a:rPr lang="en-US" sz="1900" u="sng" dirty="0">
                <a:solidFill>
                  <a:srgbClr val="FF000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https://www.kaggle.com/stevezhenghp/airbnb-price-prediction</a:t>
            </a:r>
            <a:r>
              <a:rPr lang="en-US" sz="1900" dirty="0">
                <a:latin typeface="Times New Roman" panose="02020603050405020304" pitchFamily="18" charset="0"/>
                <a:cs typeface="Times New Roman" panose="02020603050405020304" pitchFamily="18" charset="0"/>
              </a:rPr>
              <a:t>) and it is freely available for public use.</a:t>
            </a:r>
          </a:p>
          <a:p>
            <a:pPr>
              <a:lnSpc>
                <a:spcPct val="110000"/>
              </a:lnSpc>
            </a:pPr>
            <a:r>
              <a:rPr lang="en-US" sz="1900" dirty="0">
                <a:latin typeface="Times New Roman" panose="02020603050405020304" pitchFamily="18" charset="0"/>
                <a:cs typeface="Times New Roman" panose="02020603050405020304" pitchFamily="18" charset="0"/>
              </a:rPr>
              <a:t>The data set contains 29 columns and 74112 rows. </a:t>
            </a:r>
            <a:endParaRPr lang="en-IN" sz="1900" dirty="0">
              <a:latin typeface="Times New Roman" panose="02020603050405020304" pitchFamily="18" charset="0"/>
              <a:cs typeface="Times New Roman" panose="02020603050405020304" pitchFamily="18" charset="0"/>
            </a:endParaRPr>
          </a:p>
          <a:p>
            <a:pPr>
              <a:lnSpc>
                <a:spcPct val="110000"/>
              </a:lnSpc>
            </a:pPr>
            <a:r>
              <a:rPr lang="en-US" sz="1900" dirty="0">
                <a:latin typeface="Times New Roman" panose="02020603050405020304" pitchFamily="18" charset="0"/>
                <a:cs typeface="Times New Roman" panose="02020603050405020304" pitchFamily="18" charset="0"/>
              </a:rPr>
              <a:t>AIRBNB is the most trending hotels in United States, concept of Airbnb is providing home like residence for the customers.</a:t>
            </a:r>
            <a:endParaRPr lang="en-IN" sz="1900" dirty="0">
              <a:latin typeface="Times New Roman" panose="02020603050405020304" pitchFamily="18" charset="0"/>
              <a:cs typeface="Times New Roman" panose="02020603050405020304" pitchFamily="18" charset="0"/>
            </a:endParaRPr>
          </a:p>
          <a:p>
            <a:pPr>
              <a:lnSpc>
                <a:spcPct val="110000"/>
              </a:lnSpc>
            </a:pPr>
            <a:r>
              <a:rPr lang="en-US" sz="1900" dirty="0">
                <a:latin typeface="Times New Roman" panose="02020603050405020304" pitchFamily="18" charset="0"/>
                <a:cs typeface="Times New Roman" panose="02020603050405020304" pitchFamily="18" charset="0"/>
              </a:rPr>
              <a:t>In this data set we have 29 variables which contains both numeric and categorial values, there are some variables which are not necessary for our prediction.</a:t>
            </a:r>
          </a:p>
          <a:p>
            <a:pPr>
              <a:lnSpc>
                <a:spcPct val="110000"/>
              </a:lnSpc>
            </a:pPr>
            <a:r>
              <a:rPr lang="en-US" sz="1900" dirty="0">
                <a:latin typeface="Times New Roman" panose="02020603050405020304" pitchFamily="18" charset="0"/>
                <a:cs typeface="Times New Roman" panose="02020603050405020304" pitchFamily="18" charset="0"/>
              </a:rPr>
              <a:t>Variables such as price, bedrooms, accommodation, beds, bathrooms, number of reviews, review scores rating are numeric variables remain all variables are categoric.</a:t>
            </a:r>
            <a:endParaRPr lang="en-IN" sz="1900" dirty="0">
              <a:latin typeface="Times New Roman" panose="02020603050405020304" pitchFamily="18" charset="0"/>
              <a:cs typeface="Times New Roman" panose="02020603050405020304" pitchFamily="18" charset="0"/>
            </a:endParaRPr>
          </a:p>
          <a:p>
            <a:pPr>
              <a:lnSpc>
                <a:spcPct val="110000"/>
              </a:lnSpc>
            </a:pPr>
            <a:r>
              <a:rPr lang="en-US" sz="1900" dirty="0">
                <a:latin typeface="Times New Roman" panose="02020603050405020304" pitchFamily="18" charset="0"/>
                <a:cs typeface="Times New Roman" panose="02020603050405020304" pitchFamily="18" charset="0"/>
              </a:rPr>
              <a:t>There are some variables which can be eliminated such as </a:t>
            </a:r>
            <a:r>
              <a:rPr lang="en-US" sz="1900" dirty="0" err="1">
                <a:latin typeface="Times New Roman" panose="02020603050405020304" pitchFamily="18" charset="0"/>
                <a:cs typeface="Times New Roman" panose="02020603050405020304" pitchFamily="18" charset="0"/>
              </a:rPr>
              <a:t>host_has_profile_pic</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host_since</a:t>
            </a:r>
            <a:r>
              <a:rPr lang="en-US" sz="1900" dirty="0">
                <a:latin typeface="Times New Roman" panose="02020603050405020304" pitchFamily="18" charset="0"/>
                <a:cs typeface="Times New Roman" panose="02020603050405020304" pitchFamily="18" charset="0"/>
              </a:rPr>
              <a:t>, last review, first review,  neighborhood, host identity, cancellation, host response, latitude, longitude, </a:t>
            </a:r>
            <a:r>
              <a:rPr lang="en-US" sz="1900" dirty="0" err="1">
                <a:latin typeface="Times New Roman" panose="02020603050405020304" pitchFamily="18" charset="0"/>
                <a:cs typeface="Times New Roman" panose="02020603050405020304" pitchFamily="18" charset="0"/>
              </a:rPr>
              <a:t>thumbnail_url</a:t>
            </a:r>
            <a:r>
              <a:rPr lang="en-US" sz="1900" dirty="0">
                <a:latin typeface="Times New Roman" panose="02020603050405020304" pitchFamily="18" charset="0"/>
                <a:cs typeface="Times New Roman" panose="02020603050405020304" pitchFamily="18" charset="0"/>
              </a:rPr>
              <a:t>, zip code because these variables will not affect the price. 17 independent variables are mainly used to predict the price, there are no missing values in the data.</a:t>
            </a:r>
          </a:p>
          <a:p>
            <a:pPr>
              <a:lnSpc>
                <a:spcPct val="110000"/>
              </a:lnSpc>
            </a:pPr>
            <a:endParaRPr lang="en-IN" sz="1100" dirty="0"/>
          </a:p>
          <a:p>
            <a:pPr>
              <a:lnSpc>
                <a:spcPct val="110000"/>
              </a:lnSpc>
            </a:pPr>
            <a:endParaRPr lang="en-IN" sz="1100" dirty="0"/>
          </a:p>
          <a:p>
            <a:pPr>
              <a:lnSpc>
                <a:spcPct val="110000"/>
              </a:lnSpc>
            </a:pPr>
            <a:endParaRPr lang="en-US" sz="1100" dirty="0"/>
          </a:p>
        </p:txBody>
      </p:sp>
    </p:spTree>
    <p:extLst>
      <p:ext uri="{BB962C8B-B14F-4D97-AF65-F5344CB8AC3E}">
        <p14:creationId xmlns:p14="http://schemas.microsoft.com/office/powerpoint/2010/main" val="1142051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1E868-F5D1-4242-ADF5-16EA6111324B}"/>
              </a:ext>
            </a:extLst>
          </p:cNvPr>
          <p:cNvSpPr>
            <a:spLocks noGrp="1"/>
          </p:cNvSpPr>
          <p:nvPr>
            <p:ph type="title"/>
          </p:nvPr>
        </p:nvSpPr>
        <p:spPr>
          <a:xfrm>
            <a:off x="1141413" y="618518"/>
            <a:ext cx="9905998" cy="1478570"/>
          </a:xfrm>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2800" u="sng" dirty="0">
                <a:solidFill>
                  <a:schemeClr val="bg1"/>
                </a:solidFill>
                <a:latin typeface="Times New Roman" panose="02020603050405020304" pitchFamily="18" charset="0"/>
                <a:cs typeface="Times New Roman" panose="02020603050405020304" pitchFamily="18" charset="0"/>
              </a:rPr>
              <a:t>Regression nodes</a:t>
            </a:r>
          </a:p>
        </p:txBody>
      </p:sp>
      <p:sp>
        <p:nvSpPr>
          <p:cNvPr id="3" name="Content Placeholder 2">
            <a:extLst>
              <a:ext uri="{FF2B5EF4-FFF2-40B4-BE49-F238E27FC236}">
                <a16:creationId xmlns:a16="http://schemas.microsoft.com/office/drawing/2014/main" id="{6AA9CE53-6ABB-C34F-83CF-67FD40D46D2A}"/>
              </a:ext>
            </a:extLst>
          </p:cNvPr>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r>
              <a:rPr lang="en-US" sz="1900" dirty="0">
                <a:latin typeface="Times New Roman" panose="02020603050405020304" pitchFamily="18" charset="0"/>
                <a:cs typeface="Times New Roman" panose="02020603050405020304" pitchFamily="18" charset="0"/>
              </a:rPr>
              <a:t>For changing the type of regressions in nodes, change selection model in properties and run each node separately. </a:t>
            </a:r>
            <a:endParaRPr lang="en-IN" sz="1900" dirty="0">
              <a:latin typeface="Times New Roman" panose="02020603050405020304" pitchFamily="18" charset="0"/>
              <a:cs typeface="Times New Roman" panose="02020603050405020304" pitchFamily="18" charset="0"/>
            </a:endParaRPr>
          </a:p>
          <a:p>
            <a:endParaRPr lang="en-US" dirty="0"/>
          </a:p>
        </p:txBody>
      </p:sp>
      <p:pic>
        <p:nvPicPr>
          <p:cNvPr id="5" name="Picture 4" descr="Diagram&#10;&#10;Description automatically generated">
            <a:extLst>
              <a:ext uri="{FF2B5EF4-FFF2-40B4-BE49-F238E27FC236}">
                <a16:creationId xmlns:a16="http://schemas.microsoft.com/office/drawing/2014/main" id="{4FF56733-BD5D-4A31-9FF2-9330FB6DD714}"/>
              </a:ext>
            </a:extLst>
          </p:cNvPr>
          <p:cNvPicPr/>
          <p:nvPr/>
        </p:nvPicPr>
        <p:blipFill>
          <a:blip r:embed="rId2"/>
          <a:stretch>
            <a:fillRect/>
          </a:stretch>
        </p:blipFill>
        <p:spPr>
          <a:xfrm>
            <a:off x="1990237" y="2204085"/>
            <a:ext cx="6199606" cy="2449830"/>
          </a:xfrm>
          <a:prstGeom prst="rect">
            <a:avLst/>
          </a:prstGeom>
        </p:spPr>
      </p:pic>
    </p:spTree>
    <p:extLst>
      <p:ext uri="{BB962C8B-B14F-4D97-AF65-F5344CB8AC3E}">
        <p14:creationId xmlns:p14="http://schemas.microsoft.com/office/powerpoint/2010/main" val="187339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84AF6-53A0-480C-B087-1F3C40BECA67}"/>
              </a:ext>
            </a:extLst>
          </p:cNvPr>
          <p:cNvSpPr>
            <a:spLocks noGrp="1"/>
          </p:cNvSpPr>
          <p:nvPr>
            <p:ph type="title"/>
          </p:nvPr>
        </p:nvSpPr>
        <p:spPr/>
        <p:txBody>
          <a:bodyPr>
            <a:normAutofit/>
          </a:bodyPr>
          <a:lstStyle/>
          <a:p>
            <a:r>
              <a:rPr lang="en-US" sz="2800" b="1" u="sng" dirty="0">
                <a:solidFill>
                  <a:schemeClr val="bg1"/>
                </a:solidFill>
                <a:latin typeface="Times New Roman" panose="02020603050405020304" pitchFamily="18" charset="0"/>
                <a:cs typeface="Times New Roman" panose="02020603050405020304" pitchFamily="18" charset="0"/>
              </a:rPr>
              <a:t>MODEL COMPARISION NODE:</a:t>
            </a:r>
          </a:p>
        </p:txBody>
      </p:sp>
      <p:sp>
        <p:nvSpPr>
          <p:cNvPr id="3" name="Content Placeholder 2">
            <a:extLst>
              <a:ext uri="{FF2B5EF4-FFF2-40B4-BE49-F238E27FC236}">
                <a16:creationId xmlns:a16="http://schemas.microsoft.com/office/drawing/2014/main" id="{B7146BFE-9B0B-4B3D-B80F-B660424F6A9C}"/>
              </a:ext>
            </a:extLst>
          </p:cNvPr>
          <p:cNvSpPr>
            <a:spLocks noGrp="1"/>
          </p:cNvSpPr>
          <p:nvPr>
            <p:ph idx="1"/>
          </p:nvPr>
        </p:nvSpPr>
        <p:spPr>
          <a:xfrm>
            <a:off x="914400" y="1779104"/>
            <a:ext cx="10133011" cy="4373218"/>
          </a:xfrm>
        </p:spPr>
        <p:txBody>
          <a:bodyPr>
            <a:normAutofit/>
          </a:bodyPr>
          <a:lstStyle/>
          <a:p>
            <a:r>
              <a:rPr lang="en-US" sz="1800" dirty="0">
                <a:latin typeface="Times New Roman" panose="02020603050405020304" pitchFamily="18" charset="0"/>
                <a:cs typeface="Times New Roman" panose="02020603050405020304" pitchFamily="18" charset="0"/>
              </a:rPr>
              <a:t>The Model Comparison node belongs to the Assess category in the SAS data mining process of Sample, Explore, Modify, Model, and Assess (SEMMA). </a:t>
            </a:r>
          </a:p>
          <a:p>
            <a:r>
              <a:rPr lang="en-US" sz="1800" dirty="0">
                <a:latin typeface="Times New Roman" panose="02020603050405020304" pitchFamily="18" charset="0"/>
                <a:cs typeface="Times New Roman" panose="02020603050405020304" pitchFamily="18" charset="0"/>
              </a:rPr>
              <a:t>The Model Comparison node enables you to compare the performance of competing models using various benchmarking criteria.</a:t>
            </a:r>
          </a:p>
          <a:p>
            <a:r>
              <a:rPr lang="en-US" sz="1800" dirty="0">
                <a:latin typeface="Times New Roman" panose="02020603050405020304" pitchFamily="18" charset="0"/>
                <a:cs typeface="Times New Roman" panose="02020603050405020304" pitchFamily="18" charset="0"/>
              </a:rPr>
              <a:t>There are many criteria that can be used to compare models. </a:t>
            </a:r>
          </a:p>
          <a:p>
            <a:r>
              <a:rPr lang="en-US" sz="1800" dirty="0">
                <a:latin typeface="Times New Roman" panose="02020603050405020304" pitchFamily="18" charset="0"/>
                <a:cs typeface="Times New Roman" panose="02020603050405020304" pitchFamily="18" charset="0"/>
              </a:rPr>
              <a:t>Comparing model performance depends on the specific application for the model.</a:t>
            </a:r>
          </a:p>
          <a:p>
            <a:r>
              <a:rPr lang="en-US" sz="1800" dirty="0">
                <a:latin typeface="Times New Roman" panose="02020603050405020304" pitchFamily="18" charset="0"/>
                <a:cs typeface="Times New Roman" panose="02020603050405020304" pitchFamily="18" charset="0"/>
              </a:rPr>
              <a:t>The combined criteria enable the analyst to make cross-model comparisons and assessments.</a:t>
            </a:r>
          </a:p>
          <a:p>
            <a:r>
              <a:rPr lang="en-US" sz="1800" dirty="0">
                <a:latin typeface="Times New Roman" panose="02020603050405020304" pitchFamily="18" charset="0"/>
                <a:cs typeface="Times New Roman" panose="02020603050405020304" pitchFamily="18" charset="0"/>
              </a:rPr>
              <a:t>Each node that precedes the Model Comparison node must have a unique name. Even though each node has a unique Node ID, when two nodes with the same name are compared, the results are invalid.</a:t>
            </a:r>
          </a:p>
        </p:txBody>
      </p:sp>
    </p:spTree>
    <p:extLst>
      <p:ext uri="{BB962C8B-B14F-4D97-AF65-F5344CB8AC3E}">
        <p14:creationId xmlns:p14="http://schemas.microsoft.com/office/powerpoint/2010/main" val="2477630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C132B-404B-834C-B6BE-3BED736FC99F}"/>
              </a:ext>
            </a:extLst>
          </p:cNvPr>
          <p:cNvSpPr>
            <a:spLocks noGrp="1"/>
          </p:cNvSpPr>
          <p:nvPr>
            <p:ph type="title"/>
          </p:nvPr>
        </p:nvSpPr>
        <p:spPr/>
        <p:txBody>
          <a:bodyPr>
            <a:normAutofit/>
          </a:bodyPr>
          <a:lstStyle/>
          <a:p>
            <a:r>
              <a:rPr lang="en-US" sz="2800" b="1" u="sng" dirty="0">
                <a:solidFill>
                  <a:schemeClr val="bg1"/>
                </a:solidFill>
                <a:latin typeface="Times New Roman" panose="02020603050405020304" pitchFamily="18" charset="0"/>
                <a:cs typeface="Times New Roman" panose="02020603050405020304" pitchFamily="18" charset="0"/>
              </a:rPr>
              <a:t>Model Comparison-1:</a:t>
            </a:r>
          </a:p>
        </p:txBody>
      </p:sp>
      <p:sp>
        <p:nvSpPr>
          <p:cNvPr id="3" name="Content Placeholder 2">
            <a:extLst>
              <a:ext uri="{FF2B5EF4-FFF2-40B4-BE49-F238E27FC236}">
                <a16:creationId xmlns:a16="http://schemas.microsoft.com/office/drawing/2014/main" id="{F9D81109-2FCD-4F42-954E-E1504108EE10}"/>
              </a:ext>
            </a:extLst>
          </p:cNvPr>
          <p:cNvSpPr>
            <a:spLocks noGrp="1"/>
          </p:cNvSpPr>
          <p:nvPr>
            <p:ph sz="half" idx="1"/>
          </p:nvPr>
        </p:nvSpPr>
        <p:spPr/>
        <p:txBody>
          <a:bodyPr>
            <a:normAutofit/>
          </a:bodyPr>
          <a:lstStyle/>
          <a:p>
            <a:r>
              <a:rPr lang="en-US" sz="1800" dirty="0">
                <a:latin typeface="Times New Roman" panose="02020603050405020304" pitchFamily="18" charset="0"/>
                <a:cs typeface="Times New Roman" panose="02020603050405020304" pitchFamily="18" charset="0"/>
              </a:rPr>
              <a:t>This node helps to compare all the different models and navigates us to find which model suits best to the data set we choose.</a:t>
            </a:r>
          </a:p>
          <a:p>
            <a:r>
              <a:rPr lang="en-US" sz="1800" dirty="0">
                <a:latin typeface="Times New Roman" panose="02020603050405020304" pitchFamily="18" charset="0"/>
                <a:cs typeface="Times New Roman" panose="02020603050405020304" pitchFamily="18" charset="0"/>
              </a:rPr>
              <a:t>From the result we can decide linear regression model suits best to the dataset.</a:t>
            </a:r>
            <a:endParaRPr lang="en-IN" sz="1800" dirty="0">
              <a:latin typeface="Times New Roman" panose="02020603050405020304" pitchFamily="18" charset="0"/>
              <a:cs typeface="Times New Roman" panose="02020603050405020304" pitchFamily="18" charset="0"/>
            </a:endParaRPr>
          </a:p>
          <a:p>
            <a:endParaRPr lang="en-IN" sz="2000" dirty="0"/>
          </a:p>
          <a:p>
            <a:pPr marL="0" indent="0">
              <a:buNone/>
            </a:pPr>
            <a:endParaRPr lang="en-US" dirty="0"/>
          </a:p>
        </p:txBody>
      </p:sp>
      <p:pic>
        <p:nvPicPr>
          <p:cNvPr id="6" name="Content Placeholder 5" descr="Table&#10;&#10;Description automatically generated">
            <a:extLst>
              <a:ext uri="{FF2B5EF4-FFF2-40B4-BE49-F238E27FC236}">
                <a16:creationId xmlns:a16="http://schemas.microsoft.com/office/drawing/2014/main" id="{18D688A2-A9A7-48DB-9847-4D2D3F2B914A}"/>
              </a:ext>
            </a:extLst>
          </p:cNvPr>
          <p:cNvPicPr>
            <a:picLocks noGrp="1"/>
          </p:cNvPicPr>
          <p:nvPr>
            <p:ph sz="half" idx="2"/>
          </p:nvPr>
        </p:nvPicPr>
        <p:blipFill>
          <a:blip r:embed="rId2"/>
          <a:stretch>
            <a:fillRect/>
          </a:stretch>
        </p:blipFill>
        <p:spPr>
          <a:xfrm>
            <a:off x="6019799" y="2365514"/>
            <a:ext cx="5516217" cy="2673625"/>
          </a:xfrm>
          <a:prstGeom prst="rect">
            <a:avLst/>
          </a:prstGeom>
        </p:spPr>
      </p:pic>
    </p:spTree>
    <p:extLst>
      <p:ext uri="{BB962C8B-B14F-4D97-AF65-F5344CB8AC3E}">
        <p14:creationId xmlns:p14="http://schemas.microsoft.com/office/powerpoint/2010/main" val="1555797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E911F-EE7E-B14D-A763-9125ADCA006A}"/>
              </a:ext>
            </a:extLst>
          </p:cNvPr>
          <p:cNvSpPr>
            <a:spLocks noGrp="1"/>
          </p:cNvSpPr>
          <p:nvPr>
            <p:ph type="title"/>
          </p:nvPr>
        </p:nvSpPr>
        <p:spPr/>
        <p:txBody>
          <a:bodyPr>
            <a:normAutofit/>
          </a:bodyPr>
          <a:lstStyle/>
          <a:p>
            <a:r>
              <a:rPr lang="en-US" sz="2800" u="sng" dirty="0">
                <a:solidFill>
                  <a:schemeClr val="bg1"/>
                </a:solidFill>
                <a:latin typeface="Times New Roman" panose="02020603050405020304" pitchFamily="18" charset="0"/>
                <a:cs typeface="Times New Roman" panose="02020603050405020304" pitchFamily="18" charset="0"/>
              </a:rPr>
              <a:t>Model 2: Decision Tree:</a:t>
            </a:r>
          </a:p>
        </p:txBody>
      </p:sp>
      <p:sp>
        <p:nvSpPr>
          <p:cNvPr id="3" name="Content Placeholder 2">
            <a:extLst>
              <a:ext uri="{FF2B5EF4-FFF2-40B4-BE49-F238E27FC236}">
                <a16:creationId xmlns:a16="http://schemas.microsoft.com/office/drawing/2014/main" id="{A0946DD6-CF94-3E42-838F-4A4FD971DF51}"/>
              </a:ext>
            </a:extLst>
          </p:cNvPr>
          <p:cNvSpPr>
            <a:spLocks noGrp="1"/>
          </p:cNvSpPr>
          <p:nvPr>
            <p:ph sz="half" idx="1"/>
          </p:nvPr>
        </p:nvSpPr>
        <p:spPr>
          <a:xfrm>
            <a:off x="1141413" y="2016572"/>
            <a:ext cx="4878389" cy="3541714"/>
          </a:xfrm>
        </p:spPr>
        <p:txBody>
          <a:bodyPr>
            <a:normAutofit fontScale="25000" lnSpcReduction="20000"/>
          </a:bodyPr>
          <a:lstStyle/>
          <a:p>
            <a:r>
              <a:rPr lang="en-US" sz="7200" dirty="0">
                <a:latin typeface="Times New Roman" panose="02020603050405020304" pitchFamily="18" charset="0"/>
                <a:cs typeface="Times New Roman" panose="02020603050405020304" pitchFamily="18" charset="0"/>
              </a:rPr>
              <a:t>The Tree node's main function is to do decision tree analysis. </a:t>
            </a:r>
          </a:p>
          <a:p>
            <a:r>
              <a:rPr lang="en-US" sz="7200" dirty="0">
                <a:latin typeface="Times New Roman" panose="02020603050405020304" pitchFamily="18" charset="0"/>
                <a:cs typeface="Times New Roman" panose="02020603050405020304" pitchFamily="18" charset="0"/>
              </a:rPr>
              <a:t>The purpose of decision tree analysis is to do classification or predictive modeling. Based on the input values.</a:t>
            </a:r>
          </a:p>
          <a:p>
            <a:r>
              <a:rPr lang="en-US" sz="7200" dirty="0">
                <a:latin typeface="Times New Roman" panose="02020603050405020304" pitchFamily="18" charset="0"/>
                <a:cs typeface="Times New Roman" panose="02020603050405020304" pitchFamily="18" charset="0"/>
              </a:rPr>
              <a:t>decision tree modeling uses a set of if-then decision rules to create a sequence of partitions that gradually divide the goal values into smaller and smaller homogeneous groups.</a:t>
            </a:r>
          </a:p>
          <a:p>
            <a:r>
              <a:rPr lang="en-US" sz="7200" dirty="0">
                <a:latin typeface="Times New Roman" panose="02020603050405020304" pitchFamily="18" charset="0"/>
                <a:cs typeface="Times New Roman" panose="02020603050405020304" pitchFamily="18" charset="0"/>
              </a:rPr>
              <a:t>We perform two different decision tree nodes one with 2 branches and other with three branches and run each node separately</a:t>
            </a:r>
          </a:p>
          <a:p>
            <a:pPr marL="0" indent="0">
              <a:buNone/>
            </a:pPr>
            <a:endParaRPr lang="en-US" sz="2400" dirty="0"/>
          </a:p>
          <a:p>
            <a:pPr marL="0" indent="0">
              <a:buNone/>
            </a:pPr>
            <a:endParaRPr lang="en-US" sz="2000" dirty="0"/>
          </a:p>
          <a:p>
            <a:pPr marL="0" indent="0">
              <a:buNone/>
            </a:pPr>
            <a:endParaRPr lang="en-US" sz="2000" dirty="0"/>
          </a:p>
        </p:txBody>
      </p:sp>
      <p:pic>
        <p:nvPicPr>
          <p:cNvPr id="6" name="Content Placeholder 3" descr="Diagram&#10;&#10;Description automatically generated">
            <a:extLst>
              <a:ext uri="{FF2B5EF4-FFF2-40B4-BE49-F238E27FC236}">
                <a16:creationId xmlns:a16="http://schemas.microsoft.com/office/drawing/2014/main" id="{B08A0310-D247-47AC-8870-447335705319}"/>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249485"/>
            <a:ext cx="4875213" cy="2859227"/>
          </a:xfrm>
          <a:prstGeom prst="rect">
            <a:avLst/>
          </a:prstGeom>
        </p:spPr>
      </p:pic>
    </p:spTree>
    <p:extLst>
      <p:ext uri="{BB962C8B-B14F-4D97-AF65-F5344CB8AC3E}">
        <p14:creationId xmlns:p14="http://schemas.microsoft.com/office/powerpoint/2010/main" val="880513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8A552-57E1-4EB7-9789-CC6424664060}"/>
              </a:ext>
            </a:extLst>
          </p:cNvPr>
          <p:cNvSpPr>
            <a:spLocks noGrp="1"/>
          </p:cNvSpPr>
          <p:nvPr>
            <p:ph type="title"/>
          </p:nvPr>
        </p:nvSpPr>
        <p:spPr/>
        <p:txBody>
          <a:bodyPr>
            <a:normAutofit/>
          </a:bodyPr>
          <a:lstStyle/>
          <a:p>
            <a:r>
              <a:rPr lang="en-US" sz="2800" b="1" u="sng" dirty="0">
                <a:solidFill>
                  <a:schemeClr val="bg1"/>
                </a:solidFill>
                <a:latin typeface="Times New Roman" panose="02020603050405020304" pitchFamily="18" charset="0"/>
                <a:cs typeface="Times New Roman" panose="02020603050405020304" pitchFamily="18" charset="0"/>
              </a:rPr>
              <a:t>Model Selection for DECISION TREE:</a:t>
            </a:r>
            <a:br>
              <a:rPr lang="en-US" sz="2800" b="1" u="sng" dirty="0">
                <a:solidFill>
                  <a:schemeClr val="bg1"/>
                </a:solidFill>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72B759F0-84C9-4CFA-9073-2FBE2D932D16}"/>
              </a:ext>
            </a:extLst>
          </p:cNvPr>
          <p:cNvPicPr>
            <a:picLocks noGrp="1" noChangeAspect="1"/>
          </p:cNvPicPr>
          <p:nvPr>
            <p:ph idx="1"/>
          </p:nvPr>
        </p:nvPicPr>
        <p:blipFill>
          <a:blip r:embed="rId2"/>
          <a:stretch>
            <a:fillRect/>
          </a:stretch>
        </p:blipFill>
        <p:spPr>
          <a:xfrm>
            <a:off x="1859320" y="2097088"/>
            <a:ext cx="3448175" cy="4069574"/>
          </a:xfrm>
        </p:spPr>
      </p:pic>
      <p:pic>
        <p:nvPicPr>
          <p:cNvPr id="9" name="Picture 8">
            <a:extLst>
              <a:ext uri="{FF2B5EF4-FFF2-40B4-BE49-F238E27FC236}">
                <a16:creationId xmlns:a16="http://schemas.microsoft.com/office/drawing/2014/main" id="{15F2B196-CBFC-471C-96E5-9C76DEDCF081}"/>
              </a:ext>
            </a:extLst>
          </p:cNvPr>
          <p:cNvPicPr>
            <a:picLocks noChangeAspect="1"/>
          </p:cNvPicPr>
          <p:nvPr/>
        </p:nvPicPr>
        <p:blipFill>
          <a:blip r:embed="rId3"/>
          <a:stretch>
            <a:fillRect/>
          </a:stretch>
        </p:blipFill>
        <p:spPr>
          <a:xfrm>
            <a:off x="6094412" y="2045100"/>
            <a:ext cx="3536605" cy="4121562"/>
          </a:xfrm>
          <a:prstGeom prst="rect">
            <a:avLst/>
          </a:prstGeom>
        </p:spPr>
      </p:pic>
    </p:spTree>
    <p:extLst>
      <p:ext uri="{BB962C8B-B14F-4D97-AF65-F5344CB8AC3E}">
        <p14:creationId xmlns:p14="http://schemas.microsoft.com/office/powerpoint/2010/main" val="2837970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A3C4B5-CE1D-44B4-BA53-342BF9BE9D55}"/>
              </a:ext>
            </a:extLst>
          </p:cNvPr>
          <p:cNvSpPr>
            <a:spLocks noGrp="1"/>
          </p:cNvSpPr>
          <p:nvPr>
            <p:ph type="title"/>
          </p:nvPr>
        </p:nvSpPr>
        <p:spPr/>
        <p:txBody>
          <a:bodyPr>
            <a:normAutofit/>
          </a:bodyPr>
          <a:lstStyle/>
          <a:p>
            <a:r>
              <a:rPr lang="en-US" sz="2800" b="1" u="sng" dirty="0">
                <a:solidFill>
                  <a:schemeClr val="bg1"/>
                </a:solidFill>
                <a:latin typeface="Times New Roman" panose="02020603050405020304" pitchFamily="18" charset="0"/>
                <a:cs typeface="Times New Roman" panose="02020603050405020304" pitchFamily="18" charset="0"/>
              </a:rPr>
              <a:t>Model Comparison-2:</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797679-AE30-CD41-95AF-68F3F46065FC}"/>
              </a:ext>
            </a:extLst>
          </p:cNvPr>
          <p:cNvSpPr>
            <a:spLocks noGrp="1"/>
          </p:cNvSpPr>
          <p:nvPr>
            <p:ph sz="half" idx="1"/>
          </p:nvPr>
        </p:nvSpPr>
        <p:spPr/>
        <p:txBody>
          <a:bodyPr>
            <a:normAutofit/>
          </a:bodyPr>
          <a:lstStyle/>
          <a:p>
            <a:r>
              <a:rPr lang="en-US" sz="1800" dirty="0">
                <a:latin typeface="Times New Roman" panose="02020603050405020304" pitchFamily="18" charset="0"/>
                <a:cs typeface="Times New Roman" panose="02020603050405020304" pitchFamily="18" charset="0"/>
              </a:rPr>
              <a:t>Attach model comparison to the two decision models and run model comparison node.</a:t>
            </a:r>
          </a:p>
          <a:p>
            <a:r>
              <a:rPr lang="en-US" sz="1800" dirty="0">
                <a:latin typeface="Times New Roman" panose="02020603050405020304" pitchFamily="18" charset="0"/>
                <a:cs typeface="Times New Roman" panose="02020603050405020304" pitchFamily="18" charset="0"/>
              </a:rPr>
              <a:t>From the results, we can see the average squared error for tree 2(0.2082) is less than tree(0.2194). It shows tree2 suits best to the dataset.</a:t>
            </a:r>
            <a:endParaRPr lang="en-IN" sz="18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9" name="Content Placeholder 8" descr="Table&#10;&#10;Description automatically generated">
            <a:extLst>
              <a:ext uri="{FF2B5EF4-FFF2-40B4-BE49-F238E27FC236}">
                <a16:creationId xmlns:a16="http://schemas.microsoft.com/office/drawing/2014/main" id="{0FBF8B97-401E-43CD-8009-91029296B9C1}"/>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64151" y="2249486"/>
            <a:ext cx="4875213" cy="2831780"/>
          </a:xfrm>
          <a:prstGeom prst="rect">
            <a:avLst/>
          </a:prstGeom>
          <a:noFill/>
          <a:ln>
            <a:noFill/>
          </a:ln>
        </p:spPr>
      </p:pic>
    </p:spTree>
    <p:extLst>
      <p:ext uri="{BB962C8B-B14F-4D97-AF65-F5344CB8AC3E}">
        <p14:creationId xmlns:p14="http://schemas.microsoft.com/office/powerpoint/2010/main" val="425308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BD2B2-9818-494D-A667-60FAEDA72B8B}"/>
              </a:ext>
            </a:extLst>
          </p:cNvPr>
          <p:cNvSpPr>
            <a:spLocks noGrp="1"/>
          </p:cNvSpPr>
          <p:nvPr>
            <p:ph type="title"/>
          </p:nvPr>
        </p:nvSpPr>
        <p:spPr/>
        <p:txBody>
          <a:bodyPr>
            <a:normAutofit/>
          </a:bodyPr>
          <a:lstStyle/>
          <a:p>
            <a:r>
              <a:rPr lang="en-US" sz="2800" b="1" u="sng" dirty="0">
                <a:solidFill>
                  <a:schemeClr val="bg1"/>
                </a:solidFill>
                <a:latin typeface="Times New Roman" panose="02020603050405020304" pitchFamily="18" charset="0"/>
                <a:cs typeface="Times New Roman" panose="02020603050405020304" pitchFamily="18" charset="0"/>
              </a:rPr>
              <a:t>Model 3 :</a:t>
            </a:r>
            <a:r>
              <a:rPr lang="en-US" sz="2800" b="1"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Neural Network Node.</a:t>
            </a:r>
            <a:br>
              <a:rPr lang="en-IN"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B3F0C2-1197-4C4B-9F73-48BE2744A5DF}"/>
              </a:ext>
            </a:extLst>
          </p:cNvPr>
          <p:cNvSpPr>
            <a:spLocks noGrp="1"/>
          </p:cNvSpPr>
          <p:nvPr>
            <p:ph sz="half" idx="1"/>
          </p:nvPr>
        </p:nvSpPr>
        <p:spPr>
          <a:xfrm>
            <a:off x="743844" y="1772407"/>
            <a:ext cx="5865678" cy="4467075"/>
          </a:xfrm>
        </p:spPr>
        <p:txBody>
          <a:bodyPr>
            <a:normAutofit fontScale="85000" lnSpcReduction="20000"/>
          </a:bodyPr>
          <a:lstStyle/>
          <a:p>
            <a:r>
              <a:rPr lang="en-US" sz="1900" dirty="0">
                <a:latin typeface="Times New Roman" panose="02020603050405020304" pitchFamily="18" charset="0"/>
                <a:cs typeface="Times New Roman" panose="02020603050405020304" pitchFamily="18" charset="0"/>
              </a:rPr>
              <a:t>The Neural Network node's function is to perform neural network modeling.</a:t>
            </a:r>
          </a:p>
          <a:p>
            <a:r>
              <a:rPr lang="en-US" sz="1900" dirty="0">
                <a:latin typeface="Times New Roman" panose="02020603050405020304" pitchFamily="18" charset="0"/>
                <a:cs typeface="Times New Roman" panose="02020603050405020304" pitchFamily="18" charset="0"/>
              </a:rPr>
              <a:t> Within the process flow diagram, neural network modeling is essentially non-linear modeling. </a:t>
            </a:r>
          </a:p>
          <a:p>
            <a:r>
              <a:rPr lang="en-US" sz="1900" dirty="0">
                <a:latin typeface="Times New Roman" panose="02020603050405020304" pitchFamily="18" charset="0"/>
                <a:cs typeface="Times New Roman" panose="02020603050405020304" pitchFamily="18" charset="0"/>
              </a:rPr>
              <a:t>The multilayer perceptron MP network is the default neural network architecture, with one hidden layer consisting of three hidden units. </a:t>
            </a:r>
          </a:p>
          <a:p>
            <a:r>
              <a:rPr lang="en-US" sz="1900" dirty="0">
                <a:latin typeface="Times New Roman" panose="02020603050405020304" pitchFamily="18" charset="0"/>
                <a:cs typeface="Times New Roman" panose="02020603050405020304" pitchFamily="18" charset="0"/>
              </a:rPr>
              <a:t>Each input is generally connected to the first layer, each hidden layer is totally connected to the next hidden layer, and the output is fully connected to the hidden layer. </a:t>
            </a:r>
          </a:p>
          <a:p>
            <a:r>
              <a:rPr lang="en-US" sz="1900" dirty="0">
                <a:latin typeface="Times New Roman" panose="02020603050405020304" pitchFamily="18" charset="0"/>
                <a:cs typeface="Times New Roman" panose="02020603050405020304" pitchFamily="18" charset="0"/>
              </a:rPr>
              <a:t>The node is designed to perform MLP and RBF designs, as well as other neural network architectures.</a:t>
            </a:r>
          </a:p>
          <a:p>
            <a:r>
              <a:rPr lang="en-US" sz="1900" dirty="0">
                <a:latin typeface="Times New Roman" panose="02020603050405020304" pitchFamily="18" charset="0"/>
                <a:cs typeface="Times New Roman" panose="02020603050405020304" pitchFamily="18" charset="0"/>
              </a:rPr>
              <a:t>We perform three neural network, to perform different nodes in properties we have to change the number of units in network sector.</a:t>
            </a:r>
          </a:p>
          <a:p>
            <a:endParaRPr lang="en-US" dirty="0"/>
          </a:p>
        </p:txBody>
      </p:sp>
      <p:pic>
        <p:nvPicPr>
          <p:cNvPr id="5" name="Content Placeholder 4" descr="Diagram&#10;&#10;Description automatically generated">
            <a:extLst>
              <a:ext uri="{FF2B5EF4-FFF2-40B4-BE49-F238E27FC236}">
                <a16:creationId xmlns:a16="http://schemas.microsoft.com/office/drawing/2014/main" id="{9762658A-4DBB-409F-A2B6-4AFF68DB971D}"/>
              </a:ext>
            </a:extLst>
          </p:cNvPr>
          <p:cNvPicPr>
            <a:picLocks noGrp="1"/>
          </p:cNvPicPr>
          <p:nvPr>
            <p:ph sz="half" idx="2"/>
          </p:nvPr>
        </p:nvPicPr>
        <p:blipFill>
          <a:blip r:embed="rId2"/>
          <a:stretch>
            <a:fillRect/>
          </a:stretch>
        </p:blipFill>
        <p:spPr>
          <a:xfrm>
            <a:off x="6689035" y="2097089"/>
            <a:ext cx="4358378" cy="2984526"/>
          </a:xfrm>
          <a:prstGeom prst="rect">
            <a:avLst/>
          </a:prstGeom>
        </p:spPr>
      </p:pic>
    </p:spTree>
    <p:extLst>
      <p:ext uri="{BB962C8B-B14F-4D97-AF65-F5344CB8AC3E}">
        <p14:creationId xmlns:p14="http://schemas.microsoft.com/office/powerpoint/2010/main" val="3633006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882ED-08AE-4519-A025-76DB5E975FE9}"/>
              </a:ext>
            </a:extLst>
          </p:cNvPr>
          <p:cNvSpPr>
            <a:spLocks noGrp="1"/>
          </p:cNvSpPr>
          <p:nvPr>
            <p:ph type="title"/>
          </p:nvPr>
        </p:nvSpPr>
        <p:spPr>
          <a:xfrm>
            <a:off x="1253556" y="618518"/>
            <a:ext cx="9905998" cy="1478570"/>
          </a:xfrm>
        </p:spPr>
        <p:txBody>
          <a:bodyPr>
            <a:normAutofit/>
          </a:bodyPr>
          <a:lstStyle/>
          <a:p>
            <a:pPr algn="ctr"/>
            <a:r>
              <a:rPr lang="en-US" sz="2800" b="1" u="sng" dirty="0">
                <a:solidFill>
                  <a:schemeClr val="bg1"/>
                </a:solidFill>
                <a:latin typeface="Times New Roman" panose="02020603050405020304" pitchFamily="18" charset="0"/>
                <a:cs typeface="Times New Roman" panose="02020603050405020304" pitchFamily="18" charset="0"/>
              </a:rPr>
              <a:t>Model Selection for NEURAL NETWORK: </a:t>
            </a:r>
            <a:endParaRPr lang="en-US" sz="2800" b="1"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1B525E9-C2A1-BD48-A86D-EA38192EA32D}"/>
              </a:ext>
            </a:extLst>
          </p:cNvPr>
          <p:cNvSpPr>
            <a:spLocks noGrp="1"/>
          </p:cNvSpPr>
          <p:nvPr>
            <p:ph idx="1"/>
          </p:nvPr>
        </p:nvSpPr>
        <p:spPr/>
        <p:txBody>
          <a:bodyPr>
            <a:normAutofit/>
          </a:bodyPr>
          <a:lstStyle/>
          <a:p>
            <a:endParaRPr lang="en-IN" sz="2000" dirty="0"/>
          </a:p>
          <a:p>
            <a:endParaRPr lang="en-US" dirty="0"/>
          </a:p>
        </p:txBody>
      </p:sp>
      <p:pic>
        <p:nvPicPr>
          <p:cNvPr id="6" name="Picture 5">
            <a:extLst>
              <a:ext uri="{FF2B5EF4-FFF2-40B4-BE49-F238E27FC236}">
                <a16:creationId xmlns:a16="http://schemas.microsoft.com/office/drawing/2014/main" id="{609FB5EB-0A8F-4650-9B0B-2100382F90AD}"/>
              </a:ext>
            </a:extLst>
          </p:cNvPr>
          <p:cNvPicPr>
            <a:picLocks noChangeAspect="1"/>
          </p:cNvPicPr>
          <p:nvPr/>
        </p:nvPicPr>
        <p:blipFill>
          <a:blip r:embed="rId2"/>
          <a:stretch>
            <a:fillRect/>
          </a:stretch>
        </p:blipFill>
        <p:spPr>
          <a:xfrm>
            <a:off x="800528" y="1911004"/>
            <a:ext cx="2962482" cy="3880197"/>
          </a:xfrm>
          <a:prstGeom prst="rect">
            <a:avLst/>
          </a:prstGeom>
        </p:spPr>
      </p:pic>
      <p:pic>
        <p:nvPicPr>
          <p:cNvPr id="8" name="Picture 7">
            <a:extLst>
              <a:ext uri="{FF2B5EF4-FFF2-40B4-BE49-F238E27FC236}">
                <a16:creationId xmlns:a16="http://schemas.microsoft.com/office/drawing/2014/main" id="{937208F9-E98F-4282-8D46-5EFD5081E156}"/>
              </a:ext>
            </a:extLst>
          </p:cNvPr>
          <p:cNvPicPr>
            <a:picLocks noChangeAspect="1"/>
          </p:cNvPicPr>
          <p:nvPr/>
        </p:nvPicPr>
        <p:blipFill>
          <a:blip r:embed="rId3"/>
          <a:stretch>
            <a:fillRect/>
          </a:stretch>
        </p:blipFill>
        <p:spPr>
          <a:xfrm>
            <a:off x="4344735" y="1911004"/>
            <a:ext cx="3218380" cy="3880197"/>
          </a:xfrm>
          <a:prstGeom prst="rect">
            <a:avLst/>
          </a:prstGeom>
        </p:spPr>
      </p:pic>
      <p:pic>
        <p:nvPicPr>
          <p:cNvPr id="10" name="Picture 9">
            <a:extLst>
              <a:ext uri="{FF2B5EF4-FFF2-40B4-BE49-F238E27FC236}">
                <a16:creationId xmlns:a16="http://schemas.microsoft.com/office/drawing/2014/main" id="{22497225-E623-4E88-BD54-A0020ABE0247}"/>
              </a:ext>
            </a:extLst>
          </p:cNvPr>
          <p:cNvPicPr>
            <a:picLocks noChangeAspect="1"/>
          </p:cNvPicPr>
          <p:nvPr/>
        </p:nvPicPr>
        <p:blipFill>
          <a:blip r:embed="rId4"/>
          <a:stretch>
            <a:fillRect/>
          </a:stretch>
        </p:blipFill>
        <p:spPr>
          <a:xfrm>
            <a:off x="8016547" y="1911004"/>
            <a:ext cx="3371748" cy="3880197"/>
          </a:xfrm>
          <a:prstGeom prst="rect">
            <a:avLst/>
          </a:prstGeom>
        </p:spPr>
      </p:pic>
    </p:spTree>
    <p:extLst>
      <p:ext uri="{BB962C8B-B14F-4D97-AF65-F5344CB8AC3E}">
        <p14:creationId xmlns:p14="http://schemas.microsoft.com/office/powerpoint/2010/main" val="151474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21C630-103F-4F11-9D8A-F386E0F4B95B}"/>
              </a:ext>
            </a:extLst>
          </p:cNvPr>
          <p:cNvSpPr>
            <a:spLocks noGrp="1"/>
          </p:cNvSpPr>
          <p:nvPr>
            <p:ph type="title"/>
          </p:nvPr>
        </p:nvSpPr>
        <p:spPr/>
        <p:txBody>
          <a:bodyPr>
            <a:normAutofit/>
          </a:bodyPr>
          <a:lstStyle/>
          <a:p>
            <a:r>
              <a:rPr lang="en-US" sz="2800" b="1" u="sng" dirty="0">
                <a:solidFill>
                  <a:schemeClr val="bg1"/>
                </a:solidFill>
                <a:latin typeface="Times New Roman" panose="02020603050405020304" pitchFamily="18" charset="0"/>
                <a:cs typeface="Times New Roman" panose="02020603050405020304" pitchFamily="18" charset="0"/>
              </a:rPr>
              <a:t>Model Comparison-3:</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CDF843-CE23-FB48-8C60-504552124DAE}"/>
              </a:ext>
            </a:extLst>
          </p:cNvPr>
          <p:cNvSpPr>
            <a:spLocks noGrp="1"/>
          </p:cNvSpPr>
          <p:nvPr>
            <p:ph sz="half" idx="1"/>
          </p:nvPr>
        </p:nvSpPr>
        <p:spPr>
          <a:xfrm>
            <a:off x="1141410" y="2204794"/>
            <a:ext cx="4878389" cy="3541714"/>
          </a:xfrm>
        </p:spPr>
        <p:txBody>
          <a:bodyPr>
            <a:normAutofit fontScale="25000" lnSpcReduction="20000"/>
          </a:bodyPr>
          <a:lstStyle/>
          <a:p>
            <a:r>
              <a:rPr lang="en-US" sz="7200" dirty="0">
                <a:latin typeface="Times New Roman" panose="02020603050405020304" pitchFamily="18" charset="0"/>
                <a:cs typeface="Times New Roman" panose="02020603050405020304" pitchFamily="18" charset="0"/>
              </a:rPr>
              <a:t>We perform three neural network, to perform different nodes in properties we should change the number of hidden units in network sector. </a:t>
            </a:r>
          </a:p>
          <a:p>
            <a:r>
              <a:rPr lang="en-US" sz="7200" dirty="0">
                <a:latin typeface="Times New Roman" panose="02020603050405020304" pitchFamily="18" charset="0"/>
                <a:cs typeface="Times New Roman" panose="02020603050405020304" pitchFamily="18" charset="0"/>
              </a:rPr>
              <a:t>For neural1, neural2, neural3  number of hidden units are 3,4,5 respectively.</a:t>
            </a:r>
          </a:p>
          <a:p>
            <a:r>
              <a:rPr lang="en-US" sz="7200" dirty="0">
                <a:latin typeface="Times New Roman" panose="02020603050405020304" pitchFamily="18" charset="0"/>
                <a:cs typeface="Times New Roman" panose="02020603050405020304" pitchFamily="18" charset="0"/>
              </a:rPr>
              <a:t>Run each node separately and attach every network node to model comparison and run model comparison node.</a:t>
            </a:r>
          </a:p>
          <a:p>
            <a:r>
              <a:rPr lang="en-US" sz="7200" dirty="0">
                <a:latin typeface="Times New Roman" panose="02020603050405020304" pitchFamily="18" charset="0"/>
                <a:cs typeface="Times New Roman" panose="02020603050405020304" pitchFamily="18" charset="0"/>
              </a:rPr>
              <a:t>As we can observe, the average squared error for the neural2 has least value and the model comparison states neural2 is the best suitable model for the data set we provided.</a:t>
            </a:r>
            <a:endParaRPr lang="en-IN" sz="7200" dirty="0">
              <a:latin typeface="Times New Roman" panose="02020603050405020304" pitchFamily="18" charset="0"/>
              <a:cs typeface="Times New Roman" panose="02020603050405020304" pitchFamily="18" charset="0"/>
            </a:endParaRPr>
          </a:p>
          <a:p>
            <a:endParaRPr lang="en-US" dirty="0"/>
          </a:p>
        </p:txBody>
      </p:sp>
      <p:pic>
        <p:nvPicPr>
          <p:cNvPr id="7" name="Content Placeholder 6" descr="A picture containing text, cabinet, screenshot&#10;&#10;Description automatically generated">
            <a:extLst>
              <a:ext uri="{FF2B5EF4-FFF2-40B4-BE49-F238E27FC236}">
                <a16:creationId xmlns:a16="http://schemas.microsoft.com/office/drawing/2014/main" id="{474BADA6-F9FC-457F-A504-E0FA45E6508C}"/>
              </a:ext>
            </a:extLst>
          </p:cNvPr>
          <p:cNvPicPr>
            <a:picLocks noGrp="1"/>
          </p:cNvPicPr>
          <p:nvPr>
            <p:ph sz="half" idx="2"/>
          </p:nvPr>
        </p:nvPicPr>
        <p:blipFill>
          <a:blip r:embed="rId2"/>
          <a:stretch>
            <a:fillRect/>
          </a:stretch>
        </p:blipFill>
        <p:spPr>
          <a:xfrm>
            <a:off x="6172200" y="2464904"/>
            <a:ext cx="4875213" cy="3021495"/>
          </a:xfrm>
          <a:prstGeom prst="rect">
            <a:avLst/>
          </a:prstGeom>
        </p:spPr>
      </p:pic>
    </p:spTree>
    <p:extLst>
      <p:ext uri="{BB962C8B-B14F-4D97-AF65-F5344CB8AC3E}">
        <p14:creationId xmlns:p14="http://schemas.microsoft.com/office/powerpoint/2010/main" val="3163392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67" name="Rectangle 66">
            <a:extLst>
              <a:ext uri="{FF2B5EF4-FFF2-40B4-BE49-F238E27FC236}">
                <a16:creationId xmlns:a16="http://schemas.microsoft.com/office/drawing/2014/main" id="{29EF3596-DF97-4605-88C4-E1D6634C1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A04CF5AE-1525-458C-805A-277612287C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0" name="Rectangle 5">
              <a:extLst>
                <a:ext uri="{FF2B5EF4-FFF2-40B4-BE49-F238E27FC236}">
                  <a16:creationId xmlns:a16="http://schemas.microsoft.com/office/drawing/2014/main" id="{75184BC4-A6A5-41B7-9463-51287F8C98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1" name="Freeform 6">
              <a:extLst>
                <a:ext uri="{FF2B5EF4-FFF2-40B4-BE49-F238E27FC236}">
                  <a16:creationId xmlns:a16="http://schemas.microsoft.com/office/drawing/2014/main" id="{847CE477-1D61-4F65-A819-156F30645C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7">
              <a:extLst>
                <a:ext uri="{FF2B5EF4-FFF2-40B4-BE49-F238E27FC236}">
                  <a16:creationId xmlns:a16="http://schemas.microsoft.com/office/drawing/2014/main" id="{0168D70C-C0A3-4080-935A-4C7D34D1FD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Rectangle 8">
              <a:extLst>
                <a:ext uri="{FF2B5EF4-FFF2-40B4-BE49-F238E27FC236}">
                  <a16:creationId xmlns:a16="http://schemas.microsoft.com/office/drawing/2014/main" id="{4BFE52DB-6074-4322-91A0-BA19AC6534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4" name="Freeform 9">
              <a:extLst>
                <a:ext uri="{FF2B5EF4-FFF2-40B4-BE49-F238E27FC236}">
                  <a16:creationId xmlns:a16="http://schemas.microsoft.com/office/drawing/2014/main" id="{15482A31-6AFE-4781-B3EC-26CF5A34C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0">
              <a:extLst>
                <a:ext uri="{FF2B5EF4-FFF2-40B4-BE49-F238E27FC236}">
                  <a16:creationId xmlns:a16="http://schemas.microsoft.com/office/drawing/2014/main" id="{A2F5607A-50CD-401B-AA0D-375828CC2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1">
              <a:extLst>
                <a:ext uri="{FF2B5EF4-FFF2-40B4-BE49-F238E27FC236}">
                  <a16:creationId xmlns:a16="http://schemas.microsoft.com/office/drawing/2014/main" id="{E2065C15-E60F-4857-877B-1F8235F9A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2">
              <a:extLst>
                <a:ext uri="{FF2B5EF4-FFF2-40B4-BE49-F238E27FC236}">
                  <a16:creationId xmlns:a16="http://schemas.microsoft.com/office/drawing/2014/main" id="{10515003-9E36-4383-852B-C467122CD4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3">
              <a:extLst>
                <a:ext uri="{FF2B5EF4-FFF2-40B4-BE49-F238E27FC236}">
                  <a16:creationId xmlns:a16="http://schemas.microsoft.com/office/drawing/2014/main" id="{F6809E31-CFB3-4460-A5B9-9B5D20C4D2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4">
              <a:extLst>
                <a:ext uri="{FF2B5EF4-FFF2-40B4-BE49-F238E27FC236}">
                  <a16:creationId xmlns:a16="http://schemas.microsoft.com/office/drawing/2014/main" id="{A4181E6F-BF0F-40DF-B995-3E6E1D016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5">
              <a:extLst>
                <a:ext uri="{FF2B5EF4-FFF2-40B4-BE49-F238E27FC236}">
                  <a16:creationId xmlns:a16="http://schemas.microsoft.com/office/drawing/2014/main" id="{21ECCFEF-1B38-4DA5-BE12-61FC280572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6">
              <a:extLst>
                <a:ext uri="{FF2B5EF4-FFF2-40B4-BE49-F238E27FC236}">
                  <a16:creationId xmlns:a16="http://schemas.microsoft.com/office/drawing/2014/main" id="{EF7B7547-12E7-424A-B8A2-836C862B0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7">
              <a:extLst>
                <a:ext uri="{FF2B5EF4-FFF2-40B4-BE49-F238E27FC236}">
                  <a16:creationId xmlns:a16="http://schemas.microsoft.com/office/drawing/2014/main" id="{ED73F691-9932-4DF3-9C00-5FB99E59B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8">
              <a:extLst>
                <a:ext uri="{FF2B5EF4-FFF2-40B4-BE49-F238E27FC236}">
                  <a16:creationId xmlns:a16="http://schemas.microsoft.com/office/drawing/2014/main" id="{FC1D4D7C-DDA0-4901-B134-3A4F498A45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9">
              <a:extLst>
                <a:ext uri="{FF2B5EF4-FFF2-40B4-BE49-F238E27FC236}">
                  <a16:creationId xmlns:a16="http://schemas.microsoft.com/office/drawing/2014/main" id="{1D667447-7CCB-4723-98DC-3B6243BB5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0">
              <a:extLst>
                <a:ext uri="{FF2B5EF4-FFF2-40B4-BE49-F238E27FC236}">
                  <a16:creationId xmlns:a16="http://schemas.microsoft.com/office/drawing/2014/main" id="{3205CA6A-75CC-441A-A983-276CC7243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1">
              <a:extLst>
                <a:ext uri="{FF2B5EF4-FFF2-40B4-BE49-F238E27FC236}">
                  <a16:creationId xmlns:a16="http://schemas.microsoft.com/office/drawing/2014/main" id="{97C5F7AB-65D8-48CC-ABE1-4E6FCC596D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2">
              <a:extLst>
                <a:ext uri="{FF2B5EF4-FFF2-40B4-BE49-F238E27FC236}">
                  <a16:creationId xmlns:a16="http://schemas.microsoft.com/office/drawing/2014/main" id="{9D2DE9CF-1915-4458-8504-23EE23C703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3">
              <a:extLst>
                <a:ext uri="{FF2B5EF4-FFF2-40B4-BE49-F238E27FC236}">
                  <a16:creationId xmlns:a16="http://schemas.microsoft.com/office/drawing/2014/main" id="{875539DD-1581-4269-9977-2AD4EC61A0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4">
              <a:extLst>
                <a:ext uri="{FF2B5EF4-FFF2-40B4-BE49-F238E27FC236}">
                  <a16:creationId xmlns:a16="http://schemas.microsoft.com/office/drawing/2014/main" id="{4F35F98A-A81D-4A28-B3EF-AA4CF85525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5">
              <a:extLst>
                <a:ext uri="{FF2B5EF4-FFF2-40B4-BE49-F238E27FC236}">
                  <a16:creationId xmlns:a16="http://schemas.microsoft.com/office/drawing/2014/main" id="{2F4C3514-1560-4004-BACC-31CAF69A9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6">
              <a:extLst>
                <a:ext uri="{FF2B5EF4-FFF2-40B4-BE49-F238E27FC236}">
                  <a16:creationId xmlns:a16="http://schemas.microsoft.com/office/drawing/2014/main" id="{759492B1-819E-4D36-8684-DE6269CD9F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7">
              <a:extLst>
                <a:ext uri="{FF2B5EF4-FFF2-40B4-BE49-F238E27FC236}">
                  <a16:creationId xmlns:a16="http://schemas.microsoft.com/office/drawing/2014/main" id="{6D37E5FF-AC11-4600-A1A7-5A79E8987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8">
              <a:extLst>
                <a:ext uri="{FF2B5EF4-FFF2-40B4-BE49-F238E27FC236}">
                  <a16:creationId xmlns:a16="http://schemas.microsoft.com/office/drawing/2014/main" id="{71BEA79E-EC3A-49E3-BF83-FD38146C20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9">
              <a:extLst>
                <a:ext uri="{FF2B5EF4-FFF2-40B4-BE49-F238E27FC236}">
                  <a16:creationId xmlns:a16="http://schemas.microsoft.com/office/drawing/2014/main" id="{628003CD-17C2-4EF6-9422-BCC831E6E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0">
              <a:extLst>
                <a:ext uri="{FF2B5EF4-FFF2-40B4-BE49-F238E27FC236}">
                  <a16:creationId xmlns:a16="http://schemas.microsoft.com/office/drawing/2014/main" id="{1116C327-1D14-460A-A6E2-78987B1492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1">
              <a:extLst>
                <a:ext uri="{FF2B5EF4-FFF2-40B4-BE49-F238E27FC236}">
                  <a16:creationId xmlns:a16="http://schemas.microsoft.com/office/drawing/2014/main" id="{BE5E6917-BBB5-46D6-A9EF-108A2A621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2">
              <a:extLst>
                <a:ext uri="{FF2B5EF4-FFF2-40B4-BE49-F238E27FC236}">
                  <a16:creationId xmlns:a16="http://schemas.microsoft.com/office/drawing/2014/main" id="{15AE5B56-D24B-45D6-B264-EFD2BCFDE4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Rectangle 33">
              <a:extLst>
                <a:ext uri="{FF2B5EF4-FFF2-40B4-BE49-F238E27FC236}">
                  <a16:creationId xmlns:a16="http://schemas.microsoft.com/office/drawing/2014/main" id="{3F5649DF-34D2-42EB-AEA0-DB38895E791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9" name="Freeform 34">
              <a:extLst>
                <a:ext uri="{FF2B5EF4-FFF2-40B4-BE49-F238E27FC236}">
                  <a16:creationId xmlns:a16="http://schemas.microsoft.com/office/drawing/2014/main" id="{908BA6A2-58E6-4EF1-B21C-C129AD44AF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35">
              <a:extLst>
                <a:ext uri="{FF2B5EF4-FFF2-40B4-BE49-F238E27FC236}">
                  <a16:creationId xmlns:a16="http://schemas.microsoft.com/office/drawing/2014/main" id="{FF764234-DCC8-409D-9589-60BA5BEBD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6">
              <a:extLst>
                <a:ext uri="{FF2B5EF4-FFF2-40B4-BE49-F238E27FC236}">
                  <a16:creationId xmlns:a16="http://schemas.microsoft.com/office/drawing/2014/main" id="{672EDBF1-5836-45EE-ACAA-026F06E61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7">
              <a:extLst>
                <a:ext uri="{FF2B5EF4-FFF2-40B4-BE49-F238E27FC236}">
                  <a16:creationId xmlns:a16="http://schemas.microsoft.com/office/drawing/2014/main" id="{32EDE749-EE15-49ED-A703-EB5B8296FC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8">
              <a:extLst>
                <a:ext uri="{FF2B5EF4-FFF2-40B4-BE49-F238E27FC236}">
                  <a16:creationId xmlns:a16="http://schemas.microsoft.com/office/drawing/2014/main" id="{ECAFA4A1-3EFA-41E8-8124-5BD1A7FD33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39">
              <a:extLst>
                <a:ext uri="{FF2B5EF4-FFF2-40B4-BE49-F238E27FC236}">
                  <a16:creationId xmlns:a16="http://schemas.microsoft.com/office/drawing/2014/main" id="{5FC977BF-3314-4C13-949F-F7005E49A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40">
              <a:extLst>
                <a:ext uri="{FF2B5EF4-FFF2-40B4-BE49-F238E27FC236}">
                  <a16:creationId xmlns:a16="http://schemas.microsoft.com/office/drawing/2014/main" id="{FFE293AA-EA29-496D-B73C-DD63AA5CED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41">
              <a:extLst>
                <a:ext uri="{FF2B5EF4-FFF2-40B4-BE49-F238E27FC236}">
                  <a16:creationId xmlns:a16="http://schemas.microsoft.com/office/drawing/2014/main" id="{555B5CF2-EB1C-4BAF-831C-F7563748F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42">
              <a:extLst>
                <a:ext uri="{FF2B5EF4-FFF2-40B4-BE49-F238E27FC236}">
                  <a16:creationId xmlns:a16="http://schemas.microsoft.com/office/drawing/2014/main" id="{6C35CEC0-2B0B-4B96-A85B-170DFCE739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43">
              <a:extLst>
                <a:ext uri="{FF2B5EF4-FFF2-40B4-BE49-F238E27FC236}">
                  <a16:creationId xmlns:a16="http://schemas.microsoft.com/office/drawing/2014/main" id="{4479BA0E-1F0F-44CC-B967-41E59E556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44">
              <a:extLst>
                <a:ext uri="{FF2B5EF4-FFF2-40B4-BE49-F238E27FC236}">
                  <a16:creationId xmlns:a16="http://schemas.microsoft.com/office/drawing/2014/main" id="{0EA2BA01-0538-42E6-94BA-FC5ADB2DE1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Rectangle 45">
              <a:extLst>
                <a:ext uri="{FF2B5EF4-FFF2-40B4-BE49-F238E27FC236}">
                  <a16:creationId xmlns:a16="http://schemas.microsoft.com/office/drawing/2014/main" id="{03F7E47C-F027-4901-A6C8-390843EE323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1" name="Freeform 46">
              <a:extLst>
                <a:ext uri="{FF2B5EF4-FFF2-40B4-BE49-F238E27FC236}">
                  <a16:creationId xmlns:a16="http://schemas.microsoft.com/office/drawing/2014/main" id="{28E1E440-AFF9-4333-83FE-EE96FF139F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47">
              <a:extLst>
                <a:ext uri="{FF2B5EF4-FFF2-40B4-BE49-F238E27FC236}">
                  <a16:creationId xmlns:a16="http://schemas.microsoft.com/office/drawing/2014/main" id="{303A70BD-0FF2-440D-BE34-940EEC170D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48">
              <a:extLst>
                <a:ext uri="{FF2B5EF4-FFF2-40B4-BE49-F238E27FC236}">
                  <a16:creationId xmlns:a16="http://schemas.microsoft.com/office/drawing/2014/main" id="{E9E7E43D-CEBC-4F5A-9849-06150C6F5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49">
              <a:extLst>
                <a:ext uri="{FF2B5EF4-FFF2-40B4-BE49-F238E27FC236}">
                  <a16:creationId xmlns:a16="http://schemas.microsoft.com/office/drawing/2014/main" id="{DB41515B-EB52-4FB6-9ED6-AFDF7598F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50">
              <a:extLst>
                <a:ext uri="{FF2B5EF4-FFF2-40B4-BE49-F238E27FC236}">
                  <a16:creationId xmlns:a16="http://schemas.microsoft.com/office/drawing/2014/main" id="{325F3C87-07A2-4F10-AFAB-254EC057F9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51">
              <a:extLst>
                <a:ext uri="{FF2B5EF4-FFF2-40B4-BE49-F238E27FC236}">
                  <a16:creationId xmlns:a16="http://schemas.microsoft.com/office/drawing/2014/main" id="{8A65FB10-C150-41C0-AE33-92EA10D2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52">
              <a:extLst>
                <a:ext uri="{FF2B5EF4-FFF2-40B4-BE49-F238E27FC236}">
                  <a16:creationId xmlns:a16="http://schemas.microsoft.com/office/drawing/2014/main" id="{87206993-1AA8-4179-B1AE-7486E1FA08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53">
              <a:extLst>
                <a:ext uri="{FF2B5EF4-FFF2-40B4-BE49-F238E27FC236}">
                  <a16:creationId xmlns:a16="http://schemas.microsoft.com/office/drawing/2014/main" id="{85A838BB-56EF-47B9-B613-2EC774731E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54">
              <a:extLst>
                <a:ext uri="{FF2B5EF4-FFF2-40B4-BE49-F238E27FC236}">
                  <a16:creationId xmlns:a16="http://schemas.microsoft.com/office/drawing/2014/main" id="{E7A25950-F58D-4098-9824-C8518F323E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55">
              <a:extLst>
                <a:ext uri="{FF2B5EF4-FFF2-40B4-BE49-F238E27FC236}">
                  <a16:creationId xmlns:a16="http://schemas.microsoft.com/office/drawing/2014/main" id="{3CD280DC-A611-4DAC-BC0C-070097BBE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56">
              <a:extLst>
                <a:ext uri="{FF2B5EF4-FFF2-40B4-BE49-F238E27FC236}">
                  <a16:creationId xmlns:a16="http://schemas.microsoft.com/office/drawing/2014/main" id="{88921E44-6C5B-4CD9-8347-604B039BAC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57">
              <a:extLst>
                <a:ext uri="{FF2B5EF4-FFF2-40B4-BE49-F238E27FC236}">
                  <a16:creationId xmlns:a16="http://schemas.microsoft.com/office/drawing/2014/main" id="{311649F5-0FA2-4ED1-9C27-5EFF64007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58">
              <a:extLst>
                <a:ext uri="{FF2B5EF4-FFF2-40B4-BE49-F238E27FC236}">
                  <a16:creationId xmlns:a16="http://schemas.microsoft.com/office/drawing/2014/main" id="{F94683F6-FEDA-4D28-9E9F-557699D6A3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25" name="Picture 2">
            <a:extLst>
              <a:ext uri="{FF2B5EF4-FFF2-40B4-BE49-F238E27FC236}">
                <a16:creationId xmlns:a16="http://schemas.microsoft.com/office/drawing/2014/main" id="{EE045C80-5D28-4F64-9892-322DA1D237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BFFB5EAD-CB8C-9B43-BE15-F7216B2D475E}"/>
              </a:ext>
            </a:extLst>
          </p:cNvPr>
          <p:cNvSpPr>
            <a:spLocks noGrp="1"/>
          </p:cNvSpPr>
          <p:nvPr>
            <p:ph type="title"/>
          </p:nvPr>
        </p:nvSpPr>
        <p:spPr>
          <a:xfrm>
            <a:off x="1876425" y="1120775"/>
            <a:ext cx="5201086" cy="2396681"/>
          </a:xfrm>
        </p:spPr>
        <p:txBody>
          <a:bodyPr vert="horz" lIns="91440" tIns="45720" rIns="91440" bIns="45720" rtlCol="0" anchor="b">
            <a:normAutofit/>
          </a:bodyPr>
          <a:lstStyle/>
          <a:p>
            <a:r>
              <a:rPr lang="en-US" sz="2800" b="1" u="sng" dirty="0">
                <a:latin typeface="Times New Roman" panose="02020603050405020304" pitchFamily="18" charset="0"/>
                <a:cs typeface="Times New Roman" panose="02020603050405020304" pitchFamily="18" charset="0"/>
              </a:rPr>
              <a:t>Step 6:</a:t>
            </a:r>
            <a:r>
              <a:rPr lang="en-US" sz="2800" dirty="0">
                <a:latin typeface="Times New Roman" panose="02020603050405020304" pitchFamily="18" charset="0"/>
                <a:cs typeface="Times New Roman" panose="02020603050405020304" pitchFamily="18" charset="0"/>
              </a:rPr>
              <a:t> Final Model Comparison:</a:t>
            </a:r>
            <a:br>
              <a:rPr lang="en-US" sz="2800" dirty="0">
                <a:solidFill>
                  <a:srgbClr val="FFFFFF"/>
                </a:solidFill>
                <a:latin typeface="Times New Roman" panose="02020603050405020304" pitchFamily="18" charset="0"/>
                <a:cs typeface="Times New Roman" panose="02020603050405020304" pitchFamily="18" charset="0"/>
              </a:rPr>
            </a:br>
            <a:endParaRPr lang="en-US" sz="2800" dirty="0">
              <a:solidFill>
                <a:srgbClr val="FFFFFF"/>
              </a:solidFill>
              <a:latin typeface="Times New Roman" panose="02020603050405020304" pitchFamily="18" charset="0"/>
              <a:cs typeface="Times New Roman" panose="02020603050405020304" pitchFamily="18" charset="0"/>
            </a:endParaRPr>
          </a:p>
        </p:txBody>
      </p:sp>
      <p:sp useBgFill="1">
        <p:nvSpPr>
          <p:cNvPr id="127" name="Round Diagonal Corner Rectangle 6">
            <a:extLst>
              <a:ext uri="{FF2B5EF4-FFF2-40B4-BE49-F238E27FC236}">
                <a16:creationId xmlns:a16="http://schemas.microsoft.com/office/drawing/2014/main" id="{0F4BA0F2-1035-4F3D-B3FE-C551450E4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945"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EC4189F7-FC1E-164F-B3A4-75B3EB2CBED4}"/>
              </a:ext>
            </a:extLst>
          </p:cNvPr>
          <p:cNvPicPr/>
          <p:nvPr/>
        </p:nvPicPr>
        <p:blipFill>
          <a:blip r:embed="rId3"/>
          <a:stretch>
            <a:fillRect/>
          </a:stretch>
        </p:blipFill>
        <p:spPr>
          <a:xfrm>
            <a:off x="7599045" y="1242392"/>
            <a:ext cx="3783329" cy="4058166"/>
          </a:xfrm>
          <a:prstGeom prst="rect">
            <a:avLst/>
          </a:prstGeom>
        </p:spPr>
      </p:pic>
    </p:spTree>
    <p:extLst>
      <p:ext uri="{BB962C8B-B14F-4D97-AF65-F5344CB8AC3E}">
        <p14:creationId xmlns:p14="http://schemas.microsoft.com/office/powerpoint/2010/main" val="337172958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33"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35" name="Group 134">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6"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37"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8"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9"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40"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1"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2"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3"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4"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5"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6"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7"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8"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9"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0"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1"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2"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3"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4"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5"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6"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7"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8"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9"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0"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1"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2"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3"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4"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65"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6"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7"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8"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9"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0"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1"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2"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3"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4"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5"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6"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77"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8"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9"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0"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1"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2"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3"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4"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5"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6"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7"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8"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9"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1CDF0002-0869-46C2-AAF9-BB34F777B256}"/>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2800" dirty="0">
                <a:solidFill>
                  <a:schemeClr val="bg1"/>
                </a:solidFill>
                <a:latin typeface="Times New Roman" panose="02020603050405020304" pitchFamily="18" charset="0"/>
                <a:cs typeface="Times New Roman" panose="02020603050405020304" pitchFamily="18" charset="0"/>
              </a:rPr>
              <a:t>DATA SET VARIABLES:</a:t>
            </a:r>
            <a:br>
              <a:rPr lang="en-US" sz="4800" dirty="0">
                <a:latin typeface="Times New Roman" panose="02020603050405020304" pitchFamily="18" charset="0"/>
                <a:cs typeface="Times New Roman" panose="02020603050405020304" pitchFamily="18" charset="0"/>
              </a:rPr>
            </a:br>
            <a:endParaRPr lang="en-US" sz="4800" dirty="0">
              <a:latin typeface="Times New Roman" panose="02020603050405020304" pitchFamily="18" charset="0"/>
              <a:cs typeface="Times New Roman" panose="02020603050405020304" pitchFamily="18" charset="0"/>
            </a:endParaRPr>
          </a:p>
        </p:txBody>
      </p:sp>
      <p:sp>
        <p:nvSpPr>
          <p:cNvPr id="191" name="Round Diagonal Corner Rectangle 6">
            <a:extLst>
              <a:ext uri="{FF2B5EF4-FFF2-40B4-BE49-F238E27FC236}">
                <a16:creationId xmlns:a16="http://schemas.microsoft.com/office/drawing/2014/main" id="{01958E0A-0BC1-424F-9B41-D614FC13A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a:extLst>
              <a:ext uri="{FF2B5EF4-FFF2-40B4-BE49-F238E27FC236}">
                <a16:creationId xmlns:a16="http://schemas.microsoft.com/office/drawing/2014/main" id="{8FF9E57D-8272-534B-9AA3-828065D7D952}"/>
              </a:ext>
            </a:extLst>
          </p:cNvPr>
          <p:cNvPicPr/>
          <p:nvPr/>
        </p:nvPicPr>
        <p:blipFill rotWithShape="1">
          <a:blip r:embed="rId4"/>
          <a:srcRect r="24300" b="2"/>
          <a:stretch/>
        </p:blipFill>
        <p:spPr>
          <a:xfrm>
            <a:off x="6210299" y="1093788"/>
            <a:ext cx="5019677" cy="4764753"/>
          </a:xfrm>
          <a:prstGeom prst="rect">
            <a:avLst/>
          </a:prstGeom>
        </p:spPr>
      </p:pic>
    </p:spTree>
    <p:extLst>
      <p:ext uri="{BB962C8B-B14F-4D97-AF65-F5344CB8AC3E}">
        <p14:creationId xmlns:p14="http://schemas.microsoft.com/office/powerpoint/2010/main" val="668417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1FE0-C92D-4F20-BEF3-69F785F2771E}"/>
              </a:ext>
            </a:extLst>
          </p:cNvPr>
          <p:cNvSpPr>
            <a:spLocks noGrp="1"/>
          </p:cNvSpPr>
          <p:nvPr>
            <p:ph type="title"/>
          </p:nvPr>
        </p:nvSpPr>
        <p:spPr/>
        <p:txBody>
          <a:bodyPr>
            <a:normAutofit/>
          </a:bodyPr>
          <a:lstStyle/>
          <a:p>
            <a:r>
              <a:rPr lang="en-US" sz="2800" b="1" u="sng" dirty="0">
                <a:solidFill>
                  <a:schemeClr val="bg1"/>
                </a:solidFill>
                <a:latin typeface="Times New Roman" panose="02020603050405020304" pitchFamily="18" charset="0"/>
                <a:cs typeface="Times New Roman" panose="02020603050405020304" pitchFamily="18" charset="0"/>
              </a:rPr>
              <a:t>Final model comparison:</a:t>
            </a:r>
          </a:p>
        </p:txBody>
      </p:sp>
      <p:sp>
        <p:nvSpPr>
          <p:cNvPr id="3" name="Content Placeholder 2">
            <a:extLst>
              <a:ext uri="{FF2B5EF4-FFF2-40B4-BE49-F238E27FC236}">
                <a16:creationId xmlns:a16="http://schemas.microsoft.com/office/drawing/2014/main" id="{245FB6F3-CD4B-A646-969C-E0B031172610}"/>
              </a:ext>
            </a:extLst>
          </p:cNvPr>
          <p:cNvSpPr>
            <a:spLocks noGrp="1"/>
          </p:cNvSpPr>
          <p:nvPr>
            <p:ph sz="half" idx="1"/>
          </p:nvPr>
        </p:nvSpPr>
        <p:spPr/>
        <p:txBody>
          <a:bodyPr>
            <a:normAutofit/>
          </a:bodyPr>
          <a:lstStyle/>
          <a:p>
            <a:r>
              <a:rPr lang="en-US" sz="1800" dirty="0">
                <a:latin typeface="Times New Roman" panose="02020603050405020304" pitchFamily="18" charset="0"/>
                <a:cs typeface="Times New Roman" panose="02020603050405020304" pitchFamily="18" charset="0"/>
              </a:rPr>
              <a:t>We will attach all the three-model comparison to final model comparison, and we run the model comparison node.</a:t>
            </a:r>
          </a:p>
          <a:p>
            <a:r>
              <a:rPr lang="en-US" sz="1800" dirty="0">
                <a:latin typeface="Times New Roman" panose="02020603050405020304" pitchFamily="18" charset="0"/>
                <a:cs typeface="Times New Roman" panose="02020603050405020304" pitchFamily="18" charset="0"/>
              </a:rPr>
              <a:t>From the result, as we can see the average squared error for the decision tree is least compared to the other two models. </a:t>
            </a:r>
          </a:p>
          <a:p>
            <a:r>
              <a:rPr lang="en-US" sz="1800" dirty="0">
                <a:latin typeface="Times New Roman" panose="02020603050405020304" pitchFamily="18" charset="0"/>
                <a:cs typeface="Times New Roman" panose="02020603050405020304" pitchFamily="18" charset="0"/>
              </a:rPr>
              <a:t>So, by the model comparison we can state decision tree with two branches is the best model to predict the target variable values.</a:t>
            </a:r>
            <a:endParaRPr lang="en-IN" sz="1800" dirty="0">
              <a:latin typeface="Times New Roman" panose="02020603050405020304" pitchFamily="18" charset="0"/>
              <a:cs typeface="Times New Roman" panose="02020603050405020304" pitchFamily="18" charset="0"/>
            </a:endParaRPr>
          </a:p>
          <a:p>
            <a:endParaRPr lang="en-US" dirty="0"/>
          </a:p>
        </p:txBody>
      </p:sp>
      <p:pic>
        <p:nvPicPr>
          <p:cNvPr id="9" name="Content Placeholder 8" descr="Diagram&#10;&#10;Description automatically generated">
            <a:extLst>
              <a:ext uri="{FF2B5EF4-FFF2-40B4-BE49-F238E27FC236}">
                <a16:creationId xmlns:a16="http://schemas.microsoft.com/office/drawing/2014/main" id="{958FC221-D61B-47EB-9473-D33DD5253DF4}"/>
              </a:ext>
            </a:extLst>
          </p:cNvPr>
          <p:cNvPicPr>
            <a:picLocks noGrp="1" noChangeAspect="1"/>
          </p:cNvPicPr>
          <p:nvPr>
            <p:ph sz="half" idx="2"/>
          </p:nvPr>
        </p:nvPicPr>
        <p:blipFill>
          <a:blip r:embed="rId2"/>
          <a:stretch>
            <a:fillRect/>
          </a:stretch>
        </p:blipFill>
        <p:spPr>
          <a:xfrm>
            <a:off x="6453567" y="2249486"/>
            <a:ext cx="4593844" cy="3448050"/>
          </a:xfrm>
          <a:prstGeom prst="rect">
            <a:avLst/>
          </a:prstGeom>
        </p:spPr>
      </p:pic>
    </p:spTree>
    <p:extLst>
      <p:ext uri="{BB962C8B-B14F-4D97-AF65-F5344CB8AC3E}">
        <p14:creationId xmlns:p14="http://schemas.microsoft.com/office/powerpoint/2010/main" val="1657808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FB1F131-B83F-41FF-A534-C1438502E06B}"/>
              </a:ext>
            </a:extLst>
          </p:cNvPr>
          <p:cNvSpPr>
            <a:spLocks noGrp="1"/>
          </p:cNvSpPr>
          <p:nvPr>
            <p:ph type="title"/>
          </p:nvPr>
        </p:nvSpPr>
        <p:spPr>
          <a:xfrm>
            <a:off x="1019015" y="1093787"/>
            <a:ext cx="3059969" cy="4697413"/>
          </a:xfrm>
        </p:spPr>
        <p:txBody>
          <a:bodyPr>
            <a:normAutofit/>
          </a:bodyPr>
          <a:lstStyle/>
          <a:p>
            <a:r>
              <a:rPr lang="en-US" sz="3300" b="1" u="sng"/>
              <a:t>OBSERVATIONS FROM THE MODELS:</a:t>
            </a:r>
            <a:endParaRPr lang="en-US" sz="3300"/>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84980E-DF95-4F1F-A028-2AC1C88B991D}"/>
              </a:ext>
            </a:extLst>
          </p:cNvPr>
          <p:cNvSpPr>
            <a:spLocks noGrp="1"/>
          </p:cNvSpPr>
          <p:nvPr>
            <p:ph idx="1"/>
          </p:nvPr>
        </p:nvSpPr>
        <p:spPr>
          <a:xfrm>
            <a:off x="4744146" y="193040"/>
            <a:ext cx="7243067" cy="6492240"/>
          </a:xfrm>
        </p:spPr>
        <p:txBody>
          <a:bodyPr>
            <a:normAutofit/>
          </a:bodyPr>
          <a:lstStyle/>
          <a:p>
            <a:pPr>
              <a:lnSpc>
                <a:spcPct val="110000"/>
              </a:lnSpc>
            </a:pPr>
            <a:r>
              <a:rPr lang="en-US" dirty="0">
                <a:latin typeface="Times New Roman" panose="02020603050405020304" pitchFamily="18" charset="0"/>
                <a:cs typeface="Times New Roman" panose="02020603050405020304" pitchFamily="18" charset="0"/>
              </a:rPr>
              <a:t>FROM REGRESSION NODE</a:t>
            </a:r>
          </a:p>
          <a:p>
            <a:pPr marL="457200" lvl="1" indent="0">
              <a:lnSpc>
                <a:spcPct val="110000"/>
              </a:lnSpc>
              <a:buNone/>
            </a:pPr>
            <a:r>
              <a:rPr lang="en-US" sz="2300" dirty="0">
                <a:latin typeface="Times New Roman" panose="02020603050405020304" pitchFamily="18" charset="0"/>
                <a:cs typeface="Times New Roman" panose="02020603050405020304" pitchFamily="18" charset="0"/>
              </a:rPr>
              <a:t>   Average mean squared for all the four regression models(</a:t>
            </a:r>
            <a:r>
              <a:rPr lang="en-US" sz="2300" dirty="0" err="1">
                <a:latin typeface="Times New Roman" panose="02020603050405020304" pitchFamily="18" charset="0"/>
                <a:cs typeface="Times New Roman" panose="02020603050405020304" pitchFamily="18" charset="0"/>
              </a:rPr>
              <a:t>linear,step</a:t>
            </a:r>
            <a:r>
              <a:rPr lang="en-US" sz="2300" dirty="0">
                <a:latin typeface="Times New Roman" panose="02020603050405020304" pitchFamily="18" charset="0"/>
                <a:cs typeface="Times New Roman" panose="02020603050405020304" pitchFamily="18" charset="0"/>
              </a:rPr>
              <a:t>-wise, backward, forward) has same value i.e., 0.2272.</a:t>
            </a:r>
          </a:p>
          <a:p>
            <a:pPr>
              <a:lnSpc>
                <a:spcPct val="110000"/>
              </a:lnSpc>
            </a:pPr>
            <a:r>
              <a:rPr lang="en-US" dirty="0">
                <a:latin typeface="Times New Roman" panose="02020603050405020304" pitchFamily="18" charset="0"/>
                <a:cs typeface="Times New Roman" panose="02020603050405020304" pitchFamily="18" charset="0"/>
              </a:rPr>
              <a:t>FROM NEURAL NETWORK:</a:t>
            </a:r>
          </a:p>
          <a:p>
            <a:pPr marL="0" indent="0">
              <a:lnSpc>
                <a:spcPct val="110000"/>
              </a:lnSpc>
              <a:buNone/>
            </a:pPr>
            <a:r>
              <a:rPr lang="en-US" dirty="0">
                <a:latin typeface="Times New Roman" panose="02020603050405020304" pitchFamily="18" charset="0"/>
                <a:cs typeface="Times New Roman" panose="02020603050405020304" pitchFamily="18" charset="0"/>
              </a:rPr>
              <a:t> Average mean squared for:</a:t>
            </a:r>
          </a:p>
          <a:p>
            <a:pPr marL="457200" lvl="1" indent="0">
              <a:lnSpc>
                <a:spcPct val="110000"/>
              </a:lnSpc>
              <a:buNone/>
            </a:pPr>
            <a:r>
              <a:rPr lang="en-US" sz="2400" dirty="0">
                <a:latin typeface="Times New Roman" panose="02020603050405020304" pitchFamily="18" charset="0"/>
                <a:cs typeface="Times New Roman" panose="02020603050405020304" pitchFamily="18" charset="0"/>
              </a:rPr>
              <a:t>Neural network (3) :0.2122</a:t>
            </a:r>
          </a:p>
          <a:p>
            <a:pPr marL="457200" lvl="1" indent="0">
              <a:lnSpc>
                <a:spcPct val="110000"/>
              </a:lnSpc>
              <a:buNone/>
            </a:pPr>
            <a:r>
              <a:rPr lang="en-US" sz="2400" dirty="0">
                <a:latin typeface="Times New Roman" panose="02020603050405020304" pitchFamily="18" charset="0"/>
                <a:cs typeface="Times New Roman" panose="02020603050405020304" pitchFamily="18" charset="0"/>
              </a:rPr>
              <a:t>Neural network (4) :0.2155</a:t>
            </a:r>
          </a:p>
          <a:p>
            <a:pPr marL="457200" lvl="1" indent="0">
              <a:lnSpc>
                <a:spcPct val="110000"/>
              </a:lnSpc>
              <a:buNone/>
            </a:pPr>
            <a:r>
              <a:rPr lang="en-US" sz="2400" dirty="0">
                <a:latin typeface="Times New Roman" panose="02020603050405020304" pitchFamily="18" charset="0"/>
                <a:cs typeface="Times New Roman" panose="02020603050405020304" pitchFamily="18" charset="0"/>
              </a:rPr>
              <a:t>Neural network (5) :0.2179</a:t>
            </a:r>
          </a:p>
          <a:p>
            <a:pPr>
              <a:lnSpc>
                <a:spcPct val="110000"/>
              </a:lnSpc>
            </a:pPr>
            <a:r>
              <a:rPr lang="en-US" dirty="0">
                <a:latin typeface="Times New Roman" panose="02020603050405020304" pitchFamily="18" charset="0"/>
                <a:cs typeface="Times New Roman" panose="02020603050405020304" pitchFamily="18" charset="0"/>
              </a:rPr>
              <a:t>FROM DECISION TREE:</a:t>
            </a:r>
          </a:p>
          <a:p>
            <a:pPr marL="457200" lvl="1" indent="0">
              <a:lnSpc>
                <a:spcPct val="110000"/>
              </a:lnSpc>
              <a:buNone/>
            </a:pPr>
            <a:r>
              <a:rPr lang="en-US" sz="2400" dirty="0">
                <a:latin typeface="Times New Roman" panose="02020603050405020304" pitchFamily="18" charset="0"/>
                <a:cs typeface="Times New Roman" panose="02020603050405020304" pitchFamily="18" charset="0"/>
              </a:rPr>
              <a:t>Average mean squared for:</a:t>
            </a:r>
          </a:p>
          <a:p>
            <a:pPr marL="914400" lvl="2" indent="0">
              <a:lnSpc>
                <a:spcPct val="110000"/>
              </a:lnSpc>
              <a:buNone/>
            </a:pPr>
            <a:r>
              <a:rPr lang="en-US" sz="2400" dirty="0">
                <a:latin typeface="Times New Roman" panose="02020603050405020304" pitchFamily="18" charset="0"/>
                <a:cs typeface="Times New Roman" panose="02020603050405020304" pitchFamily="18" charset="0"/>
              </a:rPr>
              <a:t>Decision tree(2):0.2082</a:t>
            </a:r>
          </a:p>
          <a:p>
            <a:pPr marL="914400" lvl="2" indent="0">
              <a:lnSpc>
                <a:spcPct val="110000"/>
              </a:lnSpc>
              <a:buNone/>
            </a:pPr>
            <a:r>
              <a:rPr lang="en-US" sz="2400" dirty="0">
                <a:latin typeface="Times New Roman" panose="02020603050405020304" pitchFamily="18" charset="0"/>
                <a:cs typeface="Times New Roman" panose="02020603050405020304" pitchFamily="18" charset="0"/>
              </a:rPr>
              <a:t>Decision tree(3):0.2192</a:t>
            </a:r>
          </a:p>
          <a:p>
            <a:pPr>
              <a:lnSpc>
                <a:spcPct val="110000"/>
              </a:lnSpc>
            </a:pPr>
            <a:endParaRPr lang="en-US" sz="1300" dirty="0"/>
          </a:p>
        </p:txBody>
      </p:sp>
    </p:spTree>
    <p:extLst>
      <p:ext uri="{BB962C8B-B14F-4D97-AF65-F5344CB8AC3E}">
        <p14:creationId xmlns:p14="http://schemas.microsoft.com/office/powerpoint/2010/main" val="1060239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9C3A063-5D67-4450-B5DC-0F19F60700F0}"/>
              </a:ext>
            </a:extLst>
          </p:cNvPr>
          <p:cNvSpPr>
            <a:spLocks noGrp="1"/>
          </p:cNvSpPr>
          <p:nvPr>
            <p:ph type="title"/>
          </p:nvPr>
        </p:nvSpPr>
        <p:spPr>
          <a:xfrm>
            <a:off x="1019015" y="1093787"/>
            <a:ext cx="3059969" cy="4697413"/>
          </a:xfrm>
        </p:spPr>
        <p:txBody>
          <a:bodyPr>
            <a:normAutofit/>
          </a:bodyPr>
          <a:lstStyle/>
          <a:p>
            <a:r>
              <a:rPr lang="en-US" sz="3100">
                <a:latin typeface="Times New Roman" panose="02020603050405020304" pitchFamily="18" charset="0"/>
                <a:cs typeface="Times New Roman" panose="02020603050405020304" pitchFamily="18" charset="0"/>
              </a:rPr>
              <a:t>Business implications:</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44575B-062A-4F4B-8ED2-9A0D35AF1784}"/>
              </a:ext>
            </a:extLst>
          </p:cNvPr>
          <p:cNvSpPr>
            <a:spLocks noGrp="1"/>
          </p:cNvSpPr>
          <p:nvPr>
            <p:ph idx="1"/>
          </p:nvPr>
        </p:nvSpPr>
        <p:spPr>
          <a:xfrm>
            <a:off x="4682234" y="238540"/>
            <a:ext cx="7519291" cy="6510130"/>
          </a:xfrm>
        </p:spPr>
        <p:txBody>
          <a:bodyPr>
            <a:normAutofit/>
          </a:bodyPr>
          <a:lstStyle/>
          <a:p>
            <a:pPr>
              <a:lnSpc>
                <a:spcPct val="110000"/>
              </a:lnSpc>
            </a:pPr>
            <a:r>
              <a:rPr lang="en-US" sz="2200" dirty="0">
                <a:latin typeface="Times New Roman" panose="02020603050405020304" pitchFamily="18" charset="0"/>
                <a:cs typeface="Times New Roman" panose="02020603050405020304" pitchFamily="18" charset="0"/>
              </a:rPr>
              <a:t>From the model implication-1 results we can observe that all the parameter values are same for all the types of regressions(linear, stepwise, backward, forward), so regression modeling is not best model for the AIRBNB data set.</a:t>
            </a:r>
          </a:p>
          <a:p>
            <a:pPr>
              <a:lnSpc>
                <a:spcPct val="110000"/>
              </a:lnSpc>
            </a:pPr>
            <a:r>
              <a:rPr lang="en-US" sz="2200" dirty="0">
                <a:latin typeface="Times New Roman" panose="02020603050405020304" pitchFamily="18" charset="0"/>
                <a:cs typeface="Times New Roman" panose="02020603050405020304" pitchFamily="18" charset="0"/>
              </a:rPr>
              <a:t>From the model implication-2 results we can observe that average squared error for tree 2(0.2082) is less than tree(0.2194). It shows tree2 suits best to the dataset.</a:t>
            </a:r>
            <a:endParaRPr lang="en-IN" sz="2200" dirty="0">
              <a:latin typeface="Times New Roman" panose="02020603050405020304" pitchFamily="18" charset="0"/>
              <a:cs typeface="Times New Roman" panose="02020603050405020304" pitchFamily="18" charset="0"/>
            </a:endParaRPr>
          </a:p>
          <a:p>
            <a:pPr>
              <a:lnSpc>
                <a:spcPct val="110000"/>
              </a:lnSpc>
            </a:pPr>
            <a:r>
              <a:rPr lang="en-US" sz="2200" dirty="0">
                <a:latin typeface="Times New Roman" panose="02020603050405020304" pitchFamily="18" charset="0"/>
                <a:cs typeface="Times New Roman" panose="02020603050405020304" pitchFamily="18" charset="0"/>
              </a:rPr>
              <a:t>From the model impilication-3 results we can observe that average squared error for the neural2 has least value and the model comparison states neural2 is the best suitable model for the data set we provided.</a:t>
            </a:r>
            <a:endParaRPr lang="en-IN" sz="2200" dirty="0">
              <a:latin typeface="Times New Roman" panose="02020603050405020304" pitchFamily="18" charset="0"/>
              <a:cs typeface="Times New Roman" panose="02020603050405020304" pitchFamily="18" charset="0"/>
            </a:endParaRPr>
          </a:p>
          <a:p>
            <a:pPr>
              <a:lnSpc>
                <a:spcPct val="110000"/>
              </a:lnSpc>
            </a:pPr>
            <a:endParaRPr lang="en-US" sz="1900" dirty="0"/>
          </a:p>
        </p:txBody>
      </p:sp>
    </p:spTree>
    <p:extLst>
      <p:ext uri="{BB962C8B-B14F-4D97-AF65-F5344CB8AC3E}">
        <p14:creationId xmlns:p14="http://schemas.microsoft.com/office/powerpoint/2010/main" val="2775314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69BA7-C6B1-435C-8EC6-50527511756B}"/>
              </a:ext>
            </a:extLst>
          </p:cNvPr>
          <p:cNvSpPr>
            <a:spLocks noGrp="1"/>
          </p:cNvSpPr>
          <p:nvPr>
            <p:ph type="title"/>
          </p:nvPr>
        </p:nvSpPr>
        <p:spPr/>
        <p:txBody>
          <a:bodyPr/>
          <a:lstStyle/>
          <a:p>
            <a:r>
              <a:rPr lang="en-US" b="1" u="sng" dirty="0">
                <a:solidFill>
                  <a:schemeClr val="bg1"/>
                </a:solidFill>
              </a:rPr>
              <a:t>CONCLUSION:</a:t>
            </a:r>
          </a:p>
        </p:txBody>
      </p:sp>
      <p:sp>
        <p:nvSpPr>
          <p:cNvPr id="3" name="Content Placeholder 2">
            <a:extLst>
              <a:ext uri="{FF2B5EF4-FFF2-40B4-BE49-F238E27FC236}">
                <a16:creationId xmlns:a16="http://schemas.microsoft.com/office/drawing/2014/main" id="{EB66784A-0156-4695-B9A8-57D8B6000603}"/>
              </a:ext>
            </a:extLst>
          </p:cNvPr>
          <p:cNvSpPr>
            <a:spLocks noGrp="1"/>
          </p:cNvSpPr>
          <p:nvPr>
            <p:ph idx="1"/>
          </p:nvPr>
        </p:nvSpPr>
        <p:spPr/>
        <p:txBody>
          <a:bodyPr/>
          <a:lstStyle/>
          <a:p>
            <a:r>
              <a:rPr lang="en-US" dirty="0"/>
              <a:t>From the final model comparison, we can state that the decision tree(3) is the best model for the AIRBNB data set. The average square error of decision tree(3) is 0.2084.</a:t>
            </a:r>
          </a:p>
          <a:p>
            <a:r>
              <a:rPr lang="en-US" dirty="0"/>
              <a:t>Compared to the other models the decision tree with 3 branches suits best to the AIRBNB data set with 29 variables and </a:t>
            </a:r>
            <a:r>
              <a:rPr lang="en-US" dirty="0" err="1"/>
              <a:t>log_price</a:t>
            </a:r>
            <a:r>
              <a:rPr lang="en-US" dirty="0"/>
              <a:t> as target value.</a:t>
            </a:r>
          </a:p>
        </p:txBody>
      </p:sp>
    </p:spTree>
    <p:extLst>
      <p:ext uri="{BB962C8B-B14F-4D97-AF65-F5344CB8AC3E}">
        <p14:creationId xmlns:p14="http://schemas.microsoft.com/office/powerpoint/2010/main" val="121840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0"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p:nvSpPr>
          <p:cNvPr id="51" name="Rectangle 50">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54"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5"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6"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1"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69FE2DCD-D69C-874D-96AD-8CC10820607E}"/>
              </a:ext>
            </a:extLst>
          </p:cNvPr>
          <p:cNvSpPr>
            <a:spLocks noGrp="1"/>
          </p:cNvSpPr>
          <p:nvPr>
            <p:ph type="title"/>
          </p:nvPr>
        </p:nvSpPr>
        <p:spPr>
          <a:xfrm>
            <a:off x="1019015" y="1093787"/>
            <a:ext cx="3059969" cy="4697413"/>
          </a:xfrm>
        </p:spPr>
        <p:txBody>
          <a:bodyPr vert="horz" lIns="91440" tIns="45720" rIns="91440" bIns="45720" rtlCol="0" anchor="ctr">
            <a:normAutofit/>
          </a:bodyPr>
          <a:lstStyle/>
          <a:p>
            <a:r>
              <a:rPr lang="en-US" sz="2800" dirty="0">
                <a:latin typeface="Times New Roman" panose="02020603050405020304" pitchFamily="18" charset="0"/>
                <a:cs typeface="Times New Roman" panose="02020603050405020304" pitchFamily="18" charset="0"/>
              </a:rPr>
              <a:t>DATA ASSUMPTIONS</a:t>
            </a:r>
          </a:p>
        </p:txBody>
      </p:sp>
      <p:sp useBgFill="1">
        <p:nvSpPr>
          <p:cNvPr id="82"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BFDEED-602D-EF49-A0FB-3902E12AFF84}"/>
              </a:ext>
            </a:extLst>
          </p:cNvPr>
          <p:cNvSpPr>
            <a:spLocks noGrp="1"/>
          </p:cNvSpPr>
          <p:nvPr>
            <p:ph sz="half" idx="1"/>
          </p:nvPr>
        </p:nvSpPr>
        <p:spPr>
          <a:xfrm>
            <a:off x="5215467" y="1093788"/>
            <a:ext cx="5831944" cy="4697413"/>
          </a:xfrm>
        </p:spPr>
        <p:txBody>
          <a:bodyPr vert="horz" lIns="91440" tIns="45720" rIns="91440" bIns="45720" rtlCol="0">
            <a:normAutofit/>
          </a:bodyPr>
          <a:lstStyle/>
          <a:p>
            <a:pPr marL="0" indent="0">
              <a:buNone/>
            </a:pPr>
            <a:r>
              <a:rPr lang="en-US" sz="1800" dirty="0">
                <a:latin typeface="Times New Roman" panose="02020603050405020304" pitchFamily="18" charset="0"/>
                <a:cs typeface="Times New Roman" panose="02020603050405020304" pitchFamily="18" charset="0"/>
              </a:rPr>
              <a:t>The price value in the data is the dependent variable and it is given in logarithmic value which will make our predictions easy, using these variables we can predicted the growth rate of AIRBNB across united states, and we can also predict the price value of the Airbnb on basis of variables in the dataset. </a:t>
            </a:r>
          </a:p>
          <a:p>
            <a:pPr marL="0" indent="0">
              <a:buNone/>
            </a:pPr>
            <a:endParaRPr lang="en-US" dirty="0"/>
          </a:p>
        </p:txBody>
      </p:sp>
    </p:spTree>
    <p:extLst>
      <p:ext uri="{BB962C8B-B14F-4D97-AF65-F5344CB8AC3E}">
        <p14:creationId xmlns:p14="http://schemas.microsoft.com/office/powerpoint/2010/main" val="957824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08C37A-B513-45B0-9888-5758479F583C}"/>
              </a:ext>
            </a:extLst>
          </p:cNvPr>
          <p:cNvSpPr>
            <a:spLocks noGrp="1"/>
          </p:cNvSpPr>
          <p:nvPr>
            <p:ph type="title"/>
          </p:nvPr>
        </p:nvSpPr>
        <p:spPr/>
        <p:txBody>
          <a:bodyPr>
            <a:normAutofit/>
          </a:bodyPr>
          <a:lstStyle/>
          <a:p>
            <a:r>
              <a:rPr lang="en-US" sz="2800" u="sng" cap="none" dirty="0">
                <a:solidFill>
                  <a:schemeClr val="bg1"/>
                </a:solidFill>
                <a:latin typeface="Times New Roman" panose="02020603050405020304" pitchFamily="18" charset="0"/>
                <a:cs typeface="Times New Roman" panose="02020603050405020304" pitchFamily="18" charset="0"/>
              </a:rPr>
              <a:t>Model Diagram Using SAS Enterprise Miner:</a:t>
            </a:r>
          </a:p>
        </p:txBody>
      </p:sp>
      <p:pic>
        <p:nvPicPr>
          <p:cNvPr id="8" name="Content Placeholder 7" descr="Diagram&#10;&#10;Description automatically generated">
            <a:extLst>
              <a:ext uri="{FF2B5EF4-FFF2-40B4-BE49-F238E27FC236}">
                <a16:creationId xmlns:a16="http://schemas.microsoft.com/office/drawing/2014/main" id="{3B40DF13-5D99-403D-922D-AB9F02C6DF0E}"/>
              </a:ext>
            </a:extLst>
          </p:cNvPr>
          <p:cNvPicPr>
            <a:picLocks noGrp="1" noChangeAspect="1"/>
          </p:cNvPicPr>
          <p:nvPr>
            <p:ph idx="1"/>
          </p:nvPr>
        </p:nvPicPr>
        <p:blipFill>
          <a:blip r:embed="rId2"/>
          <a:stretch>
            <a:fillRect/>
          </a:stretch>
        </p:blipFill>
        <p:spPr>
          <a:xfrm>
            <a:off x="1280160" y="1720305"/>
            <a:ext cx="10030753" cy="4792255"/>
          </a:xfrm>
        </p:spPr>
      </p:pic>
    </p:spTree>
    <p:extLst>
      <p:ext uri="{BB962C8B-B14F-4D97-AF65-F5344CB8AC3E}">
        <p14:creationId xmlns:p14="http://schemas.microsoft.com/office/powerpoint/2010/main" val="1861166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A1FFCFAC-D4B8-5F41-93A3-361E99A4BC8E}"/>
              </a:ext>
            </a:extLst>
          </p:cNvPr>
          <p:cNvSpPr>
            <a:spLocks noGrp="1"/>
          </p:cNvSpPr>
          <p:nvPr>
            <p:ph type="title"/>
          </p:nvPr>
        </p:nvSpPr>
        <p:spPr>
          <a:xfrm>
            <a:off x="1019015" y="1093787"/>
            <a:ext cx="3059969" cy="4697413"/>
          </a:xfrm>
        </p:spPr>
        <p:txBody>
          <a:bodyPr>
            <a:normAutofit/>
          </a:bodyPr>
          <a:lstStyle/>
          <a:p>
            <a:r>
              <a:rPr lang="en-US" sz="2800" dirty="0">
                <a:latin typeface="Times New Roman" panose="02020603050405020304" pitchFamily="18" charset="0"/>
                <a:cs typeface="Times New Roman" panose="02020603050405020304" pitchFamily="18" charset="0"/>
              </a:rPr>
              <a:t>PROCEDURE</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2B3C86-4FF7-3047-8BD3-380816E06A9B}"/>
              </a:ext>
            </a:extLst>
          </p:cNvPr>
          <p:cNvSpPr>
            <a:spLocks noGrp="1"/>
          </p:cNvSpPr>
          <p:nvPr>
            <p:ph idx="1"/>
          </p:nvPr>
        </p:nvSpPr>
        <p:spPr>
          <a:xfrm>
            <a:off x="5215467" y="1093788"/>
            <a:ext cx="5831944" cy="4697413"/>
          </a:xfrm>
        </p:spPr>
        <p:txBody>
          <a:bodyPr>
            <a:normAutofit/>
          </a:bodyPr>
          <a:lstStyle/>
          <a:p>
            <a:pPr marL="0" indent="0">
              <a:buNone/>
            </a:pPr>
            <a:r>
              <a:rPr lang="en-US" b="1" u="sng" dirty="0">
                <a:solidFill>
                  <a:schemeClr val="bg1"/>
                </a:solidFill>
                <a:latin typeface="Times New Roman" panose="02020603050405020304" pitchFamily="18" charset="0"/>
                <a:cs typeface="Times New Roman" panose="02020603050405020304" pitchFamily="18" charset="0"/>
              </a:rPr>
              <a:t>STEP-1</a:t>
            </a:r>
            <a:r>
              <a:rPr lang="en-US" b="1" dirty="0">
                <a:solidFill>
                  <a:schemeClr val="bg1"/>
                </a:solidFill>
                <a:latin typeface="Times New Roman" panose="02020603050405020304" pitchFamily="18" charset="0"/>
                <a:cs typeface="Times New Roman" panose="02020603050405020304" pitchFamily="18" charset="0"/>
              </a:rPr>
              <a:t> : IMPORT NODE</a:t>
            </a:r>
          </a:p>
          <a:p>
            <a:r>
              <a:rPr lang="en-US" dirty="0">
                <a:latin typeface="Times New Roman" panose="02020603050405020304" pitchFamily="18" charset="0"/>
                <a:cs typeface="Times New Roman" panose="02020603050405020304" pitchFamily="18" charset="0"/>
              </a:rPr>
              <a:t>External files are imported into the SAS diagram with the help of </a:t>
            </a:r>
            <a:r>
              <a:rPr lang="en-US" dirty="0" err="1">
                <a:latin typeface="Times New Roman" panose="02020603050405020304" pitchFamily="18" charset="0"/>
                <a:cs typeface="Times New Roman" panose="02020603050405020304" pitchFamily="18" charset="0"/>
              </a:rPr>
              <a:t>ImportNode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Import data file into the file import node:</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After inserting the data click on edit variables and for all the variables which has to be eliminated select rejected in role section.</a:t>
            </a:r>
            <a:endParaRPr lang="en-IN" dirty="0">
              <a:latin typeface="Times New Roman" panose="02020603050405020304" pitchFamily="18" charset="0"/>
              <a:cs typeface="Times New Roman" panose="02020603050405020304" pitchFamily="18" charset="0"/>
            </a:endParaRPr>
          </a:p>
          <a:p>
            <a:pPr marL="0" indent="0">
              <a:buNone/>
            </a:pPr>
            <a:endParaRPr lang="en-US" b="1" u="sng" dirty="0"/>
          </a:p>
        </p:txBody>
      </p:sp>
    </p:spTree>
    <p:extLst>
      <p:ext uri="{BB962C8B-B14F-4D97-AF65-F5344CB8AC3E}">
        <p14:creationId xmlns:p14="http://schemas.microsoft.com/office/powerpoint/2010/main" val="1801400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823D724-4D1F-4753-A98F-CC2F8BD4CC2F}"/>
              </a:ext>
            </a:extLst>
          </p:cNvPr>
          <p:cNvSpPr>
            <a:spLocks noGrp="1"/>
          </p:cNvSpPr>
          <p:nvPr>
            <p:ph type="title"/>
          </p:nvPr>
        </p:nvSpPr>
        <p:spPr>
          <a:xfrm>
            <a:off x="1061899" y="327515"/>
            <a:ext cx="9905998" cy="1478570"/>
          </a:xfrm>
        </p:spPr>
        <p:txBody>
          <a:bodyPr>
            <a:normAutofit/>
          </a:bodyPr>
          <a:lstStyle/>
          <a:p>
            <a:r>
              <a:rPr lang="en-US" sz="3100" b="1" u="sng" dirty="0">
                <a:solidFill>
                  <a:schemeClr val="bg1"/>
                </a:solidFill>
                <a:latin typeface="Times New Roman" panose="02020603050405020304" pitchFamily="18" charset="0"/>
                <a:cs typeface="Times New Roman" panose="02020603050405020304" pitchFamily="18" charset="0"/>
              </a:rPr>
              <a:t>STEP-2:</a:t>
            </a:r>
            <a:br>
              <a:rPr lang="en-US" sz="3100" b="1" u="sng" dirty="0">
                <a:solidFill>
                  <a:schemeClr val="bg1"/>
                </a:solidFill>
                <a:latin typeface="Times New Roman" panose="02020603050405020304" pitchFamily="18" charset="0"/>
                <a:cs typeface="Times New Roman" panose="02020603050405020304" pitchFamily="18" charset="0"/>
              </a:rPr>
            </a:br>
            <a:r>
              <a:rPr lang="en-US" sz="3100" dirty="0" err="1">
                <a:solidFill>
                  <a:schemeClr val="bg1"/>
                </a:solidFill>
                <a:latin typeface="Times New Roman" panose="02020603050405020304" pitchFamily="18" charset="0"/>
                <a:cs typeface="Times New Roman" panose="02020603050405020304" pitchFamily="18" charset="0"/>
              </a:rPr>
              <a:t>Statexplore</a:t>
            </a:r>
            <a:r>
              <a:rPr lang="en-US" sz="3100" dirty="0">
                <a:solidFill>
                  <a:schemeClr val="bg1"/>
                </a:solidFill>
                <a:latin typeface="Times New Roman" panose="02020603050405020304" pitchFamily="18" charset="0"/>
                <a:cs typeface="Times New Roman" panose="02020603050405020304" pitchFamily="18" charset="0"/>
              </a:rPr>
              <a:t> node:</a:t>
            </a:r>
            <a:br>
              <a:rPr lang="en-US" sz="3600" dirty="0"/>
            </a:br>
            <a:endParaRPr lang="en-US" dirty="0"/>
          </a:p>
        </p:txBody>
      </p:sp>
      <p:sp>
        <p:nvSpPr>
          <p:cNvPr id="8" name="Content Placeholder 7">
            <a:extLst>
              <a:ext uri="{FF2B5EF4-FFF2-40B4-BE49-F238E27FC236}">
                <a16:creationId xmlns:a16="http://schemas.microsoft.com/office/drawing/2014/main" id="{CE8CE881-AC4E-4DC6-AEFF-BE8FDBC7279A}"/>
              </a:ext>
            </a:extLst>
          </p:cNvPr>
          <p:cNvSpPr>
            <a:spLocks noGrp="1"/>
          </p:cNvSpPr>
          <p:nvPr>
            <p:ph sz="half" idx="2"/>
          </p:nvPr>
        </p:nvSpPr>
        <p:spPr>
          <a:xfrm>
            <a:off x="5555974" y="1272209"/>
            <a:ext cx="5491437" cy="4518991"/>
          </a:xfrm>
        </p:spPr>
        <p:txBody>
          <a:bodyPr>
            <a:normAutofit fontScale="85000" lnSpcReduction="20000"/>
          </a:bodyPr>
          <a:lstStyle/>
          <a:p>
            <a:r>
              <a:rPr lang="en-US" sz="2100" dirty="0">
                <a:latin typeface="Times New Roman" panose="02020603050405020304" pitchFamily="18" charset="0"/>
                <a:cs typeface="Times New Roman" panose="02020603050405020304" pitchFamily="18" charset="0"/>
              </a:rPr>
              <a:t>The StatExplore node is a multipurpose tool that you use to examine variable distributions and statistics in your data sets. </a:t>
            </a:r>
          </a:p>
          <a:p>
            <a:r>
              <a:rPr lang="en-US" sz="2100" dirty="0">
                <a:latin typeface="Times New Roman" panose="02020603050405020304" pitchFamily="18" charset="0"/>
                <a:cs typeface="Times New Roman" panose="02020603050405020304" pitchFamily="18" charset="0"/>
              </a:rPr>
              <a:t>we can use StatExplore node :</a:t>
            </a:r>
          </a:p>
          <a:p>
            <a:pPr lvl="1"/>
            <a:r>
              <a:rPr lang="en-US" sz="2100" dirty="0">
                <a:latin typeface="Times New Roman" panose="02020603050405020304" pitchFamily="18" charset="0"/>
                <a:cs typeface="Times New Roman" panose="02020603050405020304" pitchFamily="18" charset="0"/>
              </a:rPr>
              <a:t>To select variable for analysis, for profiling clusters, and for predictive models.</a:t>
            </a:r>
          </a:p>
          <a:p>
            <a:pPr lvl="1"/>
            <a:r>
              <a:rPr lang="en-US" sz="2100" dirty="0">
                <a:latin typeface="Times New Roman" panose="02020603050405020304" pitchFamily="18" charset="0"/>
                <a:cs typeface="Times New Roman" panose="02020603050405020304" pitchFamily="18" charset="0"/>
              </a:rPr>
              <a:t> To Compute standard univariate distribution statistics.</a:t>
            </a:r>
          </a:p>
          <a:p>
            <a:pPr lvl="1"/>
            <a:r>
              <a:rPr lang="en-US" sz="2100" dirty="0">
                <a:latin typeface="Times New Roman" panose="02020603050405020304" pitchFamily="18" charset="0"/>
                <a:cs typeface="Times New Roman" panose="02020603050405020304" pitchFamily="18" charset="0"/>
              </a:rPr>
              <a:t>To Compute standard bivariate statistics by class target and class segment.</a:t>
            </a:r>
          </a:p>
          <a:p>
            <a:r>
              <a:rPr lang="en-US" sz="2100" dirty="0">
                <a:latin typeface="Times New Roman" panose="02020603050405020304" pitchFamily="18" charset="0"/>
                <a:cs typeface="Times New Roman" panose="02020603050405020304" pitchFamily="18" charset="0"/>
              </a:rPr>
              <a:t>Connect </a:t>
            </a:r>
            <a:r>
              <a:rPr lang="en-US" sz="2100" dirty="0" err="1">
                <a:latin typeface="Times New Roman" panose="02020603050405020304" pitchFamily="18" charset="0"/>
                <a:cs typeface="Times New Roman" panose="02020603050405020304" pitchFamily="18" charset="0"/>
              </a:rPr>
              <a:t>statexplore</a:t>
            </a:r>
            <a:r>
              <a:rPr lang="en-US" sz="2100" dirty="0">
                <a:latin typeface="Times New Roman" panose="02020603050405020304" pitchFamily="18" charset="0"/>
                <a:cs typeface="Times New Roman" panose="02020603050405020304" pitchFamily="18" charset="0"/>
              </a:rPr>
              <a:t> node to file import node and run the </a:t>
            </a:r>
            <a:r>
              <a:rPr lang="en-US" sz="2100" dirty="0" err="1">
                <a:latin typeface="Times New Roman" panose="02020603050405020304" pitchFamily="18" charset="0"/>
                <a:cs typeface="Times New Roman" panose="02020603050405020304" pitchFamily="18" charset="0"/>
              </a:rPr>
              <a:t>statexplore</a:t>
            </a:r>
            <a:r>
              <a:rPr lang="en-US" sz="2100" dirty="0">
                <a:latin typeface="Times New Roman" panose="02020603050405020304" pitchFamily="18" charset="0"/>
                <a:cs typeface="Times New Roman" panose="02020603050405020304" pitchFamily="18" charset="0"/>
              </a:rPr>
              <a:t> node and open results.</a:t>
            </a:r>
            <a:endParaRPr lang="en-IN" sz="2100" dirty="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The variables in the data set are divided into two categories</a:t>
            </a:r>
          </a:p>
          <a:p>
            <a:endParaRPr lang="en-US" dirty="0"/>
          </a:p>
        </p:txBody>
      </p:sp>
      <p:pic>
        <p:nvPicPr>
          <p:cNvPr id="9" name="Content Placeholder 8" descr="Diagram&#10;&#10;Description automatically generated">
            <a:extLst>
              <a:ext uri="{FF2B5EF4-FFF2-40B4-BE49-F238E27FC236}">
                <a16:creationId xmlns:a16="http://schemas.microsoft.com/office/drawing/2014/main" id="{CE86800E-A21D-46DD-8E7D-6A04BBDE4002}"/>
              </a:ext>
            </a:extLst>
          </p:cNvPr>
          <p:cNvPicPr>
            <a:picLocks noGrp="1"/>
          </p:cNvPicPr>
          <p:nvPr>
            <p:ph sz="half" idx="1"/>
          </p:nvPr>
        </p:nvPicPr>
        <p:blipFill>
          <a:blip r:embed="rId2"/>
          <a:stretch>
            <a:fillRect/>
          </a:stretch>
        </p:blipFill>
        <p:spPr>
          <a:xfrm>
            <a:off x="904240" y="2540000"/>
            <a:ext cx="4531360" cy="2641600"/>
          </a:xfrm>
          <a:prstGeom prst="rect">
            <a:avLst/>
          </a:prstGeom>
        </p:spPr>
      </p:pic>
    </p:spTree>
    <p:extLst>
      <p:ext uri="{BB962C8B-B14F-4D97-AF65-F5344CB8AC3E}">
        <p14:creationId xmlns:p14="http://schemas.microsoft.com/office/powerpoint/2010/main" val="3492341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0C8D-590A-CE4A-92B5-E03FC1CE40BF}"/>
              </a:ext>
            </a:extLst>
          </p:cNvPr>
          <p:cNvSpPr>
            <a:spLocks noGrp="1"/>
          </p:cNvSpPr>
          <p:nvPr>
            <p:ph type="title"/>
          </p:nvPr>
        </p:nvSpPr>
        <p:spPr>
          <a:xfrm>
            <a:off x="1072401" y="618518"/>
            <a:ext cx="9905998" cy="1478570"/>
          </a:xfrm>
        </p:spPr>
        <p:txBody>
          <a:bodyPr>
            <a:normAutofit fontScale="90000"/>
          </a:bodyPr>
          <a:lstStyle/>
          <a:p>
            <a:pPr marL="0" indent="0"/>
            <a:r>
              <a:rPr lang="en-US" sz="3100" b="1" u="sng" dirty="0">
                <a:solidFill>
                  <a:schemeClr val="bg1"/>
                </a:solidFill>
                <a:latin typeface="Times New Roman" panose="02020603050405020304" pitchFamily="18" charset="0"/>
                <a:cs typeface="Times New Roman" panose="02020603050405020304" pitchFamily="18" charset="0"/>
              </a:rPr>
              <a:t>1.Class Variables:</a:t>
            </a:r>
            <a:br>
              <a:rPr lang="en-US" sz="3100" u="sng" dirty="0">
                <a:latin typeface="Times New Roman" panose="02020603050405020304" pitchFamily="18" charset="0"/>
                <a:cs typeface="Times New Roman" panose="02020603050405020304" pitchFamily="18" charset="0"/>
              </a:rPr>
            </a:br>
            <a:br>
              <a:rPr lang="en-IN" sz="2700" dirty="0"/>
            </a:br>
            <a:r>
              <a:rPr lang="en-US" sz="2000" dirty="0">
                <a:latin typeface="Times New Roman" panose="02020603050405020304" pitchFamily="18" charset="0"/>
                <a:cs typeface="Times New Roman" panose="02020603050405020304" pitchFamily="18" charset="0"/>
              </a:rPr>
              <a:t>Variables which can be defined at any level and always have only one value are called class variables.</a:t>
            </a:r>
            <a:br>
              <a:rPr lang="en-IN"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F4E6FEA8-0325-F943-AE5A-90308FBC55F8}"/>
              </a:ext>
            </a:extLst>
          </p:cNvPr>
          <p:cNvPicPr>
            <a:picLocks noGrp="1"/>
          </p:cNvPicPr>
          <p:nvPr>
            <p:ph idx="1"/>
          </p:nvPr>
        </p:nvPicPr>
        <p:blipFill>
          <a:blip r:embed="rId2"/>
          <a:stretch>
            <a:fillRect/>
          </a:stretch>
        </p:blipFill>
        <p:spPr>
          <a:xfrm>
            <a:off x="1617663" y="2472531"/>
            <a:ext cx="8953500" cy="3095625"/>
          </a:xfrm>
          <a:prstGeom prst="rect">
            <a:avLst/>
          </a:prstGeom>
        </p:spPr>
      </p:pic>
    </p:spTree>
    <p:extLst>
      <p:ext uri="{BB962C8B-B14F-4D97-AF65-F5344CB8AC3E}">
        <p14:creationId xmlns:p14="http://schemas.microsoft.com/office/powerpoint/2010/main" val="941894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427D2C-81A0-024C-9218-381EDA329552}"/>
              </a:ext>
            </a:extLst>
          </p:cNvPr>
          <p:cNvSpPr>
            <a:spLocks noGrp="1"/>
          </p:cNvSpPr>
          <p:nvPr>
            <p:ph idx="1"/>
          </p:nvPr>
        </p:nvSpPr>
        <p:spPr>
          <a:xfrm>
            <a:off x="1724891" y="623456"/>
            <a:ext cx="8235973" cy="5116572"/>
          </a:xfrm>
        </p:spPr>
        <p:txBody>
          <a:bodyPr>
            <a:normAutofit/>
          </a:bodyPr>
          <a:lstStyle/>
          <a:p>
            <a:pPr marL="0" indent="0">
              <a:buNone/>
            </a:pPr>
            <a:r>
              <a:rPr lang="en-US" sz="2800" dirty="0"/>
              <a:t> </a:t>
            </a:r>
            <a:r>
              <a:rPr lang="en-US" sz="2800" b="1" dirty="0">
                <a:solidFill>
                  <a:schemeClr val="bg1"/>
                </a:solidFill>
                <a:latin typeface="Times New Roman" panose="02020603050405020304" pitchFamily="18" charset="0"/>
                <a:cs typeface="Times New Roman" panose="02020603050405020304" pitchFamily="18" charset="0"/>
              </a:rPr>
              <a:t>2.</a:t>
            </a:r>
            <a:r>
              <a:rPr lang="en-US" sz="2800" b="1" u="sng" dirty="0">
                <a:solidFill>
                  <a:schemeClr val="bg1"/>
                </a:solidFill>
                <a:latin typeface="Times New Roman" panose="02020603050405020304" pitchFamily="18" charset="0"/>
                <a:cs typeface="Times New Roman" panose="02020603050405020304" pitchFamily="18" charset="0"/>
              </a:rPr>
              <a:t>Interval variables:</a:t>
            </a:r>
            <a:endParaRPr lang="en-IN" sz="2800" b="1" dirty="0">
              <a:solidFill>
                <a:schemeClr val="bg1"/>
              </a:solidFill>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Variables which have equal difference between two values are called interval variables.</a:t>
            </a:r>
            <a:r>
              <a:rPr lang="en-IN"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pic>
        <p:nvPicPr>
          <p:cNvPr id="4" name="Picture 3" descr="Table&#10;&#10;Description automatically generated">
            <a:extLst>
              <a:ext uri="{FF2B5EF4-FFF2-40B4-BE49-F238E27FC236}">
                <a16:creationId xmlns:a16="http://schemas.microsoft.com/office/drawing/2014/main" id="{A05E2D87-E79E-E848-ACB3-E6C287A6066E}"/>
              </a:ext>
            </a:extLst>
          </p:cNvPr>
          <p:cNvPicPr/>
          <p:nvPr/>
        </p:nvPicPr>
        <p:blipFill>
          <a:blip r:embed="rId2"/>
          <a:stretch>
            <a:fillRect/>
          </a:stretch>
        </p:blipFill>
        <p:spPr>
          <a:xfrm>
            <a:off x="2223655" y="1974274"/>
            <a:ext cx="7184505" cy="2683902"/>
          </a:xfrm>
          <a:prstGeom prst="rect">
            <a:avLst/>
          </a:prstGeom>
        </p:spPr>
      </p:pic>
      <p:sp>
        <p:nvSpPr>
          <p:cNvPr id="6" name="TextBox 5">
            <a:extLst>
              <a:ext uri="{FF2B5EF4-FFF2-40B4-BE49-F238E27FC236}">
                <a16:creationId xmlns:a16="http://schemas.microsoft.com/office/drawing/2014/main" id="{CB840CED-27B5-AA44-9BB4-74FC6155AA93}"/>
              </a:ext>
            </a:extLst>
          </p:cNvPr>
          <p:cNvSpPr txBox="1"/>
          <p:nvPr/>
        </p:nvSpPr>
        <p:spPr>
          <a:xfrm>
            <a:off x="1724891" y="4658176"/>
            <a:ext cx="8048937" cy="1200329"/>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From the results we identify the number of missing values in class variables and interval variables, to eliminate these missing values we will use impute node.</a:t>
            </a:r>
            <a:endParaRPr lang="en-IN"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663963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444</TotalTime>
  <Words>2117</Words>
  <Application>Microsoft Office PowerPoint</Application>
  <PresentationFormat>Widescreen</PresentationFormat>
  <Paragraphs>140</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Times New Roman</vt:lpstr>
      <vt:lpstr>Tw Cen MT</vt:lpstr>
      <vt:lpstr>Circuit</vt:lpstr>
      <vt:lpstr>AIRBNB PRICE  PREDICTION</vt:lpstr>
      <vt:lpstr>DATA DESCRIPTION</vt:lpstr>
      <vt:lpstr>DATA SET VARIABLES: </vt:lpstr>
      <vt:lpstr>DATA ASSUMPTIONS</vt:lpstr>
      <vt:lpstr>Model Diagram Using SAS Enterprise Miner:</vt:lpstr>
      <vt:lpstr>PROCEDURE</vt:lpstr>
      <vt:lpstr>STEP-2: Statexplore node: </vt:lpstr>
      <vt:lpstr>1.Class Variables:  Variables which can be defined at any level and always have only one value are called class variables. </vt:lpstr>
      <vt:lpstr>PowerPoint Presentation</vt:lpstr>
      <vt:lpstr>STEP:3  Impute node:</vt:lpstr>
      <vt:lpstr>PowerPoint Presentation</vt:lpstr>
      <vt:lpstr>Step 4: Data Partition node: </vt:lpstr>
      <vt:lpstr>Step 4: Data Partition node:</vt:lpstr>
      <vt:lpstr>Step 5:  Control point node: </vt:lpstr>
      <vt:lpstr>Step 6:  Model Nodes: </vt:lpstr>
      <vt:lpstr>PowerPoint Presentation</vt:lpstr>
      <vt:lpstr>PowerPoint Presentation</vt:lpstr>
      <vt:lpstr>PowerPoint Presentation</vt:lpstr>
      <vt:lpstr>Model Selection for Linear Regression:     LINEAR, Stepwise, Forward and Backward.</vt:lpstr>
      <vt:lpstr>   Regression nodes</vt:lpstr>
      <vt:lpstr>MODEL COMPARISION NODE:</vt:lpstr>
      <vt:lpstr>Model Comparison-1:</vt:lpstr>
      <vt:lpstr>Model 2: Decision Tree:</vt:lpstr>
      <vt:lpstr>Model Selection for DECISION TREE: </vt:lpstr>
      <vt:lpstr>Model Comparison-2:</vt:lpstr>
      <vt:lpstr>Model 3 : Neural Network Node. </vt:lpstr>
      <vt:lpstr>Model Selection for NEURAL NETWORK: </vt:lpstr>
      <vt:lpstr>Model Comparison-3:</vt:lpstr>
      <vt:lpstr>Step 6: Final Model Comparison: </vt:lpstr>
      <vt:lpstr>Final model comparison:</vt:lpstr>
      <vt:lpstr>OBSERVATIONS FROM THE MODELS:</vt:lpstr>
      <vt:lpstr>Business implications: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likilucky1@gmail.com</dc:creator>
  <cp:lastModifiedBy>Billa, Gunabhiram</cp:lastModifiedBy>
  <cp:revision>23</cp:revision>
  <dcterms:created xsi:type="dcterms:W3CDTF">2021-11-21T18:04:55Z</dcterms:created>
  <dcterms:modified xsi:type="dcterms:W3CDTF">2023-07-30T16:26:12Z</dcterms:modified>
</cp:coreProperties>
</file>