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3"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unadeesh/AICTE--Project/tree/main/AICTE%20Ponna%20Gunadeesh%20Reddy%20Project" TargetMode="External"/><Relationship Id="rId2" Type="http://schemas.openxmlformats.org/officeDocument/2006/relationships/hyperlink" Target="https://github.com/Gunadeesh/AICTE--Projec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 Ponna Gunadeesh Reddy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Student Name :  </a:t>
            </a:r>
            <a:r>
              <a:rPr lang="en-US" sz="2000" b="1" dirty="0">
                <a:solidFill>
                  <a:srgbClr val="FF0000"/>
                </a:solidFill>
                <a:latin typeface="Times New Roman" panose="02020603050405020304" pitchFamily="18" charset="0"/>
                <a:cs typeface="Times New Roman" panose="02020603050405020304" pitchFamily="18" charset="0"/>
              </a:rPr>
              <a:t>Ponna Gunadeesh Reddy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Saveetha School Of Engineering,</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496341" y="634971"/>
            <a:ext cx="9588143"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b="1" dirty="0">
                <a:solidFill>
                  <a:schemeClr val="accent1"/>
                </a:solidFill>
                <a:latin typeface="Times New Roman" panose="02020603050405020304" pitchFamily="18" charset="0"/>
                <a:cs typeface="Times New Roman" panose="02020603050405020304" pitchFamily="18" charset="0"/>
              </a:rPr>
              <a:t>Future scope(optional)</a:t>
            </a:r>
          </a:p>
        </p:txBody>
      </p:sp>
      <p:sp>
        <p:nvSpPr>
          <p:cNvPr id="2" name="Content Placeholder 1">
            <a:extLst>
              <a:ext uri="{FF2B5EF4-FFF2-40B4-BE49-F238E27FC236}">
                <a16:creationId xmlns:a16="http://schemas.microsoft.com/office/drawing/2014/main" id="{BA9A3AC6-69CD-B481-3DB6-CD7132501231}"/>
              </a:ext>
            </a:extLst>
          </p:cNvPr>
          <p:cNvSpPr>
            <a:spLocks noGrp="1" noChangeArrowheads="1"/>
          </p:cNvSpPr>
          <p:nvPr>
            <p:ph idx="1"/>
          </p:nvPr>
        </p:nvSpPr>
        <p:spPr bwMode="auto">
          <a:xfrm>
            <a:off x="508725" y="1798218"/>
            <a:ext cx="1117454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Steganalysis Resistance: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machine learning models to improve resistance against steganalysis attacks.</a:t>
            </a:r>
          </a:p>
          <a:p>
            <a:pPr marR="0" lvl="0" algn="just"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&amp; Audio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Extend the concept to securely hide data within videos and audio files.</a:t>
            </a:r>
          </a:p>
          <a:p>
            <a:pPr marR="0" lvl="0" algn="just"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Secure Sharing: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cloud storage options for secure and encrypted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stego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sharing.</a:t>
            </a:r>
          </a:p>
          <a:p>
            <a:pPr marR="0" lvl="0" algn="just"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for 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blockchain technology to validate and track steganographic messages securely.</a:t>
            </a:r>
          </a:p>
          <a:p>
            <a:pPr marR="0" lvl="0" algn="just"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Compression Handling: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techniques to further reduce the impact of lossy compression on data integrity.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05444" y="845574"/>
            <a:ext cx="10515600" cy="517347"/>
          </a:xfrm>
        </p:spPr>
        <p:txBody>
          <a:bodyPr>
            <a:normAutofit fontScale="90000"/>
          </a:bodyPr>
          <a:lstStyle/>
          <a:p>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172980" y="1362921"/>
            <a:ext cx="10596233" cy="4649505"/>
          </a:xfrm>
        </p:spPr>
        <p:txBody>
          <a:bodyPr vert="horz" lIns="91440" tIns="45720" rIns="91440" bIns="45720" rtlCol="0" anchor="t">
            <a:noAutofit/>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Problem Statement </a:t>
            </a:r>
          </a:p>
          <a:p>
            <a:pPr>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Technology used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End users</a:t>
            </a:r>
          </a:p>
          <a:p>
            <a:pPr>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Result</a:t>
            </a:r>
          </a:p>
          <a:p>
            <a:pPr>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Conclusion</a:t>
            </a:r>
          </a:p>
          <a:p>
            <a:pPr>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Git-hub Link</a:t>
            </a:r>
          </a:p>
          <a:p>
            <a:pPr>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Future scope</a:t>
            </a:r>
          </a:p>
          <a:p>
            <a:pPr>
              <a:buFont typeface="Wingdings" panose="05000000000000000000" pitchFamily="2" charset="2"/>
              <a:buChar char="Ø"/>
            </a:pPr>
            <a:endParaRPr lang="en-US" sz="2000" b="1"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endParaRPr lang="en-US" sz="2000" b="1"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406012"/>
            <a:ext cx="11029615" cy="4749831"/>
          </a:xfrm>
        </p:spPr>
        <p:txBody>
          <a:bodyPr>
            <a:normAutofit/>
          </a:bodyPr>
          <a:lstStyle/>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With the increasing need for secure communication, traditional encryption techniques alone are not enough to ensure data confidentiality. </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Sensitive information can be intercepted and decrypted if detected. </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This project aims to provide an advanced and secure method of data hiding using image steganography, ensuring that the hidden message remains undetectable while maintaining the quality of the image.</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In highly sensitive fields like journalism, military operations, and corporate espionage protection, covert communication plays a crucial role. Simply encrypting data is not enough; it must also remain undetectable. </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Image steganography provides a unique solution by embedding secret messages within images in such a way that they appear unchanged to the human eye and most digital analysis tools. </a:t>
            </a:r>
          </a:p>
          <a:p>
            <a:pPr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However, existing steganographic techniques often suffer from weaknesses such as noticeable distortions in image quality or susceptibility to detection by steganalysis tools.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D1C64650-5103-0122-582B-C31637EFFE60}"/>
              </a:ext>
            </a:extLst>
          </p:cNvPr>
          <p:cNvSpPr>
            <a:spLocks noGrp="1" noChangeArrowheads="1"/>
          </p:cNvSpPr>
          <p:nvPr>
            <p:ph idx="1"/>
          </p:nvPr>
        </p:nvSpPr>
        <p:spPr bwMode="auto">
          <a:xfrm>
            <a:off x="954818" y="1354530"/>
            <a:ext cx="1092363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Used</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Development Environment (IDE):IDLE (Python's Built-in IDE) – A lightweight, beginner-friendly environment for writing, debugging, and running Python scripts.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Windows 10/11 (64-bit) – Compatible with Python and supports all required libraries and dependencies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 Chosen for its simplicity, efficiency, and vast library support for image processing and encryption.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(pip install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 Used for image processing, loading, modifying, and saving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stego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images.</a:t>
            </a:r>
          </a:p>
          <a:p>
            <a:pPr marL="457200" marR="0" lvl="1" indent="0" algn="just"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Times New Roman" panose="02020603050405020304" pitchFamily="18" charset="0"/>
                <a:cs typeface="Times New Roman" panose="02020603050405020304" pitchFamily="18" charset="0"/>
              </a:rPr>
              <a:t>                                   Command : </a:t>
            </a:r>
            <a:r>
              <a:rPr lang="en-US" altLang="en-US" sz="1800" dirty="0">
                <a:solidFill>
                  <a:srgbClr val="00B0F0"/>
                </a:solidFill>
                <a:latin typeface="Times New Roman" panose="02020603050405020304" pitchFamily="18" charset="0"/>
                <a:cs typeface="Times New Roman" panose="02020603050405020304" pitchFamily="18" charset="0"/>
              </a:rPr>
              <a:t>pip install </a:t>
            </a:r>
            <a:r>
              <a:rPr lang="en-US" altLang="en-US" sz="1800" dirty="0" err="1">
                <a:solidFill>
                  <a:srgbClr val="00B0F0"/>
                </a:solidFill>
                <a:latin typeface="Times New Roman" panose="02020603050405020304" pitchFamily="18" charset="0"/>
                <a:cs typeface="Times New Roman" panose="02020603050405020304" pitchFamily="18" charset="0"/>
              </a:rPr>
              <a:t>opencv</a:t>
            </a:r>
            <a:r>
              <a:rPr lang="en-US" altLang="en-US" sz="1800" dirty="0">
                <a:solidFill>
                  <a:srgbClr val="00B0F0"/>
                </a:solidFill>
                <a:latin typeface="Times New Roman" panose="02020603050405020304" pitchFamily="18" charset="0"/>
                <a:cs typeface="Times New Roman" panose="02020603050405020304" pitchFamily="18" charset="0"/>
              </a:rPr>
              <a:t>-python</a:t>
            </a:r>
            <a:endParaRPr kumimoji="0" lang="en-US" altLang="en-US" sz="1800" b="0"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203A6FB8-DD5F-938A-0D76-1429BB173AEE}"/>
              </a:ext>
            </a:extLst>
          </p:cNvPr>
          <p:cNvSpPr>
            <a:spLocks noGrp="1" noChangeArrowheads="1"/>
          </p:cNvSpPr>
          <p:nvPr>
            <p:ph idx="1"/>
          </p:nvPr>
        </p:nvSpPr>
        <p:spPr bwMode="auto">
          <a:xfrm>
            <a:off x="473036" y="2099702"/>
            <a:ext cx="11029616"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 Security Approach: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steganography with AES encryption, making data extraction extremely difficult without the correct decryption key.</a:t>
            </a:r>
          </a:p>
          <a:p>
            <a:pPr marR="0" lvl="0" algn="l"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Steganography: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Dynamically adjusts data embedding to maintain image quality and reduce suspicion.</a:t>
            </a:r>
          </a:p>
          <a:p>
            <a:pPr marR="0" lvl="0" algn="l"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Multi-layer Encoding: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different encoding strategies like frequency domain techniques (DCT-based hiding) for increased security.</a:t>
            </a:r>
          </a:p>
          <a:p>
            <a:pPr marR="0" lvl="0" algn="l"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Noise-Resistant Extraction: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that even minor image distortions (compression, resizing) do not easily corrupt the hidden data.</a:t>
            </a:r>
          </a:p>
          <a:p>
            <a:pPr marR="0" lvl="0" algn="l" defTabSz="914400" rtl="0" eaLnBrk="0" fontAlgn="base" latinLnBrk="0" hangingPunct="0">
              <a:lnSpc>
                <a:spcPct val="100000"/>
              </a:lnSpc>
              <a:spcBef>
                <a:spcPts val="600"/>
              </a:spcBef>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built-in verification tool to detect steganographic artifacts and ensure imperceptibility.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pic>
        <p:nvPicPr>
          <p:cNvPr id="5" name="Content Placeholder 4">
            <a:extLst>
              <a:ext uri="{FF2B5EF4-FFF2-40B4-BE49-F238E27FC236}">
                <a16:creationId xmlns:a16="http://schemas.microsoft.com/office/drawing/2014/main" id="{A594E447-6B3A-B498-EC7C-C91B903E88FC}"/>
              </a:ext>
            </a:extLst>
          </p:cNvPr>
          <p:cNvPicPr>
            <a:picLocks noGrp="1" noChangeAspect="1"/>
          </p:cNvPicPr>
          <p:nvPr>
            <p:ph idx="1"/>
          </p:nvPr>
        </p:nvPicPr>
        <p:blipFill>
          <a:blip r:embed="rId2"/>
          <a:stretch>
            <a:fillRect/>
          </a:stretch>
        </p:blipFill>
        <p:spPr>
          <a:xfrm>
            <a:off x="5032884" y="702156"/>
            <a:ext cx="3451124" cy="3702696"/>
          </a:xfrm>
        </p:spPr>
      </p:pic>
      <p:pic>
        <p:nvPicPr>
          <p:cNvPr id="6" name="Picture 5">
            <a:extLst>
              <a:ext uri="{FF2B5EF4-FFF2-40B4-BE49-F238E27FC236}">
                <a16:creationId xmlns:a16="http://schemas.microsoft.com/office/drawing/2014/main" id="{85F21A3D-E2EE-FB20-DBE9-3472EC26809E}"/>
              </a:ext>
            </a:extLst>
          </p:cNvPr>
          <p:cNvPicPr>
            <a:picLocks noChangeAspect="1"/>
          </p:cNvPicPr>
          <p:nvPr/>
        </p:nvPicPr>
        <p:blipFill>
          <a:blip r:embed="rId3"/>
          <a:stretch>
            <a:fillRect/>
          </a:stretch>
        </p:blipFill>
        <p:spPr>
          <a:xfrm>
            <a:off x="8622889" y="702156"/>
            <a:ext cx="3371377" cy="3702696"/>
          </a:xfrm>
          <a:prstGeom prst="rect">
            <a:avLst/>
          </a:prstGeom>
        </p:spPr>
      </p:pic>
      <p:sp>
        <p:nvSpPr>
          <p:cNvPr id="7" name="TextBox 6">
            <a:extLst>
              <a:ext uri="{FF2B5EF4-FFF2-40B4-BE49-F238E27FC236}">
                <a16:creationId xmlns:a16="http://schemas.microsoft.com/office/drawing/2014/main" id="{5A28FC67-39B7-849F-65CB-2BE81B162975}"/>
              </a:ext>
            </a:extLst>
          </p:cNvPr>
          <p:cNvSpPr txBox="1"/>
          <p:nvPr/>
        </p:nvSpPr>
        <p:spPr>
          <a:xfrm>
            <a:off x="5032884" y="4932579"/>
            <a:ext cx="3703077"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1: Encrypted Image before  Code Execution </a:t>
            </a:r>
          </a:p>
          <a:p>
            <a:pPr algn="ct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CC0E484-FE25-C22A-9FCC-D2E660C81FD9}"/>
              </a:ext>
            </a:extLst>
          </p:cNvPr>
          <p:cNvSpPr txBox="1"/>
          <p:nvPr/>
        </p:nvSpPr>
        <p:spPr>
          <a:xfrm>
            <a:off x="8622890" y="4961225"/>
            <a:ext cx="3451124"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2: Encrypted Image after   Code Execution </a:t>
            </a:r>
          </a:p>
          <a:p>
            <a:pPr algn="ctr"/>
            <a:endParaRPr lang="en-IN"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8794E822-7A84-257B-0ECE-B6152A5C667C}"/>
              </a:ext>
            </a:extLst>
          </p:cNvPr>
          <p:cNvSpPr>
            <a:spLocks noChangeArrowheads="1"/>
          </p:cNvSpPr>
          <p:nvPr/>
        </p:nvSpPr>
        <p:spPr bwMode="auto">
          <a:xfrm>
            <a:off x="550921" y="1243786"/>
            <a:ext cx="422724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ts val="1200"/>
              </a:spcBef>
              <a:spcAft>
                <a:spcPts val="120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&amp; Intelligence Agencies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Secure communication without detection.</a:t>
            </a:r>
          </a:p>
          <a:p>
            <a:pPr marL="0" marR="0" lvl="0" indent="0" algn="just" defTabSz="914400" rtl="0" eaLnBrk="0" fontAlgn="base" latinLnBrk="0" hangingPunct="0">
              <a:lnSpc>
                <a:spcPct val="100000"/>
              </a:lnSpc>
              <a:spcBef>
                <a:spcPts val="1200"/>
              </a:spcBef>
              <a:spcAft>
                <a:spcPts val="120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Sector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Secure transmission of confidential data and trade secrets.</a:t>
            </a:r>
          </a:p>
          <a:p>
            <a:pPr marL="0" marR="0" lvl="0" indent="0" algn="just" defTabSz="914400" rtl="0" eaLnBrk="0" fontAlgn="base" latinLnBrk="0" hangingPunct="0">
              <a:lnSpc>
                <a:spcPct val="100000"/>
              </a:lnSpc>
              <a:spcBef>
                <a:spcPts val="1200"/>
              </a:spcBef>
              <a:spcAft>
                <a:spcPts val="120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Activists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Protect sensitive information in oppressive regimes.</a:t>
            </a:r>
          </a:p>
          <a:p>
            <a:pPr marL="0" marR="0" lvl="0" indent="0" algn="just" defTabSz="914400" rtl="0" eaLnBrk="0" fontAlgn="base" latinLnBrk="0" hangingPunct="0">
              <a:lnSpc>
                <a:spcPct val="100000"/>
              </a:lnSpc>
              <a:spcBef>
                <a:spcPts val="1200"/>
              </a:spcBef>
              <a:spcAft>
                <a:spcPts val="120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and test new security measures.</a:t>
            </a:r>
          </a:p>
          <a:p>
            <a:pPr marL="0" marR="0" lvl="0" indent="0" algn="just" defTabSz="914400" rtl="0" eaLnBrk="0" fontAlgn="base" latinLnBrk="0" hangingPunct="0">
              <a:lnSpc>
                <a:spcPct val="100000"/>
              </a:lnSpc>
              <a:spcBef>
                <a:spcPts val="1200"/>
              </a:spcBef>
              <a:spcAft>
                <a:spcPts val="120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Privacy-focused individuals who want to securely share messages.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18949-9D88-D2E3-EC58-A1F1B510DBD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A58128-DFBD-729A-3D9F-FB5CC461DD14}"/>
              </a:ext>
            </a:extLst>
          </p:cNvPr>
          <p:cNvSpPr txBox="1"/>
          <p:nvPr/>
        </p:nvSpPr>
        <p:spPr>
          <a:xfrm>
            <a:off x="442307" y="5879593"/>
            <a:ext cx="6513253"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INPUT : </a:t>
            </a:r>
            <a:r>
              <a:rPr lang="en-IN" dirty="0">
                <a:latin typeface="Times New Roman" panose="02020603050405020304" pitchFamily="18" charset="0"/>
                <a:cs typeface="Times New Roman" panose="02020603050405020304" pitchFamily="18" charset="0"/>
              </a:rPr>
              <a:t>Encrypted Image before  Code Execution </a:t>
            </a:r>
          </a:p>
          <a:p>
            <a:pPr algn="ct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1E9020B-8F96-EE14-B9F8-C56FCF4A5B3E}"/>
              </a:ext>
            </a:extLst>
          </p:cNvPr>
          <p:cNvSpPr txBox="1"/>
          <p:nvPr/>
        </p:nvSpPr>
        <p:spPr>
          <a:xfrm>
            <a:off x="7098890" y="5861615"/>
            <a:ext cx="4862200"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OUTPUT :</a:t>
            </a:r>
            <a:r>
              <a:rPr lang="en-IN" dirty="0">
                <a:latin typeface="Times New Roman" panose="02020603050405020304" pitchFamily="18" charset="0"/>
                <a:cs typeface="Times New Roman" panose="02020603050405020304" pitchFamily="18" charset="0"/>
              </a:rPr>
              <a:t>Encrypted Image after Code Execution </a:t>
            </a:r>
          </a:p>
          <a:p>
            <a:pPr algn="ct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C50A7B15-5675-9AF7-D0D5-97B025461445}"/>
              </a:ext>
            </a:extLst>
          </p:cNvPr>
          <p:cNvSpPr txBox="1">
            <a:spLocks/>
          </p:cNvSpPr>
          <p:nvPr/>
        </p:nvSpPr>
        <p:spPr>
          <a:xfrm>
            <a:off x="343987" y="655241"/>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1"/>
                </a:solidFill>
              </a:rPr>
              <a:t>Results</a:t>
            </a:r>
          </a:p>
        </p:txBody>
      </p:sp>
      <p:pic>
        <p:nvPicPr>
          <p:cNvPr id="11" name="Picture 10">
            <a:extLst>
              <a:ext uri="{FF2B5EF4-FFF2-40B4-BE49-F238E27FC236}">
                <a16:creationId xmlns:a16="http://schemas.microsoft.com/office/drawing/2014/main" id="{70F2B936-3927-C365-44A3-3C2FFFB97A2D}"/>
              </a:ext>
            </a:extLst>
          </p:cNvPr>
          <p:cNvPicPr>
            <a:picLocks noChangeAspect="1"/>
          </p:cNvPicPr>
          <p:nvPr/>
        </p:nvPicPr>
        <p:blipFill>
          <a:blip r:embed="rId2"/>
          <a:srcRect r="55887" b="9940"/>
          <a:stretch/>
        </p:blipFill>
        <p:spPr>
          <a:xfrm>
            <a:off x="442307" y="1349794"/>
            <a:ext cx="5388219" cy="4362748"/>
          </a:xfrm>
          <a:prstGeom prst="rect">
            <a:avLst/>
          </a:prstGeom>
        </p:spPr>
      </p:pic>
      <p:pic>
        <p:nvPicPr>
          <p:cNvPr id="14" name="Picture 13">
            <a:extLst>
              <a:ext uri="{FF2B5EF4-FFF2-40B4-BE49-F238E27FC236}">
                <a16:creationId xmlns:a16="http://schemas.microsoft.com/office/drawing/2014/main" id="{986389EB-DF27-BEFF-97DD-E11CAD55876A}"/>
              </a:ext>
            </a:extLst>
          </p:cNvPr>
          <p:cNvPicPr>
            <a:picLocks noChangeAspect="1"/>
          </p:cNvPicPr>
          <p:nvPr/>
        </p:nvPicPr>
        <p:blipFill>
          <a:blip r:embed="rId3"/>
          <a:srcRect t="4874" r="37258" b="19682"/>
          <a:stretch/>
        </p:blipFill>
        <p:spPr>
          <a:xfrm>
            <a:off x="6272981" y="875071"/>
            <a:ext cx="5688109" cy="4906297"/>
          </a:xfrm>
          <a:prstGeom prst="rect">
            <a:avLst/>
          </a:prstGeom>
        </p:spPr>
      </p:pic>
    </p:spTree>
    <p:extLst>
      <p:ext uri="{BB962C8B-B14F-4D97-AF65-F5344CB8AC3E}">
        <p14:creationId xmlns:p14="http://schemas.microsoft.com/office/powerpoint/2010/main" val="104612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1" y="3429000"/>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3972232"/>
            <a:ext cx="11029615" cy="2003118"/>
          </a:xfrm>
        </p:spPr>
        <p:txBody>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This project effectively demonstrates how steganography, when combined with encryption, can enhance data security beyond conventional methods. </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approach ensures that sensitive data can be hidden within images in a way that remains undetectable to third parties.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implementation provides a strong foundation for secure digital communication, proving useful in multiple domains.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1125856-EAE6-8047-A6CF-FF64C07B8127}"/>
              </a:ext>
            </a:extLst>
          </p:cNvPr>
          <p:cNvSpPr txBox="1">
            <a:spLocks/>
          </p:cNvSpPr>
          <p:nvPr/>
        </p:nvSpPr>
        <p:spPr>
          <a:xfrm>
            <a:off x="581191" y="655241"/>
            <a:ext cx="10792412"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1"/>
                </a:solidFill>
              </a:rPr>
              <a:t>Results</a:t>
            </a:r>
          </a:p>
        </p:txBody>
      </p:sp>
      <p:sp>
        <p:nvSpPr>
          <p:cNvPr id="5" name="Content Placeholder 2">
            <a:extLst>
              <a:ext uri="{FF2B5EF4-FFF2-40B4-BE49-F238E27FC236}">
                <a16:creationId xmlns:a16="http://schemas.microsoft.com/office/drawing/2014/main" id="{FA823960-BCE3-A365-3422-6D3E2BE670D1}"/>
              </a:ext>
            </a:extLst>
          </p:cNvPr>
          <p:cNvSpPr txBox="1">
            <a:spLocks/>
          </p:cNvSpPr>
          <p:nvPr/>
        </p:nvSpPr>
        <p:spPr>
          <a:xfrm>
            <a:off x="581191" y="1198473"/>
            <a:ext cx="10792412" cy="200311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project successfully embeds encrypted text messages within images while maintaining high imperceptibility. Even after basic image modifications (such as compression and minor scaling), the hidden data remains recoverable using the correct decryption key. </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system ensures that data retrieval is possible only by authorized users, making it highly secure against unauthorized access.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492369" y="1232452"/>
            <a:ext cx="11029616" cy="1019135"/>
          </a:xfrm>
        </p:spPr>
        <p:txBody>
          <a:bodyPr>
            <a:normAutofit fontScale="85000" lnSpcReduction="10000"/>
          </a:bodyPr>
          <a:lstStyle/>
          <a:p>
            <a:pPr>
              <a:buFont typeface="Wingdings" panose="05000000000000000000" pitchFamily="2" charset="2"/>
              <a:buChar char="Ø"/>
            </a:pPr>
            <a:r>
              <a:rPr lang="en-IN" sz="2000" dirty="0">
                <a:hlinkClick r:id="rId2"/>
              </a:rPr>
              <a:t>https://github.com/Gunadeesh/AICTE--Project</a:t>
            </a:r>
            <a:endParaRPr lang="en-IN" sz="2000" dirty="0"/>
          </a:p>
          <a:p>
            <a:pPr>
              <a:buFont typeface="Wingdings" panose="05000000000000000000" pitchFamily="2" charset="2"/>
              <a:buChar char="Ø"/>
            </a:pPr>
            <a:r>
              <a:rPr lang="en-IN" sz="2000" dirty="0">
                <a:hlinkClick r:id="rId3"/>
              </a:rPr>
              <a:t>https://github.com/Gunadeesh/AICTE--Project/tree/main/AICTE%20Ponna%20Gunadeesh%20Reddy%20Project</a:t>
            </a:r>
            <a:endParaRPr lang="en-IN" sz="2000" dirty="0"/>
          </a:p>
          <a:p>
            <a:pPr>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id="{2CE18807-A680-26EA-F390-905CE57D3D88}"/>
              </a:ext>
            </a:extLst>
          </p:cNvPr>
          <p:cNvPicPr>
            <a:picLocks noChangeAspect="1"/>
          </p:cNvPicPr>
          <p:nvPr/>
        </p:nvPicPr>
        <p:blipFill>
          <a:blip r:embed="rId4"/>
          <a:stretch>
            <a:fillRect/>
          </a:stretch>
        </p:blipFill>
        <p:spPr>
          <a:xfrm>
            <a:off x="581191" y="2251587"/>
            <a:ext cx="11118439" cy="4041058"/>
          </a:xfrm>
          <a:prstGeom prst="rect">
            <a:avLst/>
          </a:prstGeom>
        </p:spPr>
      </p:pic>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98</TotalTime>
  <Words>736</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 Using Steganography</vt:lpstr>
      <vt:lpstr> OUTLINE</vt:lpstr>
      <vt:lpstr>Problem Statement</vt:lpstr>
      <vt:lpstr>Technology  used</vt:lpstr>
      <vt:lpstr>Wow factors</vt:lpstr>
      <vt:lpstr>End users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 GUNADEESH REDDY</cp:lastModifiedBy>
  <cp:revision>28</cp:revision>
  <dcterms:created xsi:type="dcterms:W3CDTF">2021-05-26T16:50:10Z</dcterms:created>
  <dcterms:modified xsi:type="dcterms:W3CDTF">2025-03-06T15:10:59Z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