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y="10287000" cx="18288000"/>
  <p:notesSz cx="6858000" cy="9144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-364808" y="9578943"/>
            <a:ext cx="19218012" cy="708057"/>
            <a:chOff x="0" y="0"/>
            <a:chExt cx="5061534" cy="186484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0" y="0"/>
              <a:ext cx="5061534" cy="186484"/>
            </a:xfrm>
            <a:custGeom>
              <a:avLst/>
              <a:ahLst/>
              <a:rect l="l" t="t" r="r" b="b"/>
              <a:pathLst>
                <a:path w="5061534" h="186484">
                  <a:moveTo>
                    <a:pt x="20545" y="0"/>
                  </a:moveTo>
                  <a:lnTo>
                    <a:pt x="5040989" y="0"/>
                  </a:lnTo>
                  <a:cubicBezTo>
                    <a:pt x="5052336" y="0"/>
                    <a:pt x="5061534" y="9198"/>
                    <a:pt x="5061534" y="20545"/>
                  </a:cubicBezTo>
                  <a:lnTo>
                    <a:pt x="5061534" y="165939"/>
                  </a:lnTo>
                  <a:cubicBezTo>
                    <a:pt x="5061534" y="177286"/>
                    <a:pt x="5052336" y="186484"/>
                    <a:pt x="5040989" y="186484"/>
                  </a:cubicBezTo>
                  <a:lnTo>
                    <a:pt x="20545" y="186484"/>
                  </a:lnTo>
                  <a:cubicBezTo>
                    <a:pt x="15096" y="186484"/>
                    <a:pt x="9871" y="184320"/>
                    <a:pt x="6018" y="180467"/>
                  </a:cubicBezTo>
                  <a:cubicBezTo>
                    <a:pt x="2165" y="176614"/>
                    <a:pt x="0" y="171388"/>
                    <a:pt x="0" y="165939"/>
                  </a:cubicBezTo>
                  <a:lnTo>
                    <a:pt x="0" y="20545"/>
                  </a:lnTo>
                  <a:cubicBezTo>
                    <a:pt x="0" y="15096"/>
                    <a:pt x="2165" y="9871"/>
                    <a:pt x="6018" y="6018"/>
                  </a:cubicBezTo>
                  <a:cubicBezTo>
                    <a:pt x="9871" y="2165"/>
                    <a:pt x="15096" y="0"/>
                    <a:pt x="205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96650">
                    <a:alpha val="100000"/>
                  </a:srgbClr>
                </a:gs>
                <a:gs pos="100000">
                  <a:srgbClr val="B89A8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048585" name="TextBox 4"/>
            <p:cNvSpPr txBox="1"/>
            <p:nvPr/>
          </p:nvSpPr>
          <p:spPr>
            <a:xfrm>
              <a:off x="0" y="-47625"/>
              <a:ext cx="5061534" cy="234109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id="1048586" name="Freeform 5"/>
          <p:cNvSpPr/>
          <p:nvPr/>
        </p:nvSpPr>
        <p:spPr>
          <a:xfrm rot="0" flipH="0" flipV="0">
            <a:off x="-462398" y="6691513"/>
            <a:ext cx="3426506" cy="4114800"/>
          </a:xfrm>
          <a:custGeom>
            <a:avLst/>
            <a:ahLst/>
            <a:rect l="l" t="t" r="r" b="b"/>
            <a:pathLst>
              <a:path w="3426506" h="4114800">
                <a:moveTo>
                  <a:pt x="0" y="0"/>
                </a:moveTo>
                <a:lnTo>
                  <a:pt x="3426506" y="0"/>
                </a:lnTo>
                <a:lnTo>
                  <a:pt x="34265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87" name="Freeform 6"/>
          <p:cNvSpPr/>
          <p:nvPr/>
        </p:nvSpPr>
        <p:spPr>
          <a:xfrm rot="0" flipH="0" flipV="0">
            <a:off x="14814014" y="6605788"/>
            <a:ext cx="2445286" cy="3430886"/>
          </a:xfrm>
          <a:custGeom>
            <a:avLst/>
            <a:ahLst/>
            <a:rect l="l" t="t" r="r" b="b"/>
            <a:pathLst>
              <a:path w="2445286" h="3430886">
                <a:moveTo>
                  <a:pt x="0" y="0"/>
                </a:moveTo>
                <a:lnTo>
                  <a:pt x="2445286" y="0"/>
                </a:lnTo>
                <a:lnTo>
                  <a:pt x="2445286" y="3430886"/>
                </a:lnTo>
                <a:lnTo>
                  <a:pt x="0" y="343088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88" name="Freeform 7"/>
          <p:cNvSpPr/>
          <p:nvPr/>
        </p:nvSpPr>
        <p:spPr>
          <a:xfrm rot="0" flipH="0" flipV="0">
            <a:off x="-462398" y="-417878"/>
            <a:ext cx="2124970" cy="2124970"/>
          </a:xfrm>
          <a:custGeom>
            <a:avLst/>
            <a:ahLst/>
            <a:rect l="l" t="t" r="r" b="b"/>
            <a:pathLst>
              <a:path w="2124970" h="2124970">
                <a:moveTo>
                  <a:pt x="0" y="0"/>
                </a:moveTo>
                <a:lnTo>
                  <a:pt x="2124970" y="0"/>
                </a:lnTo>
                <a:lnTo>
                  <a:pt x="2124970" y="2124970"/>
                </a:lnTo>
                <a:lnTo>
                  <a:pt x="0" y="212497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89" name="TextBox 8"/>
          <p:cNvSpPr txBox="1"/>
          <p:nvPr/>
        </p:nvSpPr>
        <p:spPr>
          <a:xfrm rot="0">
            <a:off x="1736879" y="4231005"/>
            <a:ext cx="13616111" cy="112877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888"/>
              </a:lnSpc>
              <a:spcBef>
                <a:spcPct val="0"/>
              </a:spcBef>
            </a:pPr>
            <a:r>
              <a:rPr sz="6349" lang="en-US">
                <a:solidFill>
                  <a:srgbClr val="000000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DOCTOR APPOINTMENT SYSTEM </a:t>
            </a:r>
          </a:p>
        </p:txBody>
      </p:sp>
      <p:sp>
        <p:nvSpPr>
          <p:cNvPr id="1048590" name="TextBox 9"/>
          <p:cNvSpPr txBox="1"/>
          <p:nvPr/>
        </p:nvSpPr>
        <p:spPr>
          <a:xfrm rot="0">
            <a:off x="-462398" y="1925678"/>
            <a:ext cx="9007333" cy="117348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240"/>
              </a:lnSpc>
              <a:spcBef>
                <a:spcPct val="0"/>
              </a:spcBef>
            </a:pPr>
            <a:r>
              <a:rPr sz="6600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Title:</a:t>
            </a:r>
          </a:p>
        </p:txBody>
      </p:sp>
      <p:sp>
        <p:nvSpPr>
          <p:cNvPr id="1048591" name="Freeform 10"/>
          <p:cNvSpPr/>
          <p:nvPr/>
        </p:nvSpPr>
        <p:spPr>
          <a:xfrm rot="0" flipH="0" flipV="0">
            <a:off x="12554321" y="644607"/>
            <a:ext cx="4388436" cy="3710223"/>
          </a:xfrm>
          <a:custGeom>
            <a:avLst/>
            <a:ahLst/>
            <a:rect l="l" t="t" r="r" b="b"/>
            <a:pathLst>
              <a:path w="4388436" h="3710223">
                <a:moveTo>
                  <a:pt x="0" y="0"/>
                </a:moveTo>
                <a:lnTo>
                  <a:pt x="4388436" y="0"/>
                </a:lnTo>
                <a:lnTo>
                  <a:pt x="4388436" y="3710223"/>
                </a:lnTo>
                <a:lnTo>
                  <a:pt x="0" y="371022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592" name="TextBox 11"/>
          <p:cNvSpPr txBox="1"/>
          <p:nvPr/>
        </p:nvSpPr>
        <p:spPr>
          <a:xfrm rot="0">
            <a:off x="10310348" y="2001878"/>
            <a:ext cx="9007333" cy="49784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sz="2900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Welcome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60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26;p2"/>
          <p:cNvSpPr/>
          <p:nvPr/>
        </p:nvSpPr>
        <p:spPr>
          <a:xfrm rot="-3058951">
            <a:off x="11814024" y="5394865"/>
            <a:ext cx="9091469" cy="6610007"/>
          </a:xfrm>
          <a:custGeom>
            <a:avLst/>
            <a:ahLst/>
            <a:rect l="l" t="t" r="r" b="b"/>
            <a:pathLst>
              <a:path w="9085083" h="6605364" extrusionOk="0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1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sp>
        <p:nvSpPr>
          <p:cNvPr id="1048655" name="Google Shape;27;p2"/>
          <p:cNvSpPr/>
          <p:nvPr/>
        </p:nvSpPr>
        <p:spPr>
          <a:xfrm rot="540000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 extrusionOk="0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2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sp>
        <p:nvSpPr>
          <p:cNvPr id="1048656" name="Google Shape;28;p2"/>
          <p:cNvSpPr/>
          <p:nvPr/>
        </p:nvSpPr>
        <p:spPr>
          <a:xfrm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 extrusionOk="0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3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grpSp>
        <p:nvGrpSpPr>
          <p:cNvPr id="61" name="Google Shape;29;p2"/>
          <p:cNvGrpSpPr/>
          <p:nvPr/>
        </p:nvGrpSpPr>
        <p:grpSpPr>
          <a:xfrm>
            <a:off x="14068994" y="8208892"/>
            <a:ext cx="1177955" cy="717442"/>
            <a:chOff x="0" y="-76200"/>
            <a:chExt cx="334200" cy="203547"/>
          </a:xfrm>
        </p:grpSpPr>
        <p:sp>
          <p:nvSpPr>
            <p:cNvPr id="1048657" name="Google Shape;30;p2"/>
            <p:cNvSpPr/>
            <p:nvPr/>
          </p:nvSpPr>
          <p:spPr>
            <a:xfrm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 extrusionOk="0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31;p2"/>
            <p:cNvSpPr txBox="1"/>
            <p:nvPr/>
          </p:nvSpPr>
          <p:spPr>
            <a:xfrm>
              <a:off x="0" y="-76200"/>
              <a:ext cx="334200" cy="203400"/>
            </a:xfrm>
            <a:prstGeom prst="rect"/>
            <a:noFill/>
            <a:ln>
              <a:noFill/>
            </a:ln>
          </p:spPr>
          <p:txBody>
            <a:bodyPr anchor="ctr" anchorCtr="0" bIns="50800" lIns="50800" rIns="50800" spcFirstLastPara="1" tIns="50800" wrap="square">
              <a:noAutofit/>
            </a:bodyPr>
            <a:p>
              <a:pPr algn="ctr" indent="0" lvl="0" marL="0" marR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800" i="0" lang="en-US" strike="noStrike" u="none">
                  <a:solidFill>
                    <a:srgbClr val="82798F"/>
                  </a:solidFill>
                  <a:latin typeface="Times"/>
                  <a:ea typeface="Times"/>
                  <a:cs typeface="Times"/>
                  <a:sym typeface="Times"/>
                </a:rPr>
                <a:t>NEXT</a:t>
              </a:r>
            </a:p>
          </p:txBody>
        </p:sp>
      </p:grpSp>
      <p:sp>
        <p:nvSpPr>
          <p:cNvPr id="1048659" name="Google Shape;32;p2"/>
          <p:cNvSpPr txBox="1"/>
          <p:nvPr/>
        </p:nvSpPr>
        <p:spPr>
          <a:xfrm>
            <a:off x="4846975" y="1020939"/>
            <a:ext cx="7532400" cy="746813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marR="0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69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FEATURES </a:t>
            </a:r>
          </a:p>
        </p:txBody>
      </p:sp>
      <p:sp>
        <p:nvSpPr>
          <p:cNvPr id="1048660" name="Google Shape;33;p2"/>
          <p:cNvSpPr txBox="1"/>
          <p:nvPr/>
        </p:nvSpPr>
        <p:spPr>
          <a:xfrm>
            <a:off x="2479188" y="2824075"/>
            <a:ext cx="13329600" cy="6906527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marR="0" rtl="0">
              <a:lnSpc>
                <a:spcPct val="15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489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Appointment List Page: </a:t>
            </a:r>
            <a:r>
              <a:rPr b="1" cap="none" sz="489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The page where all the of the doctor's appointment schedules are listed. </a:t>
            </a:r>
          </a:p>
          <a:p>
            <a:pPr algn="just" indent="0" lvl="0" marL="0" marR="0" rtl="0">
              <a:lnSpc>
                <a:spcPct val="15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489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This is also the page where the requests are listed.</a:t>
            </a:r>
          </a:p>
          <a:p>
            <a:pPr algn="just" indent="0" lvl="0" marL="0" marR="0" rtl="0">
              <a:lnSpc>
                <a:spcPct val="15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489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Home Page:</a:t>
            </a:r>
            <a:r>
              <a:rPr b="1" cap="none" sz="489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 The page where the doctor will be redirected after logging into the system.</a:t>
            </a:r>
          </a:p>
        </p:txBody>
      </p:sp>
      <p:sp>
        <p:nvSpPr>
          <p:cNvPr id="1048661" name="Google Shape;34;p2"/>
          <p:cNvSpPr txBox="1"/>
          <p:nvPr/>
        </p:nvSpPr>
        <p:spPr>
          <a:xfrm>
            <a:off x="2479225" y="1724148"/>
            <a:ext cx="12767400" cy="1760397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marR="0" rtl="0">
              <a:lnSpc>
                <a:spcPct val="22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5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Doctor's Side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62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36;p3"/>
          <p:cNvSpPr/>
          <p:nvPr/>
        </p:nvSpPr>
        <p:spPr>
          <a:xfrm rot="-3058951">
            <a:off x="11814024" y="5394865"/>
            <a:ext cx="9091469" cy="6610007"/>
          </a:xfrm>
          <a:custGeom>
            <a:avLst/>
            <a:ahLst/>
            <a:rect l="l" t="t" r="r" b="b"/>
            <a:pathLst>
              <a:path w="9085083" h="6605364" extrusionOk="0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1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sp>
        <p:nvSpPr>
          <p:cNvPr id="1048663" name="Google Shape;37;p3"/>
          <p:cNvSpPr/>
          <p:nvPr/>
        </p:nvSpPr>
        <p:spPr>
          <a:xfrm rot="540000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 extrusionOk="0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2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sp>
        <p:nvSpPr>
          <p:cNvPr id="1048664" name="Google Shape;38;p3"/>
          <p:cNvSpPr/>
          <p:nvPr/>
        </p:nvSpPr>
        <p:spPr>
          <a:xfrm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 extrusionOk="0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3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grpSp>
        <p:nvGrpSpPr>
          <p:cNvPr id="63" name="Google Shape;39;p3"/>
          <p:cNvGrpSpPr/>
          <p:nvPr/>
        </p:nvGrpSpPr>
        <p:grpSpPr>
          <a:xfrm>
            <a:off x="14068994" y="8208892"/>
            <a:ext cx="1177955" cy="717442"/>
            <a:chOff x="0" y="-76200"/>
            <a:chExt cx="334200" cy="203547"/>
          </a:xfrm>
        </p:grpSpPr>
        <p:sp>
          <p:nvSpPr>
            <p:cNvPr id="1048665" name="Google Shape;40;p3"/>
            <p:cNvSpPr/>
            <p:nvPr/>
          </p:nvSpPr>
          <p:spPr>
            <a:xfrm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 extrusionOk="0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41;p3"/>
            <p:cNvSpPr txBox="1"/>
            <p:nvPr/>
          </p:nvSpPr>
          <p:spPr>
            <a:xfrm>
              <a:off x="0" y="-76200"/>
              <a:ext cx="334200" cy="203400"/>
            </a:xfrm>
            <a:prstGeom prst="rect"/>
            <a:noFill/>
            <a:ln>
              <a:noFill/>
            </a:ln>
          </p:spPr>
          <p:txBody>
            <a:bodyPr anchor="ctr" anchorCtr="0" bIns="50800" lIns="50800" rIns="50800" spcFirstLastPara="1" tIns="50800" wrap="square">
              <a:noAutofit/>
            </a:bodyPr>
            <a:p>
              <a:pPr algn="ctr" indent="0" lvl="0" marL="0" marR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800" i="0" lang="en-US" strike="noStrike" u="none">
                  <a:solidFill>
                    <a:srgbClr val="82798F"/>
                  </a:solidFill>
                  <a:latin typeface="Times"/>
                  <a:ea typeface="Times"/>
                  <a:cs typeface="Times"/>
                  <a:sym typeface="Times"/>
                </a:rPr>
                <a:t>NEXT</a:t>
              </a:r>
            </a:p>
          </p:txBody>
        </p:sp>
      </p:grpSp>
      <p:sp>
        <p:nvSpPr>
          <p:cNvPr id="1048667" name="Google Shape;42;p3"/>
          <p:cNvSpPr txBox="1"/>
          <p:nvPr/>
        </p:nvSpPr>
        <p:spPr>
          <a:xfrm>
            <a:off x="4846975" y="1020939"/>
            <a:ext cx="7532400" cy="746813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marR="0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69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FEATURES </a:t>
            </a:r>
          </a:p>
        </p:txBody>
      </p:sp>
      <p:sp>
        <p:nvSpPr>
          <p:cNvPr id="1048668" name="Google Shape;43;p3"/>
          <p:cNvSpPr txBox="1"/>
          <p:nvPr/>
        </p:nvSpPr>
        <p:spPr>
          <a:xfrm>
            <a:off x="2479200" y="2772025"/>
            <a:ext cx="13329600" cy="6906527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marR="0" rtl="0">
              <a:lnSpc>
                <a:spcPct val="15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489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Home Page: </a:t>
            </a:r>
            <a:r>
              <a:rPr b="1" cap="none" sz="489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page where the patient will be redirected by default when browsing the website.</a:t>
            </a:r>
          </a:p>
          <a:p>
            <a:pPr algn="just" indent="0" lvl="0" marL="0" marR="0" rtl="0">
              <a:lnSpc>
                <a:spcPct val="15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489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Doctors Page: ​​​​​​​</a:t>
            </a:r>
            <a:r>
              <a:rPr b="1" cap="none" sz="489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page where all the doctors and their details are listed and the page where the patients will submit their appointment requests.</a:t>
            </a:r>
          </a:p>
        </p:txBody>
      </p:sp>
      <p:sp>
        <p:nvSpPr>
          <p:cNvPr id="1048669" name="Google Shape;44;p3"/>
          <p:cNvSpPr txBox="1"/>
          <p:nvPr/>
        </p:nvSpPr>
        <p:spPr>
          <a:xfrm>
            <a:off x="2760338" y="1724148"/>
            <a:ext cx="12767400" cy="1760397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marR="0" rtl="0">
              <a:lnSpc>
                <a:spcPct val="22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5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Patients Side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71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72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65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73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74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675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FEATURES </a:t>
            </a:r>
          </a:p>
        </p:txBody>
      </p:sp>
      <p:sp>
        <p:nvSpPr>
          <p:cNvPr id="1048676" name="TextBox 9"/>
          <p:cNvSpPr txBox="1"/>
          <p:nvPr/>
        </p:nvSpPr>
        <p:spPr>
          <a:xfrm rot="0">
            <a:off x="2760342" y="3538828"/>
            <a:ext cx="12767316" cy="1995678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About Page: ​​​​​​​</a:t>
            </a: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page where the content of the website is being displayed.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Freeform 2"/>
          <p:cNvSpPr/>
          <p:nvPr/>
        </p:nvSpPr>
        <p:spPr>
          <a:xfrm rot="-3058308" flipH="0" flipV="0">
            <a:off x="-307494" y="4282445"/>
            <a:ext cx="15596902" cy="11339821"/>
          </a:xfrm>
          <a:custGeom>
            <a:avLst/>
            <a:ahLst/>
            <a:rect l="l" t="t" r="r" b="b"/>
            <a:pathLst>
              <a:path w="15596902" h="11339821">
                <a:moveTo>
                  <a:pt x="0" y="0"/>
                </a:moveTo>
                <a:lnTo>
                  <a:pt x="15596902" y="0"/>
                </a:lnTo>
                <a:lnTo>
                  <a:pt x="15596902" y="11339822"/>
                </a:lnTo>
                <a:lnTo>
                  <a:pt x="0" y="1133982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78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79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80" name="TextBox 5"/>
          <p:cNvSpPr txBox="1"/>
          <p:nvPr/>
        </p:nvSpPr>
        <p:spPr>
          <a:xfrm rot="0">
            <a:off x="5377787" y="8858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FEATURES SYSTEM </a:t>
            </a:r>
          </a:p>
        </p:txBody>
      </p:sp>
      <p:sp>
        <p:nvSpPr>
          <p:cNvPr id="1048681" name="TextBox 6"/>
          <p:cNvSpPr txBox="1"/>
          <p:nvPr/>
        </p:nvSpPr>
        <p:spPr>
          <a:xfrm rot="0">
            <a:off x="3041472" y="2879553"/>
            <a:ext cx="12767316" cy="457619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❟❛❟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User-friendly interface for patients.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❟❛❟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Online appointment booking.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❟❛❟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Calendar integration for doctors.</a:t>
            </a:r>
          </a:p>
        </p:txBody>
      </p:sp>
      <p:grpSp>
        <p:nvGrpSpPr>
          <p:cNvPr id="67" name="Group 7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82" name="Freeform 8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83" name="TextBox 9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85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86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69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87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88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689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ROLES</a:t>
            </a:r>
          </a:p>
        </p:txBody>
      </p:sp>
      <p:sp>
        <p:nvSpPr>
          <p:cNvPr id="1048690" name="TextBox 9"/>
          <p:cNvSpPr txBox="1"/>
          <p:nvPr/>
        </p:nvSpPr>
        <p:spPr>
          <a:xfrm rot="0">
            <a:off x="2760342" y="3207325"/>
            <a:ext cx="12767316" cy="4938903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Patients: </a:t>
            </a:r>
            <a:r>
              <a:rPr b="1" sz="48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Booking, rescheduling, and canceling appointments.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Doctors: </a:t>
            </a:r>
            <a:r>
              <a:rPr b="1" sz="48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Managing schedules, viewing patient history.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Admin: </a:t>
            </a:r>
            <a:r>
              <a:rPr b="1" sz="48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Overseeing system operations.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92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93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71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94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95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696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STACK</a:t>
            </a:r>
          </a:p>
        </p:txBody>
      </p:sp>
      <p:sp>
        <p:nvSpPr>
          <p:cNvPr id="1048697" name="TextBox 9"/>
          <p:cNvSpPr txBox="1"/>
          <p:nvPr/>
        </p:nvSpPr>
        <p:spPr>
          <a:xfrm rot="0">
            <a:off x="2760342" y="3121600"/>
            <a:ext cx="12767316" cy="3876676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Frontend: </a:t>
            </a: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HTML, CSS, JavaScript.</a:t>
            </a:r>
          </a:p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Backend: </a:t>
            </a: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Node.js, Express.</a:t>
            </a:r>
          </a:p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Database: </a:t>
            </a: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MongoDB or SQL.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99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00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73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01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02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03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 CHART</a:t>
            </a:r>
          </a:p>
        </p:txBody>
      </p:sp>
      <p:sp>
        <p:nvSpPr>
          <p:cNvPr id="1048704" name="TextBox 9"/>
          <p:cNvSpPr txBox="1"/>
          <p:nvPr/>
        </p:nvSpPr>
        <p:spPr>
          <a:xfrm rot="0">
            <a:off x="3041472" y="2463927"/>
            <a:ext cx="11844634" cy="6013547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9440"/>
              </a:lnSpc>
            </a:pPr>
            <a:r>
              <a:rPr b="1" sz="5937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</a:t>
            </a:r>
            <a:r>
              <a:rPr b="1" sz="5937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Start</a:t>
            </a:r>
          </a:p>
          <a:p>
            <a:pPr algn="just">
              <a:lnSpc>
                <a:spcPts val="9440"/>
              </a:lnSpc>
            </a:pPr>
            <a:r>
              <a:rPr b="1" sz="5937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  <a:r>
              <a:rPr b="1" sz="5937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Login/Registration</a:t>
            </a:r>
          </a:p>
          <a:p>
            <a:pPr algn="just">
              <a:lnSpc>
                <a:spcPts val="9440"/>
              </a:lnSpc>
            </a:pPr>
            <a:r>
              <a:rPr b="1" sz="5937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b="1" sz="5937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- If new user → Register</a:t>
            </a:r>
          </a:p>
          <a:p>
            <a:pPr algn="just">
              <a:lnSpc>
                <a:spcPts val="9440"/>
              </a:lnSpc>
            </a:pPr>
            <a:r>
              <a:rPr b="1" sz="5937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- If returning user → Login</a:t>
            </a:r>
          </a:p>
          <a:p>
            <a:pPr algn="just">
              <a:lnSpc>
                <a:spcPts val="9440"/>
              </a:lnSpc>
            </a:pPr>
            <a:r>
              <a:rPr b="1" sz="5937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</a:t>
            </a:r>
            <a:r>
              <a:rPr b="1" sz="5937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Select Appointment Type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06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07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75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08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09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10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 CHART</a:t>
            </a:r>
          </a:p>
        </p:txBody>
      </p:sp>
      <p:sp>
        <p:nvSpPr>
          <p:cNvPr id="1048711" name="TextBox 9"/>
          <p:cNvSpPr txBox="1"/>
          <p:nvPr/>
        </p:nvSpPr>
        <p:spPr>
          <a:xfrm rot="0">
            <a:off x="3041472" y="2526792"/>
            <a:ext cx="12767316" cy="7760208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</a:t>
            </a: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View Available Slots</a:t>
            </a:r>
          </a:p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</a:t>
            </a: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Book Appointment</a:t>
            </a:r>
          </a:p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6.</a:t>
            </a: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Receive Confirmation</a:t>
            </a:r>
          </a:p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7.</a:t>
            </a: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Receive Reminder</a:t>
            </a:r>
          </a:p>
          <a:p>
            <a:pPr algn="just">
              <a:lnSpc>
                <a:spcPts val="10175"/>
              </a:lnSpc>
            </a:pPr>
          </a:p>
          <a:p>
            <a:pPr algn="just">
              <a:lnSpc>
                <a:spcPts val="10175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13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14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77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15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16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17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 CHART</a:t>
            </a:r>
          </a:p>
        </p:txBody>
      </p:sp>
      <p:sp>
        <p:nvSpPr>
          <p:cNvPr id="1048718" name="TextBox 9"/>
          <p:cNvSpPr txBox="1"/>
          <p:nvPr/>
        </p:nvSpPr>
        <p:spPr>
          <a:xfrm rot="0">
            <a:off x="2760342" y="2731434"/>
            <a:ext cx="12767316" cy="3876676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8.</a:t>
            </a: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Attend Appointment</a:t>
            </a:r>
          </a:p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9.</a:t>
            </a: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Feedback/Review Option</a:t>
            </a:r>
          </a:p>
          <a:p>
            <a:pPr algn="just">
              <a:lnSpc>
                <a:spcPts val="10175"/>
              </a:lnSpc>
            </a:pPr>
            <a:r>
              <a:rPr b="1" sz="63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10. </a:t>
            </a:r>
            <a:r>
              <a:rPr b="1" sz="63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Freeform 2"/>
          <p:cNvSpPr/>
          <p:nvPr/>
        </p:nvSpPr>
        <p:spPr>
          <a:xfrm rot="-3058308" flipH="0" flipV="0">
            <a:off x="-307494" y="4282445"/>
            <a:ext cx="15596902" cy="11339821"/>
          </a:xfrm>
          <a:custGeom>
            <a:avLst/>
            <a:ahLst/>
            <a:rect l="l" t="t" r="r" b="b"/>
            <a:pathLst>
              <a:path w="15596902" h="11339821">
                <a:moveTo>
                  <a:pt x="0" y="0"/>
                </a:moveTo>
                <a:lnTo>
                  <a:pt x="15596902" y="0"/>
                </a:lnTo>
                <a:lnTo>
                  <a:pt x="15596902" y="11339822"/>
                </a:lnTo>
                <a:lnTo>
                  <a:pt x="0" y="1133982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20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21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722" name="TextBox 5"/>
          <p:cNvSpPr txBox="1"/>
          <p:nvPr/>
        </p:nvSpPr>
        <p:spPr>
          <a:xfrm rot="0">
            <a:off x="5377787" y="8858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SECURITY MEASURES</a:t>
            </a:r>
          </a:p>
        </p:txBody>
      </p:sp>
      <p:sp>
        <p:nvSpPr>
          <p:cNvPr id="1048723" name="TextBox 6"/>
          <p:cNvSpPr txBox="1"/>
          <p:nvPr/>
        </p:nvSpPr>
        <p:spPr>
          <a:xfrm rot="0">
            <a:off x="3041472" y="2879553"/>
            <a:ext cx="12767316" cy="6101587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✔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encryption.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✔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authentication.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✔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Compliance with HIPAA regulations.</a:t>
            </a:r>
          </a:p>
          <a:p>
            <a:pPr algn="just">
              <a:lnSpc>
                <a:spcPts val="12011"/>
              </a:lnSpc>
            </a:pPr>
          </a:p>
        </p:txBody>
      </p:sp>
      <p:grpSp>
        <p:nvGrpSpPr>
          <p:cNvPr id="79" name="Group 7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24" name="Freeform 8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25" name="TextBox 9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 rot="0">
            <a:off x="-364808" y="9578943"/>
            <a:ext cx="19218012" cy="708057"/>
            <a:chOff x="0" y="0"/>
            <a:chExt cx="5061534" cy="186484"/>
          </a:xfrm>
        </p:grpSpPr>
        <p:sp>
          <p:nvSpPr>
            <p:cNvPr id="1048593" name="Freeform 3"/>
            <p:cNvSpPr/>
            <p:nvPr/>
          </p:nvSpPr>
          <p:spPr>
            <a:xfrm rot="0" flipH="0" flipV="0">
              <a:off x="0" y="0"/>
              <a:ext cx="5061534" cy="186484"/>
            </a:xfrm>
            <a:custGeom>
              <a:avLst/>
              <a:ahLst/>
              <a:rect l="l" t="t" r="r" b="b"/>
              <a:pathLst>
                <a:path w="5061534" h="186484">
                  <a:moveTo>
                    <a:pt x="20545" y="0"/>
                  </a:moveTo>
                  <a:lnTo>
                    <a:pt x="5040989" y="0"/>
                  </a:lnTo>
                  <a:cubicBezTo>
                    <a:pt x="5052336" y="0"/>
                    <a:pt x="5061534" y="9198"/>
                    <a:pt x="5061534" y="20545"/>
                  </a:cubicBezTo>
                  <a:lnTo>
                    <a:pt x="5061534" y="165939"/>
                  </a:lnTo>
                  <a:cubicBezTo>
                    <a:pt x="5061534" y="177286"/>
                    <a:pt x="5052336" y="186484"/>
                    <a:pt x="5040989" y="186484"/>
                  </a:cubicBezTo>
                  <a:lnTo>
                    <a:pt x="20545" y="186484"/>
                  </a:lnTo>
                  <a:cubicBezTo>
                    <a:pt x="15096" y="186484"/>
                    <a:pt x="9871" y="184320"/>
                    <a:pt x="6018" y="180467"/>
                  </a:cubicBezTo>
                  <a:cubicBezTo>
                    <a:pt x="2165" y="176614"/>
                    <a:pt x="0" y="171388"/>
                    <a:pt x="0" y="165939"/>
                  </a:cubicBezTo>
                  <a:lnTo>
                    <a:pt x="0" y="20545"/>
                  </a:lnTo>
                  <a:cubicBezTo>
                    <a:pt x="0" y="15096"/>
                    <a:pt x="2165" y="9871"/>
                    <a:pt x="6018" y="6018"/>
                  </a:cubicBezTo>
                  <a:cubicBezTo>
                    <a:pt x="9871" y="2165"/>
                    <a:pt x="15096" y="0"/>
                    <a:pt x="205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96650">
                    <a:alpha val="100000"/>
                  </a:srgbClr>
                </a:gs>
                <a:gs pos="100000">
                  <a:srgbClr val="B89A8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048594" name="TextBox 4"/>
            <p:cNvSpPr txBox="1"/>
            <p:nvPr/>
          </p:nvSpPr>
          <p:spPr>
            <a:xfrm>
              <a:off x="0" y="-47625"/>
              <a:ext cx="5061534" cy="234109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id="1048595" name="TextBox 5"/>
          <p:cNvSpPr txBox="1"/>
          <p:nvPr/>
        </p:nvSpPr>
        <p:spPr>
          <a:xfrm rot="0">
            <a:off x="-2069263" y="250272"/>
            <a:ext cx="9007333" cy="74676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sz="4200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By</a:t>
            </a:r>
          </a:p>
        </p:txBody>
      </p:sp>
      <p:sp>
        <p:nvSpPr>
          <p:cNvPr id="1048596" name="TextBox 6"/>
          <p:cNvSpPr txBox="1"/>
          <p:nvPr/>
        </p:nvSpPr>
        <p:spPr>
          <a:xfrm rot="0">
            <a:off x="0" y="7648027"/>
            <a:ext cx="12571971" cy="129489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098"/>
              </a:lnSpc>
            </a:pPr>
            <a:r>
              <a:rPr sz="3641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Jebastain Rajan paul</a:t>
            </a:r>
          </a:p>
          <a:p>
            <a:pPr algn="ctr">
              <a:lnSpc>
                <a:spcPts val="5098"/>
              </a:lnSpc>
              <a:spcBef>
                <a:spcPct val="0"/>
              </a:spcBef>
            </a:pPr>
            <a:r>
              <a:rPr sz="3641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68C39013CC5B2C88C1F42599DFDB6580</a:t>
            </a:r>
          </a:p>
        </p:txBody>
      </p:sp>
      <p:sp>
        <p:nvSpPr>
          <p:cNvPr id="1048597" name="Freeform 7"/>
          <p:cNvSpPr/>
          <p:nvPr/>
        </p:nvSpPr>
        <p:spPr>
          <a:xfrm rot="0" flipH="0" flipV="0">
            <a:off x="13475167" y="1271198"/>
            <a:ext cx="4388436" cy="3710223"/>
          </a:xfrm>
          <a:custGeom>
            <a:avLst/>
            <a:ahLst/>
            <a:rect l="l" t="t" r="r" b="b"/>
            <a:pathLst>
              <a:path w="4388436" h="3710223">
                <a:moveTo>
                  <a:pt x="0" y="0"/>
                </a:moveTo>
                <a:lnTo>
                  <a:pt x="4388436" y="0"/>
                </a:lnTo>
                <a:lnTo>
                  <a:pt x="4388436" y="3710223"/>
                </a:lnTo>
                <a:lnTo>
                  <a:pt x="0" y="371022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98" name="TextBox 8"/>
          <p:cNvSpPr txBox="1"/>
          <p:nvPr/>
        </p:nvSpPr>
        <p:spPr>
          <a:xfrm rot="0">
            <a:off x="11165719" y="2613486"/>
            <a:ext cx="9007333" cy="49784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sz="2900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Let's see </a:t>
            </a:r>
          </a:p>
        </p:txBody>
      </p:sp>
      <p:sp>
        <p:nvSpPr>
          <p:cNvPr id="1048599" name="TextBox 9"/>
          <p:cNvSpPr txBox="1"/>
          <p:nvPr/>
        </p:nvSpPr>
        <p:spPr>
          <a:xfrm rot="0">
            <a:off x="-17651" y="1204523"/>
            <a:ext cx="12571971" cy="129489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098"/>
              </a:lnSpc>
            </a:pPr>
            <a:r>
              <a:rPr sz="3641" lang="en-US">
                <a:solidFill>
                  <a:srgbClr val="000000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Baleeswaran.k</a:t>
            </a:r>
          </a:p>
          <a:p>
            <a:pPr algn="ctr">
              <a:lnSpc>
                <a:spcPts val="5098"/>
              </a:lnSpc>
              <a:spcBef>
                <a:spcPct val="0"/>
              </a:spcBef>
            </a:pPr>
            <a:r>
              <a:rPr sz="3641" lang="en-US">
                <a:solidFill>
                  <a:srgbClr val="000000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A48EA91DCBC00F0B93C409AD940772D3</a:t>
            </a:r>
          </a:p>
        </p:txBody>
      </p:sp>
      <p:sp>
        <p:nvSpPr>
          <p:cNvPr id="1048600" name="TextBox 10"/>
          <p:cNvSpPr txBox="1"/>
          <p:nvPr/>
        </p:nvSpPr>
        <p:spPr>
          <a:xfrm rot="0">
            <a:off x="0" y="3353107"/>
            <a:ext cx="12571971" cy="1942339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098"/>
              </a:lnSpc>
            </a:pPr>
            <a:r>
              <a:rPr sz="3641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Chinnappa Vignesh</a:t>
            </a:r>
          </a:p>
          <a:p>
            <a:pPr algn="ctr">
              <a:lnSpc>
                <a:spcPts val="5098"/>
              </a:lnSpc>
            </a:pPr>
            <a:r>
              <a:rPr sz="3641" lang="en-US">
                <a:solidFill>
                  <a:srgbClr val="FF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8C9C4E279700FF7B9D84FE014C1C3293</a:t>
            </a:r>
          </a:p>
          <a:p>
            <a:pPr algn="ctr">
              <a:lnSpc>
                <a:spcPts val="5098"/>
              </a:lnSpc>
              <a:spcBef>
                <a:spcPct val="0"/>
              </a:spcBef>
            </a:pPr>
          </a:p>
        </p:txBody>
      </p:sp>
      <p:sp>
        <p:nvSpPr>
          <p:cNvPr id="1048601" name="TextBox 11"/>
          <p:cNvSpPr txBox="1"/>
          <p:nvPr/>
        </p:nvSpPr>
        <p:spPr>
          <a:xfrm rot="0">
            <a:off x="-17651" y="5512624"/>
            <a:ext cx="12571971" cy="129489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098"/>
              </a:lnSpc>
            </a:pPr>
            <a:r>
              <a:rPr sz="3641" lang="en-US">
                <a:solidFill>
                  <a:srgbClr val="000000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Gunachandran.C</a:t>
            </a:r>
          </a:p>
          <a:p>
            <a:pPr algn="ctr">
              <a:lnSpc>
                <a:spcPts val="5098"/>
              </a:lnSpc>
              <a:spcBef>
                <a:spcPct val="0"/>
              </a:spcBef>
            </a:pPr>
            <a:r>
              <a:rPr sz="3641" lang="en-US">
                <a:solidFill>
                  <a:srgbClr val="000000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84CB155D66BD646BD2246C84F1B6AED2</a:t>
            </a:r>
          </a:p>
        </p:txBody>
      </p:sp>
      <p:sp>
        <p:nvSpPr>
          <p:cNvPr id="1048602" name="Freeform 12"/>
          <p:cNvSpPr/>
          <p:nvPr/>
        </p:nvSpPr>
        <p:spPr>
          <a:xfrm rot="0" flipH="0" flipV="0">
            <a:off x="15546047" y="6172200"/>
            <a:ext cx="3426506" cy="4114800"/>
          </a:xfrm>
          <a:custGeom>
            <a:avLst/>
            <a:ahLst/>
            <a:rect l="l" t="t" r="r" b="b"/>
            <a:pathLst>
              <a:path w="3426506" h="4114800">
                <a:moveTo>
                  <a:pt x="0" y="0"/>
                </a:moveTo>
                <a:lnTo>
                  <a:pt x="3426506" y="0"/>
                </a:lnTo>
                <a:lnTo>
                  <a:pt x="34265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27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28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81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29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30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31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</a:t>
            </a:r>
          </a:p>
        </p:txBody>
      </p:sp>
      <p:sp>
        <p:nvSpPr>
          <p:cNvPr id="1048732" name="TextBox 9"/>
          <p:cNvSpPr txBox="1"/>
          <p:nvPr/>
        </p:nvSpPr>
        <p:spPr>
          <a:xfrm rot="0">
            <a:off x="3151714" y="3207325"/>
            <a:ext cx="12767316" cy="4938903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 for Patients: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Convenience of online booking.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Reminders for upcoming appointments.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 to health records</a:t>
            </a:r>
          </a:p>
          <a:p>
            <a:pPr algn="just">
              <a:lnSpc>
                <a:spcPts val="779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34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35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83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36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37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38" name="TextBox 8"/>
          <p:cNvSpPr txBox="1"/>
          <p:nvPr/>
        </p:nvSpPr>
        <p:spPr>
          <a:xfrm rot="0">
            <a:off x="4846975" y="1020939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</a:t>
            </a:r>
          </a:p>
        </p:txBody>
      </p:sp>
      <p:sp>
        <p:nvSpPr>
          <p:cNvPr id="1048739" name="TextBox 9"/>
          <p:cNvSpPr txBox="1"/>
          <p:nvPr/>
        </p:nvSpPr>
        <p:spPr>
          <a:xfrm rot="0">
            <a:off x="3151714" y="3207325"/>
            <a:ext cx="12767316" cy="3957828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 for Healthcare Providers: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Improved patient management.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Reduced no-show rates.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communication with patients.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41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42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85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43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44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45" name="TextBox 8"/>
          <p:cNvSpPr txBox="1"/>
          <p:nvPr/>
        </p:nvSpPr>
        <p:spPr>
          <a:xfrm rot="0">
            <a:off x="4846975" y="8858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 PLAN</a:t>
            </a:r>
          </a:p>
        </p:txBody>
      </p:sp>
      <p:sp>
        <p:nvSpPr>
          <p:cNvPr id="1048746" name="TextBox 9"/>
          <p:cNvSpPr txBox="1"/>
          <p:nvPr/>
        </p:nvSpPr>
        <p:spPr>
          <a:xfrm rot="0">
            <a:off x="3151714" y="1857061"/>
            <a:ext cx="12767316" cy="2976753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Phase 1:</a:t>
            </a:r>
            <a:r>
              <a:rPr b="1" sz="48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Research and Development.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Phase 2:</a:t>
            </a:r>
            <a:r>
              <a:rPr b="1" sz="48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Testing and Feedback.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Phase 3:</a:t>
            </a:r>
            <a:r>
              <a:rPr b="1" sz="48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Launch and Monitoring.</a:t>
            </a:r>
          </a:p>
        </p:txBody>
      </p:sp>
      <p:sp>
        <p:nvSpPr>
          <p:cNvPr id="1048747" name="TextBox 10"/>
          <p:cNvSpPr txBox="1"/>
          <p:nvPr/>
        </p:nvSpPr>
        <p:spPr>
          <a:xfrm rot="0">
            <a:off x="4846975" y="5000625"/>
            <a:ext cx="7532427" cy="65773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CASE STUDIES</a:t>
            </a:r>
          </a:p>
        </p:txBody>
      </p:sp>
      <p:sp>
        <p:nvSpPr>
          <p:cNvPr id="1048748" name="TextBox 11"/>
          <p:cNvSpPr txBox="1"/>
          <p:nvPr/>
        </p:nvSpPr>
        <p:spPr>
          <a:xfrm rot="0">
            <a:off x="2760342" y="5732413"/>
            <a:ext cx="12767316" cy="2019300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950"/>
              </a:lnSpc>
            </a:pPr>
            <a:r>
              <a:rPr b="1" sz="5000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Brief examples of successful implementations in other practices.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50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51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87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52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53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54" name="TextBox 8"/>
          <p:cNvSpPr txBox="1"/>
          <p:nvPr/>
        </p:nvSpPr>
        <p:spPr>
          <a:xfrm rot="0">
            <a:off x="5530187" y="10382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</a:t>
            </a:r>
          </a:p>
        </p:txBody>
      </p:sp>
      <p:sp>
        <p:nvSpPr>
          <p:cNvPr id="1048755" name="TextBox 9"/>
          <p:cNvSpPr txBox="1"/>
          <p:nvPr/>
        </p:nvSpPr>
        <p:spPr>
          <a:xfrm rot="0">
            <a:off x="3151714" y="2011355"/>
            <a:ext cx="12388610" cy="5919978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Healthcare Facilities: </a:t>
            </a: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Hospitals, clinics, private practices.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Telemedicine: </a:t>
            </a: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Virtual consultations and remote healthcare services.</a:t>
            </a:r>
          </a:p>
          <a:p>
            <a:pPr algn="just">
              <a:lnSpc>
                <a:spcPts val="7790"/>
              </a:lnSpc>
            </a:pPr>
            <a:r>
              <a:rPr b="1" sz="4899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Mobile Apps: </a:t>
            </a:r>
            <a:r>
              <a:rPr b="1" sz="48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Patient engagement through dedicated apps.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57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58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89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59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60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61" name="TextBox 8"/>
          <p:cNvSpPr txBox="1"/>
          <p:nvPr/>
        </p:nvSpPr>
        <p:spPr>
          <a:xfrm rot="0">
            <a:off x="5530187" y="10382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ADVANTAGES</a:t>
            </a:r>
          </a:p>
        </p:txBody>
      </p:sp>
      <p:sp>
        <p:nvSpPr>
          <p:cNvPr id="1048762" name="TextBox 9"/>
          <p:cNvSpPr txBox="1"/>
          <p:nvPr/>
        </p:nvSpPr>
        <p:spPr>
          <a:xfrm rot="0">
            <a:off x="3076576" y="1744117"/>
            <a:ext cx="11581185" cy="667715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Convenience: </a:t>
            </a: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Patients can schedule appointments anytime and anywhere.</a:t>
            </a:r>
          </a:p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Time Management:</a:t>
            </a: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Reduces waiting times and improves efficiency for doctors.</a:t>
            </a:r>
          </a:p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Automated Reminders:</a:t>
            </a: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Decreases the likelihood of missed appointments.</a:t>
            </a:r>
          </a:p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Management:</a:t>
            </a: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Centralizes patient data for easier access and management.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64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65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91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66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67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68" name="TextBox 8"/>
          <p:cNvSpPr txBox="1"/>
          <p:nvPr/>
        </p:nvSpPr>
        <p:spPr>
          <a:xfrm rot="0">
            <a:off x="5530187" y="10382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DISADVANTAGES</a:t>
            </a:r>
          </a:p>
        </p:txBody>
      </p:sp>
      <p:sp>
        <p:nvSpPr>
          <p:cNvPr id="1048769" name="TextBox 9"/>
          <p:cNvSpPr txBox="1"/>
          <p:nvPr/>
        </p:nvSpPr>
        <p:spPr>
          <a:xfrm rot="0">
            <a:off x="3076576" y="1826279"/>
            <a:ext cx="11581185" cy="6677152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</a:t>
            </a:r>
            <a:r>
              <a:rPr b="1" sz="4133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Issues: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System downtime can disrupt scheduling.</a:t>
            </a:r>
          </a:p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  <a:r>
              <a:rPr b="1" sz="4133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Privacy: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Risks associated with storing sensitive patient information.</a:t>
            </a:r>
          </a:p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</a:t>
            </a:r>
            <a:r>
              <a:rPr b="1" sz="4133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Error: 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Potential for mistakes during the booking process.</a:t>
            </a:r>
          </a:p>
          <a:p>
            <a:pPr algn="just">
              <a:lnSpc>
                <a:spcPts val="6572"/>
              </a:lnSpc>
            </a:pP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</a:t>
            </a:r>
            <a:r>
              <a:rPr b="1" sz="4133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Dependency on Technology:</a:t>
            </a:r>
            <a:r>
              <a:rPr b="1" sz="4133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Patients without tech access may be disadvantaged.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71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72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93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773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774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775" name="TextBox 8"/>
          <p:cNvSpPr txBox="1"/>
          <p:nvPr/>
        </p:nvSpPr>
        <p:spPr>
          <a:xfrm rot="0">
            <a:off x="5530187" y="10382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048776" name="TextBox 9"/>
          <p:cNvSpPr txBox="1"/>
          <p:nvPr/>
        </p:nvSpPr>
        <p:spPr>
          <a:xfrm rot="0">
            <a:off x="3228976" y="3168851"/>
            <a:ext cx="12134848" cy="4461510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8744"/>
              </a:lnSpc>
            </a:pPr>
            <a:r>
              <a:rPr b="1" sz="54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❟❛❟</a:t>
            </a:r>
            <a:r>
              <a:rPr b="1" sz="54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Summary of the system’s impact on healthcare delivery.</a:t>
            </a:r>
          </a:p>
          <a:p>
            <a:pPr algn="just">
              <a:lnSpc>
                <a:spcPts val="8744"/>
              </a:lnSpc>
            </a:pPr>
            <a:r>
              <a:rPr b="1" sz="54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❟❛❟</a:t>
            </a:r>
            <a:r>
              <a:rPr b="1" sz="54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Call to action for stakeholders to support the implementation.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Freeform 2"/>
          <p:cNvSpPr/>
          <p:nvPr/>
        </p:nvSpPr>
        <p:spPr>
          <a:xfrm rot="0" flipH="0" flipV="0">
            <a:off x="3821061" y="797007"/>
            <a:ext cx="10950677" cy="9258300"/>
          </a:xfrm>
          <a:custGeom>
            <a:avLst/>
            <a:ahLst/>
            <a:rect l="l" t="t" r="r" b="b"/>
            <a:pathLst>
              <a:path w="10950677" h="9258300">
                <a:moveTo>
                  <a:pt x="0" y="0"/>
                </a:moveTo>
                <a:lnTo>
                  <a:pt x="10950678" y="0"/>
                </a:lnTo>
                <a:lnTo>
                  <a:pt x="1095067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95" name="Group 3"/>
          <p:cNvGrpSpPr/>
          <p:nvPr/>
        </p:nvGrpSpPr>
        <p:grpSpPr>
          <a:xfrm rot="0">
            <a:off x="-364808" y="9578943"/>
            <a:ext cx="19218012" cy="708057"/>
            <a:chOff x="0" y="0"/>
            <a:chExt cx="5061534" cy="186484"/>
          </a:xfrm>
        </p:grpSpPr>
        <p:sp>
          <p:nvSpPr>
            <p:cNvPr id="1048778" name="Freeform 4"/>
            <p:cNvSpPr/>
            <p:nvPr/>
          </p:nvSpPr>
          <p:spPr>
            <a:xfrm rot="0" flipH="0" flipV="0">
              <a:off x="0" y="0"/>
              <a:ext cx="5061534" cy="186484"/>
            </a:xfrm>
            <a:custGeom>
              <a:avLst/>
              <a:ahLst/>
              <a:rect l="l" t="t" r="r" b="b"/>
              <a:pathLst>
                <a:path w="5061534" h="186484">
                  <a:moveTo>
                    <a:pt x="20545" y="0"/>
                  </a:moveTo>
                  <a:lnTo>
                    <a:pt x="5040989" y="0"/>
                  </a:lnTo>
                  <a:cubicBezTo>
                    <a:pt x="5052336" y="0"/>
                    <a:pt x="5061534" y="9198"/>
                    <a:pt x="5061534" y="20545"/>
                  </a:cubicBezTo>
                  <a:lnTo>
                    <a:pt x="5061534" y="165939"/>
                  </a:lnTo>
                  <a:cubicBezTo>
                    <a:pt x="5061534" y="177286"/>
                    <a:pt x="5052336" y="186484"/>
                    <a:pt x="5040989" y="186484"/>
                  </a:cubicBezTo>
                  <a:lnTo>
                    <a:pt x="20545" y="186484"/>
                  </a:lnTo>
                  <a:cubicBezTo>
                    <a:pt x="15096" y="186484"/>
                    <a:pt x="9871" y="184320"/>
                    <a:pt x="6018" y="180467"/>
                  </a:cubicBezTo>
                  <a:cubicBezTo>
                    <a:pt x="2165" y="176614"/>
                    <a:pt x="0" y="171388"/>
                    <a:pt x="0" y="165939"/>
                  </a:cubicBezTo>
                  <a:lnTo>
                    <a:pt x="0" y="20545"/>
                  </a:lnTo>
                  <a:cubicBezTo>
                    <a:pt x="0" y="15096"/>
                    <a:pt x="2165" y="9871"/>
                    <a:pt x="6018" y="6018"/>
                  </a:cubicBezTo>
                  <a:cubicBezTo>
                    <a:pt x="9871" y="2165"/>
                    <a:pt x="15096" y="0"/>
                    <a:pt x="205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96650">
                    <a:alpha val="100000"/>
                  </a:srgbClr>
                </a:gs>
                <a:gs pos="100000">
                  <a:srgbClr val="B89A8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048779" name="TextBox 5"/>
            <p:cNvSpPr txBox="1"/>
            <p:nvPr/>
          </p:nvSpPr>
          <p:spPr>
            <a:xfrm>
              <a:off x="0" y="-47625"/>
              <a:ext cx="5061534" cy="234109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id="1048780" name="Freeform 6"/>
          <p:cNvSpPr/>
          <p:nvPr/>
        </p:nvSpPr>
        <p:spPr>
          <a:xfrm rot="0" flipH="0" flipV="0">
            <a:off x="-462398" y="6691513"/>
            <a:ext cx="3426506" cy="4114800"/>
          </a:xfrm>
          <a:custGeom>
            <a:avLst/>
            <a:ahLst/>
            <a:rect l="l" t="t" r="r" b="b"/>
            <a:pathLst>
              <a:path w="3426506" h="4114800">
                <a:moveTo>
                  <a:pt x="0" y="0"/>
                </a:moveTo>
                <a:lnTo>
                  <a:pt x="3426506" y="0"/>
                </a:lnTo>
                <a:lnTo>
                  <a:pt x="34265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781" name="Freeform 7"/>
          <p:cNvSpPr/>
          <p:nvPr/>
        </p:nvSpPr>
        <p:spPr>
          <a:xfrm rot="0" flipH="0" flipV="0">
            <a:off x="14814014" y="6605788"/>
            <a:ext cx="2445286" cy="3430886"/>
          </a:xfrm>
          <a:custGeom>
            <a:avLst/>
            <a:ahLst/>
            <a:rect l="l" t="t" r="r" b="b"/>
            <a:pathLst>
              <a:path w="2445286" h="3430886">
                <a:moveTo>
                  <a:pt x="0" y="0"/>
                </a:moveTo>
                <a:lnTo>
                  <a:pt x="2445286" y="0"/>
                </a:lnTo>
                <a:lnTo>
                  <a:pt x="2445286" y="3430886"/>
                </a:lnTo>
                <a:lnTo>
                  <a:pt x="0" y="343088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782" name="TextBox 8"/>
          <p:cNvSpPr txBox="1"/>
          <p:nvPr/>
        </p:nvSpPr>
        <p:spPr>
          <a:xfrm rot="0">
            <a:off x="4912635" y="3816350"/>
            <a:ext cx="8663127" cy="124447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9799"/>
              </a:lnSpc>
              <a:spcBef>
                <a:spcPct val="0"/>
              </a:spcBef>
            </a:pPr>
            <a:r>
              <a:rPr b="1" sz="6999" lang="en-US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  <p:sp>
        <p:nvSpPr>
          <p:cNvPr id="1048783" name="Freeform 9"/>
          <p:cNvSpPr/>
          <p:nvPr/>
        </p:nvSpPr>
        <p:spPr>
          <a:xfrm rot="0" flipH="0" flipV="0">
            <a:off x="-462398" y="-417878"/>
            <a:ext cx="2124970" cy="2124970"/>
          </a:xfrm>
          <a:custGeom>
            <a:avLst/>
            <a:ahLst/>
            <a:rect l="l" t="t" r="r" b="b"/>
            <a:pathLst>
              <a:path w="2124970" h="2124970">
                <a:moveTo>
                  <a:pt x="0" y="0"/>
                </a:moveTo>
                <a:lnTo>
                  <a:pt x="2124970" y="0"/>
                </a:lnTo>
                <a:lnTo>
                  <a:pt x="2124970" y="2124970"/>
                </a:lnTo>
                <a:lnTo>
                  <a:pt x="0" y="212497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04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05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06" name="TextBox 5"/>
          <p:cNvSpPr txBox="1"/>
          <p:nvPr/>
        </p:nvSpPr>
        <p:spPr>
          <a:xfrm rot="0">
            <a:off x="6098125" y="862506"/>
            <a:ext cx="62195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 </a:t>
            </a:r>
          </a:p>
        </p:txBody>
      </p:sp>
      <p:sp>
        <p:nvSpPr>
          <p:cNvPr id="1048607" name="TextBox 6"/>
          <p:cNvSpPr txBox="1"/>
          <p:nvPr/>
        </p:nvSpPr>
        <p:spPr>
          <a:xfrm rot="0">
            <a:off x="3041472" y="3443647"/>
            <a:ext cx="12448539" cy="3587115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9415"/>
              </a:lnSpc>
            </a:pPr>
            <a:r>
              <a:rPr b="1" sz="427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☆</a:t>
            </a:r>
            <a:r>
              <a:rPr b="1" sz="427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 of the need for an efficient appointment system.</a:t>
            </a:r>
          </a:p>
          <a:p>
            <a:pPr algn="just">
              <a:lnSpc>
                <a:spcPts val="9415"/>
              </a:lnSpc>
            </a:pPr>
            <a:r>
              <a:rPr b="1" sz="427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☆</a:t>
            </a:r>
            <a:r>
              <a:rPr b="1" sz="427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Importance for patients and healthcare providers.</a:t>
            </a:r>
          </a:p>
        </p:txBody>
      </p:sp>
      <p:grpSp>
        <p:nvGrpSpPr>
          <p:cNvPr id="47" name="Group 7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08" name="Freeform 8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09" name="TextBox 9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11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2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13" name="TextBox 5"/>
          <p:cNvSpPr txBox="1"/>
          <p:nvPr/>
        </p:nvSpPr>
        <p:spPr>
          <a:xfrm rot="0">
            <a:off x="5377787" y="8858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 </a:t>
            </a:r>
          </a:p>
        </p:txBody>
      </p:sp>
      <p:sp>
        <p:nvSpPr>
          <p:cNvPr id="1048614" name="TextBox 6"/>
          <p:cNvSpPr txBox="1"/>
          <p:nvPr/>
        </p:nvSpPr>
        <p:spPr>
          <a:xfrm rot="0">
            <a:off x="3041472" y="2879553"/>
            <a:ext cx="12767316" cy="6101587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☆</a:t>
            </a: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enhance patient access to healthcare.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☆</a:t>
            </a: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reduce waiting times.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☆</a:t>
            </a: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improve administrative efficiency</a:t>
            </a:r>
          </a:p>
        </p:txBody>
      </p:sp>
      <p:grpSp>
        <p:nvGrpSpPr>
          <p:cNvPr id="49" name="Group 7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15" name="Freeform 8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16" name="TextBox 9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18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9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51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20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21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622" name="TextBox 8"/>
          <p:cNvSpPr txBox="1"/>
          <p:nvPr/>
        </p:nvSpPr>
        <p:spPr>
          <a:xfrm rot="0">
            <a:off x="5530187" y="10382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PRINCIPLES</a:t>
            </a:r>
          </a:p>
        </p:txBody>
      </p:sp>
      <p:sp>
        <p:nvSpPr>
          <p:cNvPr id="1048623" name="TextBox 9"/>
          <p:cNvSpPr txBox="1"/>
          <p:nvPr/>
        </p:nvSpPr>
        <p:spPr>
          <a:xfrm rot="0">
            <a:off x="3041472" y="2029945"/>
            <a:ext cx="12205057" cy="6008034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5915"/>
              </a:lnSpc>
            </a:pP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</a:t>
            </a:r>
            <a:r>
              <a:rPr b="1" sz="3720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User-Centric Design: </a:t>
            </a: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Focuses on the needs of patients and healthcare providers.</a:t>
            </a:r>
          </a:p>
          <a:p>
            <a:pPr algn="just">
              <a:lnSpc>
                <a:spcPts val="5915"/>
              </a:lnSpc>
            </a:pP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  <a:r>
              <a:rPr b="1" sz="3720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Accessibility: </a:t>
            </a: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Ensures easy access to appointment scheduling for all users.</a:t>
            </a:r>
          </a:p>
          <a:p>
            <a:pPr algn="just">
              <a:lnSpc>
                <a:spcPts val="5915"/>
              </a:lnSpc>
            </a:pP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</a:t>
            </a:r>
            <a:r>
              <a:rPr b="1" sz="3720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Updates:</a:t>
            </a: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Provides instant feedback and updates regarding appointments.</a:t>
            </a:r>
          </a:p>
          <a:p>
            <a:pPr algn="just">
              <a:lnSpc>
                <a:spcPts val="5915"/>
              </a:lnSpc>
            </a:pP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</a:t>
            </a:r>
            <a:r>
              <a:rPr b="1" sz="3720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Security:</a:t>
            </a:r>
            <a:r>
              <a:rPr b="1" sz="372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Protects sensitive patient information through encryption and secure protocols.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25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6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53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27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28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629" name="TextBox 8"/>
          <p:cNvSpPr txBox="1"/>
          <p:nvPr/>
        </p:nvSpPr>
        <p:spPr>
          <a:xfrm rot="0">
            <a:off x="5530187" y="10382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WORKING</a:t>
            </a:r>
          </a:p>
        </p:txBody>
      </p:sp>
      <p:sp>
        <p:nvSpPr>
          <p:cNvPr id="1048630" name="TextBox 9"/>
          <p:cNvSpPr txBox="1"/>
          <p:nvPr/>
        </p:nvSpPr>
        <p:spPr>
          <a:xfrm rot="0">
            <a:off x="3151714" y="2051258"/>
            <a:ext cx="12388610" cy="6289928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5503"/>
              </a:lnSpc>
            </a:pP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</a:t>
            </a:r>
            <a:r>
              <a:rPr b="1" sz="3461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Registration:</a:t>
            </a: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Patients and doctors register on the platform.</a:t>
            </a:r>
          </a:p>
          <a:p>
            <a:pPr algn="just">
              <a:lnSpc>
                <a:spcPts val="5503"/>
              </a:lnSpc>
            </a:pP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  <a:r>
              <a:rPr b="1" sz="3461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Appointment Scheduling:</a:t>
            </a: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Patients can view available time slots and book appointments.</a:t>
            </a:r>
          </a:p>
          <a:p>
            <a:pPr algn="just">
              <a:lnSpc>
                <a:spcPts val="5503"/>
              </a:lnSpc>
            </a:pP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</a:t>
            </a:r>
            <a:r>
              <a:rPr b="1" sz="3461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Confirmation:</a:t>
            </a: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Both patient and doctor receive notifications confirming the appointment.</a:t>
            </a:r>
          </a:p>
          <a:p>
            <a:pPr algn="just">
              <a:lnSpc>
                <a:spcPts val="5503"/>
              </a:lnSpc>
            </a:pP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</a:t>
            </a:r>
            <a:r>
              <a:rPr b="1" sz="3461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Reminders: </a:t>
            </a: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Automated reminders are sent to reduce no-shows.</a:t>
            </a:r>
          </a:p>
          <a:p>
            <a:pPr algn="just">
              <a:lnSpc>
                <a:spcPts val="5503"/>
              </a:lnSpc>
            </a:pP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</a:t>
            </a:r>
            <a:r>
              <a:rPr b="1" sz="3461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Cancellation/Rescheduling: </a:t>
            </a:r>
            <a:r>
              <a:rPr b="1" sz="3461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Users can modify their appointments easily.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32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33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34" name="TextBox 5"/>
          <p:cNvSpPr txBox="1"/>
          <p:nvPr/>
        </p:nvSpPr>
        <p:spPr>
          <a:xfrm rot="0">
            <a:off x="5377787" y="8858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CURRENT CHALLENGES</a:t>
            </a:r>
          </a:p>
        </p:txBody>
      </p:sp>
      <p:sp>
        <p:nvSpPr>
          <p:cNvPr id="1048635" name="TextBox 6"/>
          <p:cNvSpPr txBox="1"/>
          <p:nvPr/>
        </p:nvSpPr>
        <p:spPr>
          <a:xfrm rot="0">
            <a:off x="3041472" y="2879553"/>
            <a:ext cx="12767316" cy="457619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✔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Long waiting times.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✔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Difficulty in scheduling appointments.</a:t>
            </a:r>
          </a:p>
          <a:p>
            <a:pPr algn="just">
              <a:lnSpc>
                <a:spcPts val="12011"/>
              </a:lnSpc>
            </a:pPr>
            <a:r>
              <a:rPr b="1" sz="5459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✔</a:t>
            </a:r>
            <a:r>
              <a:rPr b="1" sz="545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real-time updates for patients.</a:t>
            </a:r>
          </a:p>
        </p:txBody>
      </p:sp>
      <p:grpSp>
        <p:nvGrpSpPr>
          <p:cNvPr id="55" name="Group 7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36" name="Freeform 8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37" name="TextBox 9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56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;p1"/>
          <p:cNvSpPr/>
          <p:nvPr/>
        </p:nvSpPr>
        <p:spPr>
          <a:xfrm rot="-3058951">
            <a:off x="11814024" y="5394865"/>
            <a:ext cx="9091469" cy="6610007"/>
          </a:xfrm>
          <a:custGeom>
            <a:avLst/>
            <a:ahLst/>
            <a:rect l="l" t="t" r="r" b="b"/>
            <a:pathLst>
              <a:path w="9085083" h="6605364" extrusionOk="0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1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sp>
        <p:nvSpPr>
          <p:cNvPr id="1048639" name="Google Shape;16;p1"/>
          <p:cNvSpPr/>
          <p:nvPr/>
        </p:nvSpPr>
        <p:spPr>
          <a:xfrm rot="540000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 extrusionOk="0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2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sp>
        <p:nvSpPr>
          <p:cNvPr id="1048640" name="Google Shape;17;p1"/>
          <p:cNvSpPr/>
          <p:nvPr/>
        </p:nvSpPr>
        <p:spPr>
          <a:xfrm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 extrusionOk="0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xmlns:r="http://schemas.openxmlformats.org/officeDocument/2006/relationships" r:embed="rId3">
              <a:alphaModFix/>
            </a:blip>
            <a:stretch>
              <a:fillRect l="0" t="0" r="0" b="0"/>
            </a:stretch>
          </a:blipFill>
          <a:ln>
            <a:noFill/>
          </a:ln>
        </p:spPr>
      </p:sp>
      <p:grpSp>
        <p:nvGrpSpPr>
          <p:cNvPr id="57" name="Google Shape;18;p1"/>
          <p:cNvGrpSpPr/>
          <p:nvPr/>
        </p:nvGrpSpPr>
        <p:grpSpPr>
          <a:xfrm>
            <a:off x="14068994" y="8208892"/>
            <a:ext cx="1177955" cy="717442"/>
            <a:chOff x="0" y="-76200"/>
            <a:chExt cx="334200" cy="203547"/>
          </a:xfrm>
        </p:grpSpPr>
        <p:sp>
          <p:nvSpPr>
            <p:cNvPr id="1048641" name="Google Shape;19;p1"/>
            <p:cNvSpPr/>
            <p:nvPr/>
          </p:nvSpPr>
          <p:spPr>
            <a:xfrm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 extrusionOk="0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2" name="Google Shape;20;p1"/>
            <p:cNvSpPr txBox="1"/>
            <p:nvPr/>
          </p:nvSpPr>
          <p:spPr>
            <a:xfrm>
              <a:off x="0" y="-76200"/>
              <a:ext cx="334200" cy="203400"/>
            </a:xfrm>
            <a:prstGeom prst="rect"/>
            <a:noFill/>
            <a:ln>
              <a:noFill/>
            </a:ln>
          </p:spPr>
          <p:txBody>
            <a:bodyPr anchor="ctr" anchorCtr="0" bIns="50800" lIns="50800" rIns="50800" spcFirstLastPara="1" tIns="50800" wrap="square">
              <a:noAutofit/>
            </a:bodyPr>
            <a:p>
              <a:pPr algn="ctr" indent="0" lvl="0" marL="0" marR="0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800" i="0" lang="en-US" strike="noStrike" u="none">
                  <a:solidFill>
                    <a:srgbClr val="82798F"/>
                  </a:solidFill>
                  <a:latin typeface="Times"/>
                  <a:ea typeface="Times"/>
                  <a:cs typeface="Times"/>
                  <a:sym typeface="Times"/>
                </a:rPr>
                <a:t>NEXT</a:t>
              </a:r>
            </a:p>
          </p:txBody>
        </p:sp>
      </p:grpSp>
      <p:sp>
        <p:nvSpPr>
          <p:cNvPr id="1048643" name="Google Shape;21;p1"/>
          <p:cNvSpPr txBox="1"/>
          <p:nvPr/>
        </p:nvSpPr>
        <p:spPr>
          <a:xfrm>
            <a:off x="5377787" y="885825"/>
            <a:ext cx="7532400" cy="746813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marR="0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69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FEATURES </a:t>
            </a:r>
          </a:p>
        </p:txBody>
      </p:sp>
      <p:sp>
        <p:nvSpPr>
          <p:cNvPr id="1048644" name="Google Shape;22;p1"/>
          <p:cNvSpPr txBox="1"/>
          <p:nvPr/>
        </p:nvSpPr>
        <p:spPr>
          <a:xfrm>
            <a:off x="2900900" y="3093374"/>
            <a:ext cx="12486300" cy="6218858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marR="0" rtl="0">
              <a:lnSpc>
                <a:spcPct val="158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806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Page: </a:t>
            </a:r>
            <a:r>
              <a:rPr b="1" cap="none" sz="3806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The page where an admin managed the list of doctor's medical specialties.</a:t>
            </a:r>
          </a:p>
          <a:p>
            <a:pPr algn="just" indent="0" lvl="0" marL="0" marR="0" rtl="0">
              <a:lnSpc>
                <a:spcPct val="158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806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Doctor's Page: </a:t>
            </a:r>
            <a:r>
              <a:rPr b="1" cap="none" sz="3806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The page where all the doctors with their details are listed and manageable by the system administrator.</a:t>
            </a:r>
          </a:p>
          <a:p>
            <a:pPr algn="just" indent="0" lvl="0" marL="0" marR="0" rtl="0">
              <a:lnSpc>
                <a:spcPct val="158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806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Appointment List Page:</a:t>
            </a:r>
            <a:r>
              <a:rPr b="1" cap="none" sz="3806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 The page where all appointments and appointments request are listed.</a:t>
            </a:r>
          </a:p>
        </p:txBody>
      </p:sp>
      <p:sp>
        <p:nvSpPr>
          <p:cNvPr id="1048645" name="Google Shape;23;p1"/>
          <p:cNvSpPr txBox="1"/>
          <p:nvPr/>
        </p:nvSpPr>
        <p:spPr>
          <a:xfrm>
            <a:off x="2479225" y="1589049"/>
            <a:ext cx="12767400" cy="1760396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marR="0" rtl="0">
              <a:lnSpc>
                <a:spcPct val="22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59" i="0" lang="en-US" strike="noStrike" u="none">
                <a:solidFill>
                  <a:srgbClr val="FF3131"/>
                </a:solidFill>
                <a:latin typeface="Times"/>
                <a:ea typeface="Times"/>
                <a:cs typeface="Times"/>
                <a:sym typeface="Times"/>
              </a:rPr>
              <a:t>Admin Side</a:t>
            </a:r>
          </a:p>
        </p:txBody>
      </p:sp>
      <p:sp>
        <p:nvSpPr>
          <p:cNvPr id="1048646" name="Google Shape;24;p1"/>
          <p:cNvSpPr txBox="1"/>
          <p:nvPr/>
        </p:nvSpPr>
        <p:spPr>
          <a:xfrm>
            <a:off x="2900900" y="885825"/>
            <a:ext cx="12767400" cy="1760396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ctr" indent="0" lvl="0" marL="0" marR="0" rtl="0">
              <a:lnSpc>
                <a:spcPct val="22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59" i="0" lang="en-US" strike="noStrike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Medical Specialties Category </a:t>
            </a:r>
          </a:p>
        </p:txBody>
      </p:sp>
      <p:sp>
        <p:nvSpPr>
          <p:cNvPr id="1048845" name=""/>
          <p:cNvSpPr txBox="1"/>
          <p:nvPr/>
        </p:nvSpPr>
        <p:spPr>
          <a:xfrm>
            <a:off x="7144000" y="49339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B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Freeform 2"/>
          <p:cNvSpPr/>
          <p:nvPr/>
        </p:nvSpPr>
        <p:spPr>
          <a:xfrm rot="-3058308" flipH="0" flipV="0">
            <a:off x="11813674" y="5399221"/>
            <a:ext cx="9085083" cy="6605364"/>
          </a:xfrm>
          <a:custGeom>
            <a:avLst/>
            <a:ahLst/>
            <a:rect l="l" t="t" r="r" b="b"/>
            <a:pathLst>
              <a:path w="9085083" h="6605364">
                <a:moveTo>
                  <a:pt x="0" y="0"/>
                </a:moveTo>
                <a:lnTo>
                  <a:pt x="9085083" y="0"/>
                </a:lnTo>
                <a:lnTo>
                  <a:pt x="9085083" y="6605364"/>
                </a:lnTo>
                <a:lnTo>
                  <a:pt x="0" y="6605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48" name="Freeform 3"/>
          <p:cNvSpPr/>
          <p:nvPr/>
        </p:nvSpPr>
        <p:spPr>
          <a:xfrm rot="5400000" flipH="0" flipV="0">
            <a:off x="-1016693" y="-855693"/>
            <a:ext cx="8336814" cy="8678487"/>
          </a:xfrm>
          <a:custGeom>
            <a:avLst/>
            <a:ahLst/>
            <a:rect l="l" t="t" r="r" b="b"/>
            <a:pathLst>
              <a:path w="8336814" h="8678487">
                <a:moveTo>
                  <a:pt x="0" y="0"/>
                </a:moveTo>
                <a:lnTo>
                  <a:pt x="8336814" y="0"/>
                </a:lnTo>
                <a:lnTo>
                  <a:pt x="8336814" y="8678487"/>
                </a:lnTo>
                <a:lnTo>
                  <a:pt x="0" y="86784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49" name="Freeform 4"/>
          <p:cNvSpPr/>
          <p:nvPr/>
        </p:nvSpPr>
        <p:spPr>
          <a:xfrm rot="0" flipH="0" flipV="0">
            <a:off x="2479213" y="842852"/>
            <a:ext cx="13329574" cy="8601296"/>
          </a:xfrm>
          <a:custGeom>
            <a:avLst/>
            <a:ahLst/>
            <a:rect l="l" t="t" r="r" b="b"/>
            <a:pathLst>
              <a:path w="13329574" h="8601296">
                <a:moveTo>
                  <a:pt x="0" y="0"/>
                </a:moveTo>
                <a:lnTo>
                  <a:pt x="13329574" y="0"/>
                </a:lnTo>
                <a:lnTo>
                  <a:pt x="13329574" y="8601296"/>
                </a:lnTo>
                <a:lnTo>
                  <a:pt x="0" y="860129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59" name="Group 5"/>
          <p:cNvGrpSpPr/>
          <p:nvPr/>
        </p:nvGrpSpPr>
        <p:grpSpPr>
          <a:xfrm rot="0">
            <a:off x="14068994" y="8477474"/>
            <a:ext cx="1177534" cy="448857"/>
            <a:chOff x="0" y="0"/>
            <a:chExt cx="334083" cy="127347"/>
          </a:xfrm>
        </p:grpSpPr>
        <p:sp>
          <p:nvSpPr>
            <p:cNvPr id="1048650" name="Freeform 6"/>
            <p:cNvSpPr/>
            <p:nvPr/>
          </p:nvSpPr>
          <p:spPr>
            <a:xfrm rot="0" flipH="0" flipV="0">
              <a:off x="0" y="0"/>
              <a:ext cx="334083" cy="127347"/>
            </a:xfrm>
            <a:custGeom>
              <a:avLst/>
              <a:ahLst/>
              <a:rect l="l" t="t" r="r" b="b"/>
              <a:pathLst>
                <a:path w="334083" h="127347">
                  <a:moveTo>
                    <a:pt x="63674" y="0"/>
                  </a:moveTo>
                  <a:lnTo>
                    <a:pt x="270410" y="0"/>
                  </a:lnTo>
                  <a:cubicBezTo>
                    <a:pt x="287297" y="0"/>
                    <a:pt x="303493" y="6708"/>
                    <a:pt x="315434" y="18650"/>
                  </a:cubicBezTo>
                  <a:cubicBezTo>
                    <a:pt x="327375" y="30591"/>
                    <a:pt x="334083" y="46786"/>
                    <a:pt x="334083" y="63674"/>
                  </a:cubicBezTo>
                  <a:lnTo>
                    <a:pt x="334083" y="63674"/>
                  </a:lnTo>
                  <a:cubicBezTo>
                    <a:pt x="334083" y="98840"/>
                    <a:pt x="305576" y="127347"/>
                    <a:pt x="270410" y="127347"/>
                  </a:cubicBezTo>
                  <a:lnTo>
                    <a:pt x="63674" y="127347"/>
                  </a:lnTo>
                  <a:cubicBezTo>
                    <a:pt x="28508" y="127347"/>
                    <a:pt x="0" y="98840"/>
                    <a:pt x="0" y="63674"/>
                  </a:cubicBezTo>
                  <a:lnTo>
                    <a:pt x="0" y="63674"/>
                  </a:lnTo>
                  <a:cubicBezTo>
                    <a:pt x="0" y="28508"/>
                    <a:pt x="28508" y="0"/>
                    <a:pt x="63674" y="0"/>
                  </a:cubicBezTo>
                  <a:close/>
                </a:path>
              </a:pathLst>
            </a:custGeom>
            <a:solidFill>
              <a:srgbClr val="B2D2C9"/>
            </a:solidFill>
          </p:spPr>
        </p:sp>
        <p:sp>
          <p:nvSpPr>
            <p:cNvPr id="1048651" name="TextBox 7"/>
            <p:cNvSpPr txBox="1"/>
            <p:nvPr/>
          </p:nvSpPr>
          <p:spPr>
            <a:xfrm>
              <a:off x="0" y="-76200"/>
              <a:ext cx="334083" cy="20354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520"/>
                </a:lnSpc>
              </a:pPr>
              <a:r>
                <a:rPr b="1" sz="1800" lang="en-US">
                  <a:solidFill>
                    <a:srgbClr val="82798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NEXT</a:t>
              </a:r>
            </a:p>
          </p:txBody>
        </p:sp>
      </p:grpSp>
      <p:sp>
        <p:nvSpPr>
          <p:cNvPr id="1048652" name="TextBox 8"/>
          <p:cNvSpPr txBox="1"/>
          <p:nvPr/>
        </p:nvSpPr>
        <p:spPr>
          <a:xfrm rot="0">
            <a:off x="5377787" y="885825"/>
            <a:ext cx="7532427" cy="657733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5179"/>
              </a:lnSpc>
              <a:spcBef>
                <a:spcPct val="0"/>
              </a:spcBef>
            </a:pPr>
            <a:r>
              <a:rPr b="1" sz="3699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FEATURES </a:t>
            </a:r>
          </a:p>
        </p:txBody>
      </p:sp>
      <p:sp>
        <p:nvSpPr>
          <p:cNvPr id="1048653" name="TextBox 9"/>
          <p:cNvSpPr txBox="1"/>
          <p:nvPr/>
        </p:nvSpPr>
        <p:spPr>
          <a:xfrm rot="0">
            <a:off x="2760342" y="3207325"/>
            <a:ext cx="12767316" cy="4846320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7632"/>
              </a:lnSpc>
            </a:pPr>
            <a:r>
              <a:rPr b="1" sz="4800" lang="en-US">
                <a:solidFill>
                  <a:srgbClr val="EC322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Settings Page: </a:t>
            </a:r>
            <a:r>
              <a:rPr b="1" sz="48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page where an admin manages the system's/website information.</a:t>
            </a:r>
          </a:p>
          <a:p>
            <a:pPr algn="just">
              <a:lnSpc>
                <a:spcPts val="7632"/>
              </a:lnSpc>
            </a:pPr>
            <a:r>
              <a:rPr b="1" sz="4800" lang="en-US">
                <a:solidFill>
                  <a:srgbClr val="FF31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Users Page: </a:t>
            </a:r>
            <a:r>
              <a:rPr b="1" sz="48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page where the system users are listed and can be managed.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8</dc:creator>
  <dcterms:created xsi:type="dcterms:W3CDTF">2024-10-14T11:36:23Z</dcterms:created>
  <dcterms:modified xsi:type="dcterms:W3CDTF">2024-10-15T09:38:58Z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66a01b9a494f449ba3b1805133f96b3b</vt:lpwstr>
  </property>
</Properties>
</file>