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Spectral Medium"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LbnB1VRBI6CUeJylkmjSN4C45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CEA54-21CE-4A7E-BD86-EEF0A3C3F5DF}" v="24" dt="2021-10-25T08:48:21.595"/>
  </p1510:revLst>
</p1510:revInfo>
</file>

<file path=ppt/tableStyles.xml><?xml version="1.0" encoding="utf-8"?>
<a:tblStyleLst xmlns:a="http://schemas.openxmlformats.org/drawingml/2006/main" def="{6FFC9112-201C-4A08-B489-A867879EEC5A}">
  <a:tblStyle styleId="{6FFC9112-201C-4A08-B489-A867879EEC5A}" styleName="Table_0">
    <a:wholeTbl>
      <a:tcTxStyle b="off" i="off">
        <a:font>
          <a:latin typeface="Calibri"/>
          <a:ea typeface="Calibri"/>
          <a:cs typeface="Calibri"/>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40000"/>
            </a:schemeClr>
          </a:solidFill>
        </a:fill>
      </a:tcStyle>
    </a:band1H>
    <a:band2H>
      <a:tcTxStyle/>
      <a:tcStyle>
        <a:tcBdr/>
      </a:tcStyle>
    </a:band2H>
    <a:band1V>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fill>
          <a:solidFill>
            <a:schemeClr val="accent2">
              <a:alpha val="40000"/>
            </a:schemeClr>
          </a:solidFill>
        </a:fill>
      </a:tcStyle>
    </a:band1V>
    <a:band2V>
      <a:tcTxStyle/>
      <a:tcStyle>
        <a:tcBdr/>
      </a:tcStyle>
    </a:band2V>
    <a:la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2"/>
          </a:solidFill>
        </a:fill>
      </a:tcStyle>
    </a:firstRow>
    <a:neCell>
      <a:tcTxStyle/>
      <a:tcStyle>
        <a:tcBdr/>
      </a:tcStyle>
    </a:neCell>
    <a:nwCell>
      <a:tcTxStyle/>
      <a:tcStyle>
        <a:tcBdr/>
      </a:tcStyle>
    </a:nwCell>
  </a:tblStyle>
  <a:tblStyle styleId="{C97BB760-A9AF-4AD0-8491-1031566CDE99}" styleName="Table_1">
    <a:wholeTbl>
      <a:tcTxStyle b="off" i="off">
        <a:font>
          <a:latin typeface="Calibri"/>
          <a:ea typeface="Calibri"/>
          <a:cs typeface="Calibri"/>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4E8E8"/>
          </a:solidFill>
        </a:fill>
      </a:tcStyle>
    </a:band1H>
    <a:band2H>
      <a:tcTxStyle/>
      <a:tcStyle>
        <a:tcBdr/>
      </a:tcStyle>
    </a:band2H>
    <a:band1V>
      <a:tcTxStyle/>
      <a:tcStyle>
        <a:tcBdr/>
        <a:fill>
          <a:solidFill>
            <a:srgbClr val="F4E8E8"/>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a jaswanth reddy" userId="00ee68a6de0bad74" providerId="Windows Live" clId="Web-{510CEA54-21CE-4A7E-BD86-EEF0A3C3F5DF}"/>
    <pc:docChg chg="delSld modSld">
      <pc:chgData name="Guna jaswanth reddy" userId="00ee68a6de0bad74" providerId="Windows Live" clId="Web-{510CEA54-21CE-4A7E-BD86-EEF0A3C3F5DF}" dt="2021-10-25T08:48:21.595" v="22"/>
      <pc:docMkLst>
        <pc:docMk/>
      </pc:docMkLst>
      <pc:sldChg chg="modSp">
        <pc:chgData name="Guna jaswanth reddy" userId="00ee68a6de0bad74" providerId="Windows Live" clId="Web-{510CEA54-21CE-4A7E-BD86-EEF0A3C3F5DF}" dt="2021-10-25T08:47:30.969" v="21" actId="20577"/>
        <pc:sldMkLst>
          <pc:docMk/>
          <pc:sldMk cId="0" sldId="256"/>
        </pc:sldMkLst>
        <pc:spChg chg="mod">
          <ac:chgData name="Guna jaswanth reddy" userId="00ee68a6de0bad74" providerId="Windows Live" clId="Web-{510CEA54-21CE-4A7E-BD86-EEF0A3C3F5DF}" dt="2021-10-25T08:47:30.969" v="21" actId="20577"/>
          <ac:spMkLst>
            <pc:docMk/>
            <pc:sldMk cId="0" sldId="256"/>
            <ac:spMk id="86" creationId="{00000000-0000-0000-0000-000000000000}"/>
          </ac:spMkLst>
        </pc:spChg>
      </pc:sldChg>
      <pc:sldChg chg="del">
        <pc:chgData name="Guna jaswanth reddy" userId="00ee68a6de0bad74" providerId="Windows Live" clId="Web-{510CEA54-21CE-4A7E-BD86-EEF0A3C3F5DF}" dt="2021-10-25T08:48:21.595" v="22"/>
        <pc:sldMkLst>
          <pc:docMk/>
          <pc:sldMk cId="0"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ccd634d87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ccd634d87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ccd634d87_0_9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ccd634d87_0_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eccd634d87_0_855"/>
          <p:cNvSpPr/>
          <p:nvPr/>
        </p:nvSpPr>
        <p:spPr>
          <a:xfrm flipH="1">
            <a:off x="8246400" y="5661233"/>
            <a:ext cx="897600" cy="1196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geccd634d87_0_855"/>
          <p:cNvSpPr/>
          <p:nvPr/>
        </p:nvSpPr>
        <p:spPr>
          <a:xfrm flipH="1">
            <a:off x="8246400" y="5661167"/>
            <a:ext cx="897600" cy="11967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geccd634d87_0_855"/>
          <p:cNvSpPr txBox="1">
            <a:spLocks noGrp="1"/>
          </p:cNvSpPr>
          <p:nvPr>
            <p:ph type="ctrTitle"/>
          </p:nvPr>
        </p:nvSpPr>
        <p:spPr>
          <a:xfrm>
            <a:off x="390525" y="2425700"/>
            <a:ext cx="8222100" cy="12447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geccd634d87_0_855"/>
          <p:cNvSpPr txBox="1">
            <a:spLocks noGrp="1"/>
          </p:cNvSpPr>
          <p:nvPr>
            <p:ph type="subTitle" idx="1"/>
          </p:nvPr>
        </p:nvSpPr>
        <p:spPr>
          <a:xfrm>
            <a:off x="390525" y="3718840"/>
            <a:ext cx="8222100" cy="577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geccd634d87_0_85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geccd634d87_0_903"/>
          <p:cNvSpPr txBox="1">
            <a:spLocks noGrp="1"/>
          </p:cNvSpPr>
          <p:nvPr>
            <p:ph type="title" hasCustomPrompt="1"/>
          </p:nvPr>
        </p:nvSpPr>
        <p:spPr>
          <a:xfrm>
            <a:off x="475500" y="1678033"/>
            <a:ext cx="8222100" cy="26181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geccd634d87_0_903"/>
          <p:cNvSpPr txBox="1">
            <a:spLocks noGrp="1"/>
          </p:cNvSpPr>
          <p:nvPr>
            <p:ph type="body" idx="1"/>
          </p:nvPr>
        </p:nvSpPr>
        <p:spPr>
          <a:xfrm>
            <a:off x="475500" y="4406167"/>
            <a:ext cx="82221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geccd634d87_0_903"/>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geccd634d87_0_907"/>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geccd634d87_0_909"/>
          <p:cNvSpPr txBox="1">
            <a:spLocks noGrp="1"/>
          </p:cNvSpPr>
          <p:nvPr>
            <p:ph type="title"/>
          </p:nvPr>
        </p:nvSpPr>
        <p:spPr>
          <a:xfrm>
            <a:off x="449824" y="495760"/>
            <a:ext cx="8259000" cy="10179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C00000"/>
              </a:buClr>
              <a:buSzPts val="3600"/>
              <a:buFont typeface="Calibri"/>
              <a:buNone/>
              <a:defRPr sz="3600">
                <a:solidFill>
                  <a:srgbClr val="C00000"/>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5" name="Google Shape;65;geccd634d87_0_909"/>
          <p:cNvSpPr txBox="1">
            <a:spLocks noGrp="1"/>
          </p:cNvSpPr>
          <p:nvPr>
            <p:ph type="body" idx="1"/>
          </p:nvPr>
        </p:nvSpPr>
        <p:spPr>
          <a:xfrm>
            <a:off x="463714" y="1966452"/>
            <a:ext cx="8246100" cy="44049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lt1"/>
              </a:buClr>
              <a:buSzPts val="2800"/>
              <a:buChar char="●"/>
              <a:defRPr sz="2800">
                <a:solidFill>
                  <a:schemeClr val="lt1"/>
                </a:solidFill>
              </a:defRPr>
            </a:lvl1pPr>
            <a:lvl2pPr marL="914400" lvl="1" indent="-406400" algn="l" rtl="0">
              <a:spcBef>
                <a:spcPts val="1200"/>
              </a:spcBef>
              <a:spcAft>
                <a:spcPts val="0"/>
              </a:spcAft>
              <a:buClr>
                <a:schemeClr val="lt1"/>
              </a:buClr>
              <a:buSzPts val="2800"/>
              <a:buChar char="○"/>
              <a:defRPr>
                <a:solidFill>
                  <a:schemeClr val="lt1"/>
                </a:solidFill>
              </a:defRPr>
            </a:lvl2pPr>
            <a:lvl3pPr marL="1371600" lvl="2" indent="-381000" algn="l" rtl="0">
              <a:spcBef>
                <a:spcPts val="1200"/>
              </a:spcBef>
              <a:spcAft>
                <a:spcPts val="0"/>
              </a:spcAft>
              <a:buClr>
                <a:schemeClr val="lt1"/>
              </a:buClr>
              <a:buSzPts val="2400"/>
              <a:buChar char="■"/>
              <a:defRPr>
                <a:solidFill>
                  <a:schemeClr val="lt1"/>
                </a:solidFill>
              </a:defRPr>
            </a:lvl3pPr>
            <a:lvl4pPr marL="1828800" lvl="3" indent="-355600" algn="l" rtl="0">
              <a:spcBef>
                <a:spcPts val="1200"/>
              </a:spcBef>
              <a:spcAft>
                <a:spcPts val="0"/>
              </a:spcAft>
              <a:buClr>
                <a:schemeClr val="lt1"/>
              </a:buClr>
              <a:buSzPts val="2000"/>
              <a:buChar char="●"/>
              <a:defRPr>
                <a:solidFill>
                  <a:schemeClr val="lt1"/>
                </a:solidFill>
              </a:defRPr>
            </a:lvl4pPr>
            <a:lvl5pPr marL="2286000" lvl="4" indent="-355600" algn="l" rtl="0">
              <a:spcBef>
                <a:spcPts val="1200"/>
              </a:spcBef>
              <a:spcAft>
                <a:spcPts val="0"/>
              </a:spcAft>
              <a:buClr>
                <a:schemeClr val="lt1"/>
              </a:buClr>
              <a:buSzPts val="2000"/>
              <a:buChar char="○"/>
              <a:defRPr>
                <a:solidFill>
                  <a:schemeClr val="lt1"/>
                </a:solidFill>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66" name="Google Shape;66;geccd634d87_0_909"/>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geccd634d87_0_909"/>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geccd634d87_0_909"/>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geccd634d87_0_915"/>
          <p:cNvSpPr txBox="1">
            <a:spLocks noGrp="1"/>
          </p:cNvSpPr>
          <p:nvPr>
            <p:ph type="title"/>
          </p:nvPr>
        </p:nvSpPr>
        <p:spPr>
          <a:xfrm>
            <a:off x="2227301" y="542050"/>
            <a:ext cx="6474900" cy="96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lt1"/>
              </a:buClr>
              <a:buSzPts val="3600"/>
              <a:buFont typeface="Calibri"/>
              <a:buNone/>
              <a:defRPr sz="36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1" name="Google Shape;71;geccd634d87_0_915"/>
          <p:cNvSpPr txBox="1">
            <a:spLocks noGrp="1"/>
          </p:cNvSpPr>
          <p:nvPr>
            <p:ph type="body" idx="1"/>
          </p:nvPr>
        </p:nvSpPr>
        <p:spPr>
          <a:xfrm>
            <a:off x="2227007" y="1524001"/>
            <a:ext cx="6496800" cy="47274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lt1"/>
              </a:buClr>
              <a:buSzPts val="2800"/>
              <a:buChar char="●"/>
              <a:defRPr sz="2800">
                <a:solidFill>
                  <a:schemeClr val="lt1"/>
                </a:solidFill>
              </a:defRPr>
            </a:lvl1pPr>
            <a:lvl2pPr marL="914400" lvl="1" indent="-406400" algn="l" rtl="0">
              <a:spcBef>
                <a:spcPts val="1200"/>
              </a:spcBef>
              <a:spcAft>
                <a:spcPts val="0"/>
              </a:spcAft>
              <a:buClr>
                <a:schemeClr val="lt1"/>
              </a:buClr>
              <a:buSzPts val="2800"/>
              <a:buChar char="○"/>
              <a:defRPr>
                <a:solidFill>
                  <a:schemeClr val="lt1"/>
                </a:solidFill>
              </a:defRPr>
            </a:lvl2pPr>
            <a:lvl3pPr marL="1371600" lvl="2" indent="-381000" algn="l" rtl="0">
              <a:spcBef>
                <a:spcPts val="1200"/>
              </a:spcBef>
              <a:spcAft>
                <a:spcPts val="0"/>
              </a:spcAft>
              <a:buClr>
                <a:schemeClr val="lt1"/>
              </a:buClr>
              <a:buSzPts val="2400"/>
              <a:buChar char="■"/>
              <a:defRPr>
                <a:solidFill>
                  <a:schemeClr val="lt1"/>
                </a:solidFill>
              </a:defRPr>
            </a:lvl3pPr>
            <a:lvl4pPr marL="1828800" lvl="3" indent="-355600" algn="l" rtl="0">
              <a:spcBef>
                <a:spcPts val="1200"/>
              </a:spcBef>
              <a:spcAft>
                <a:spcPts val="0"/>
              </a:spcAft>
              <a:buClr>
                <a:schemeClr val="lt1"/>
              </a:buClr>
              <a:buSzPts val="2000"/>
              <a:buChar char="●"/>
              <a:defRPr>
                <a:solidFill>
                  <a:schemeClr val="lt1"/>
                </a:solidFill>
              </a:defRPr>
            </a:lvl4pPr>
            <a:lvl5pPr marL="2286000" lvl="4" indent="-355600" algn="l" rtl="0">
              <a:spcBef>
                <a:spcPts val="1200"/>
              </a:spcBef>
              <a:spcAft>
                <a:spcPts val="0"/>
              </a:spcAft>
              <a:buClr>
                <a:schemeClr val="lt1"/>
              </a:buClr>
              <a:buSzPts val="2000"/>
              <a:buChar char="○"/>
              <a:defRPr>
                <a:solidFill>
                  <a:schemeClr val="lt1"/>
                </a:solidFill>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72" name="Google Shape;72;geccd634d87_0_915"/>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geccd634d87_0_915"/>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geccd634d87_0_915"/>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75"/>
        <p:cNvGrpSpPr/>
        <p:nvPr/>
      </p:nvGrpSpPr>
      <p:grpSpPr>
        <a:xfrm>
          <a:off x="0" y="0"/>
          <a:ext cx="0" cy="0"/>
          <a:chOff x="0" y="0"/>
          <a:chExt cx="0" cy="0"/>
        </a:xfrm>
      </p:grpSpPr>
      <p:sp>
        <p:nvSpPr>
          <p:cNvPr id="76" name="Google Shape;76;geccd634d87_0_921"/>
          <p:cNvSpPr txBox="1">
            <a:spLocks noGrp="1"/>
          </p:cNvSpPr>
          <p:nvPr>
            <p:ph type="title"/>
          </p:nvPr>
        </p:nvSpPr>
        <p:spPr>
          <a:xfrm>
            <a:off x="722313" y="4406901"/>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7" name="Google Shape;77;geccd634d87_0_92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1200"/>
              </a:spcBef>
              <a:spcAft>
                <a:spcPts val="0"/>
              </a:spcAft>
              <a:buClr>
                <a:srgbClr val="888888"/>
              </a:buClr>
              <a:buSzPts val="1800"/>
              <a:buNone/>
              <a:defRPr sz="1800">
                <a:solidFill>
                  <a:srgbClr val="888888"/>
                </a:solidFill>
              </a:defRPr>
            </a:lvl2pPr>
            <a:lvl3pPr marL="1371600" lvl="2" indent="-228600" algn="l" rtl="0">
              <a:spcBef>
                <a:spcPts val="1200"/>
              </a:spcBef>
              <a:spcAft>
                <a:spcPts val="0"/>
              </a:spcAft>
              <a:buClr>
                <a:srgbClr val="888888"/>
              </a:buClr>
              <a:buSzPts val="1600"/>
              <a:buNone/>
              <a:defRPr sz="1600">
                <a:solidFill>
                  <a:srgbClr val="888888"/>
                </a:solidFill>
              </a:defRPr>
            </a:lvl3pPr>
            <a:lvl4pPr marL="1828800" lvl="3" indent="-228600" algn="l" rtl="0">
              <a:spcBef>
                <a:spcPts val="1200"/>
              </a:spcBef>
              <a:spcAft>
                <a:spcPts val="0"/>
              </a:spcAft>
              <a:buClr>
                <a:srgbClr val="888888"/>
              </a:buClr>
              <a:buSzPts val="1400"/>
              <a:buNone/>
              <a:defRPr sz="1400">
                <a:solidFill>
                  <a:srgbClr val="888888"/>
                </a:solidFill>
              </a:defRPr>
            </a:lvl4pPr>
            <a:lvl5pPr marL="2286000" lvl="4" indent="-228600" algn="l" rtl="0">
              <a:spcBef>
                <a:spcPts val="1200"/>
              </a:spcBef>
              <a:spcAft>
                <a:spcPts val="0"/>
              </a:spcAft>
              <a:buClr>
                <a:srgbClr val="888888"/>
              </a:buClr>
              <a:buSzPts val="1400"/>
              <a:buNone/>
              <a:defRPr sz="1400">
                <a:solidFill>
                  <a:srgbClr val="888888"/>
                </a:solidFill>
              </a:defRPr>
            </a:lvl5pPr>
            <a:lvl6pPr marL="2743200" lvl="5" indent="-228600" algn="l" rtl="0">
              <a:spcBef>
                <a:spcPts val="1200"/>
              </a:spcBef>
              <a:spcAft>
                <a:spcPts val="0"/>
              </a:spcAft>
              <a:buClr>
                <a:srgbClr val="888888"/>
              </a:buClr>
              <a:buSzPts val="1400"/>
              <a:buNone/>
              <a:defRPr sz="1400">
                <a:solidFill>
                  <a:srgbClr val="888888"/>
                </a:solidFill>
              </a:defRPr>
            </a:lvl6pPr>
            <a:lvl7pPr marL="3200400" lvl="6" indent="-228600" algn="l" rtl="0">
              <a:spcBef>
                <a:spcPts val="1200"/>
              </a:spcBef>
              <a:spcAft>
                <a:spcPts val="0"/>
              </a:spcAft>
              <a:buClr>
                <a:srgbClr val="888888"/>
              </a:buClr>
              <a:buSzPts val="1400"/>
              <a:buNone/>
              <a:defRPr sz="1400">
                <a:solidFill>
                  <a:srgbClr val="888888"/>
                </a:solidFill>
              </a:defRPr>
            </a:lvl7pPr>
            <a:lvl8pPr marL="3657600" lvl="7" indent="-228600" algn="l" rtl="0">
              <a:spcBef>
                <a:spcPts val="1200"/>
              </a:spcBef>
              <a:spcAft>
                <a:spcPts val="0"/>
              </a:spcAft>
              <a:buClr>
                <a:srgbClr val="888888"/>
              </a:buClr>
              <a:buSzPts val="1400"/>
              <a:buNone/>
              <a:defRPr sz="1400">
                <a:solidFill>
                  <a:srgbClr val="888888"/>
                </a:solidFill>
              </a:defRPr>
            </a:lvl8pPr>
            <a:lvl9pPr marL="4114800" lvl="8" indent="-228600" algn="l" rtl="0">
              <a:spcBef>
                <a:spcPts val="1200"/>
              </a:spcBef>
              <a:spcAft>
                <a:spcPts val="1200"/>
              </a:spcAft>
              <a:buClr>
                <a:srgbClr val="888888"/>
              </a:buClr>
              <a:buSzPts val="1400"/>
              <a:buNone/>
              <a:defRPr sz="1400">
                <a:solidFill>
                  <a:srgbClr val="888888"/>
                </a:solidFill>
              </a:defRPr>
            </a:lvl9pPr>
          </a:lstStyle>
          <a:p>
            <a:endParaRPr/>
          </a:p>
        </p:txBody>
      </p:sp>
      <p:sp>
        <p:nvSpPr>
          <p:cNvPr id="78" name="Google Shape;78;geccd634d87_0_921"/>
          <p:cNvSpPr txBox="1">
            <a:spLocks noGrp="1"/>
          </p:cNvSpPr>
          <p:nvPr>
            <p:ph type="dt" idx="10"/>
          </p:nvPr>
        </p:nvSpPr>
        <p:spPr>
          <a:xfrm>
            <a:off x="457200" y="6356351"/>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geccd634d87_0_921"/>
          <p:cNvSpPr txBox="1">
            <a:spLocks noGrp="1"/>
          </p:cNvSpPr>
          <p:nvPr>
            <p:ph type="ftr" idx="11"/>
          </p:nvPr>
        </p:nvSpPr>
        <p:spPr>
          <a:xfrm>
            <a:off x="3124200" y="6356351"/>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geccd634d87_0_921"/>
          <p:cNvSpPr txBox="1">
            <a:spLocks noGrp="1"/>
          </p:cNvSpPr>
          <p:nvPr>
            <p:ph type="sldNum" idx="12"/>
          </p:nvPr>
        </p:nvSpPr>
        <p:spPr>
          <a:xfrm>
            <a:off x="6553200" y="6356351"/>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geccd634d87_0_861"/>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geccd634d87_0_861"/>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geccd634d87_0_864"/>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eccd634d87_0_864"/>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geccd634d87_0_864"/>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geccd634d87_0_864"/>
          <p:cNvSpPr txBox="1">
            <a:spLocks noGrp="1"/>
          </p:cNvSpPr>
          <p:nvPr>
            <p:ph type="body" idx="1"/>
          </p:nvPr>
        </p:nvSpPr>
        <p:spPr>
          <a:xfrm>
            <a:off x="471900" y="2558767"/>
            <a:ext cx="8222100" cy="36135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geccd634d87_0_86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eccd634d87_0_870"/>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eccd634d87_0_870"/>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eccd634d87_0_870"/>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geccd634d87_0_870"/>
          <p:cNvSpPr txBox="1">
            <a:spLocks noGrp="1"/>
          </p:cNvSpPr>
          <p:nvPr>
            <p:ph type="body" idx="1"/>
          </p:nvPr>
        </p:nvSpPr>
        <p:spPr>
          <a:xfrm>
            <a:off x="471900" y="2558767"/>
            <a:ext cx="3999900" cy="3613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geccd634d87_0_870"/>
          <p:cNvSpPr txBox="1">
            <a:spLocks noGrp="1"/>
          </p:cNvSpPr>
          <p:nvPr>
            <p:ph type="body" idx="2"/>
          </p:nvPr>
        </p:nvSpPr>
        <p:spPr>
          <a:xfrm>
            <a:off x="4694250" y="2558767"/>
            <a:ext cx="3999900" cy="3613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geccd634d87_0_870"/>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geccd634d87_0_877"/>
          <p:cNvSpPr/>
          <p:nvPr/>
        </p:nvSpPr>
        <p:spPr>
          <a:xfrm rot="10800000" flipH="1">
            <a:off x="0" y="875100"/>
            <a:ext cx="9144000" cy="598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geccd634d87_0_877"/>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eccd634d87_0_877"/>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geccd634d87_0_877"/>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geccd634d87_0_882"/>
          <p:cNvSpPr txBox="1"/>
          <p:nvPr/>
        </p:nvSpPr>
        <p:spPr>
          <a:xfrm rot="10800000" flipH="1">
            <a:off x="3276600" y="33"/>
            <a:ext cx="5867400"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geccd634d87_0_882"/>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eccd634d87_0_882"/>
          <p:cNvSpPr txBox="1">
            <a:spLocks noGrp="1"/>
          </p:cNvSpPr>
          <p:nvPr>
            <p:ph type="title"/>
          </p:nvPr>
        </p:nvSpPr>
        <p:spPr>
          <a:xfrm>
            <a:off x="226078" y="477067"/>
            <a:ext cx="2808000" cy="12711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geccd634d87_0_882"/>
          <p:cNvSpPr txBox="1">
            <a:spLocks noGrp="1"/>
          </p:cNvSpPr>
          <p:nvPr>
            <p:ph type="body" idx="1"/>
          </p:nvPr>
        </p:nvSpPr>
        <p:spPr>
          <a:xfrm>
            <a:off x="226075" y="1954400"/>
            <a:ext cx="2808000" cy="421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geccd634d87_0_88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geccd634d87_0_888"/>
          <p:cNvSpPr txBox="1">
            <a:spLocks noGrp="1"/>
          </p:cNvSpPr>
          <p:nvPr>
            <p:ph type="title"/>
          </p:nvPr>
        </p:nvSpPr>
        <p:spPr>
          <a:xfrm>
            <a:off x="490250" y="651000"/>
            <a:ext cx="62271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geccd634d87_0_888"/>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eccd634d87_0_891"/>
          <p:cNvSpPr/>
          <p:nvPr/>
        </p:nvSpPr>
        <p:spPr>
          <a:xfrm flipH="1">
            <a:off x="0" y="0"/>
            <a:ext cx="4572000"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geccd634d87_0_891"/>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geccd634d87_0_89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geccd634d87_0_891"/>
          <p:cNvSpPr txBox="1">
            <a:spLocks noGrp="1"/>
          </p:cNvSpPr>
          <p:nvPr>
            <p:ph type="subTitle" idx="1"/>
          </p:nvPr>
        </p:nvSpPr>
        <p:spPr>
          <a:xfrm>
            <a:off x="265500" y="3705956"/>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geccd634d87_0_89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geccd634d87_0_891"/>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eccd634d87_0_898"/>
          <p:cNvSpPr txBox="1"/>
          <p:nvPr/>
        </p:nvSpPr>
        <p:spPr>
          <a:xfrm rot="10800000" flipH="1">
            <a:off x="0" y="-100"/>
            <a:ext cx="9144000" cy="6261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geccd634d87_0_898"/>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eccd634d87_0_898"/>
          <p:cNvSpPr txBox="1">
            <a:spLocks noGrp="1"/>
          </p:cNvSpPr>
          <p:nvPr>
            <p:ph type="body" idx="1"/>
          </p:nvPr>
        </p:nvSpPr>
        <p:spPr>
          <a:xfrm>
            <a:off x="57150" y="6262433"/>
            <a:ext cx="8382000" cy="595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geccd634d87_0_898"/>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geccd634d87_0_851"/>
          <p:cNvSpPr txBox="1">
            <a:spLocks noGrp="1"/>
          </p:cNvSpPr>
          <p:nvPr>
            <p:ph type="title"/>
          </p:nvPr>
        </p:nvSpPr>
        <p:spPr>
          <a:xfrm>
            <a:off x="471900" y="984967"/>
            <a:ext cx="8222100" cy="10236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geccd634d87_0_851"/>
          <p:cNvSpPr txBox="1">
            <a:spLocks noGrp="1"/>
          </p:cNvSpPr>
          <p:nvPr>
            <p:ph type="body" idx="1"/>
          </p:nvPr>
        </p:nvSpPr>
        <p:spPr>
          <a:xfrm>
            <a:off x="471900" y="2558767"/>
            <a:ext cx="8222100" cy="36135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geccd634d87_0_851"/>
          <p:cNvSpPr txBox="1">
            <a:spLocks noGrp="1"/>
          </p:cNvSpPr>
          <p:nvPr>
            <p:ph type="sldNum" idx="12"/>
          </p:nvPr>
        </p:nvSpPr>
        <p:spPr>
          <a:xfrm>
            <a:off x="8523541" y="6260831"/>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567750" y="2371375"/>
            <a:ext cx="8008500" cy="12939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just" rtl="0">
              <a:spcBef>
                <a:spcPts val="0"/>
              </a:spcBef>
              <a:spcAft>
                <a:spcPts val="0"/>
              </a:spcAft>
              <a:buClr>
                <a:schemeClr val="lt1"/>
              </a:buClr>
              <a:buSzPts val="3240"/>
              <a:buFont typeface="Calibri"/>
              <a:buNone/>
            </a:pPr>
            <a:r>
              <a:rPr lang="en-US" sz="2920">
                <a:latin typeface="Spectral Medium"/>
                <a:ea typeface="Spectral Medium"/>
                <a:cs typeface="Spectral Medium"/>
                <a:sym typeface="Spectral Medium"/>
              </a:rPr>
              <a:t>DIABETES DETECTION USING MACHINE LEARNING ALGORITHMS</a:t>
            </a:r>
            <a:endParaRPr sz="2920">
              <a:latin typeface="Spectral Medium"/>
              <a:ea typeface="Spectral Medium"/>
              <a:cs typeface="Spectral Medium"/>
              <a:sym typeface="Spectral Medium"/>
            </a:endParaRPr>
          </a:p>
        </p:txBody>
      </p:sp>
      <p:sp>
        <p:nvSpPr>
          <p:cNvPr id="86" name="Google Shape;86;p1"/>
          <p:cNvSpPr txBox="1">
            <a:spLocks noGrp="1"/>
          </p:cNvSpPr>
          <p:nvPr>
            <p:ph type="subTitle" idx="1"/>
          </p:nvPr>
        </p:nvSpPr>
        <p:spPr>
          <a:xfrm>
            <a:off x="112325" y="5792950"/>
            <a:ext cx="8001000" cy="8730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lt1"/>
              </a:buClr>
              <a:buSzPts val="2800"/>
              <a:buNone/>
            </a:pPr>
            <a:r>
              <a:rPr lang="en-US" sz="2100" dirty="0"/>
              <a:t>By</a:t>
            </a:r>
            <a:endParaRPr sz="2100" dirty="0"/>
          </a:p>
          <a:p>
            <a:pPr marL="0" indent="0" algn="r">
              <a:spcBef>
                <a:spcPts val="518"/>
              </a:spcBef>
              <a:buSzPts val="2800"/>
            </a:pPr>
            <a:r>
              <a:rPr lang="en-US" sz="2100" dirty="0"/>
              <a:t>M. Guna </a:t>
            </a:r>
            <a:r>
              <a:rPr lang="en-US" sz="2100" dirty="0" err="1"/>
              <a:t>jaswanth</a:t>
            </a:r>
            <a:r>
              <a:rPr lang="en-US" sz="2100" dirty="0"/>
              <a:t> </a:t>
            </a:r>
            <a:r>
              <a:rPr lang="en-US" sz="2100" dirty="0" err="1"/>
              <a:t>reddy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body" idx="1"/>
          </p:nvPr>
        </p:nvSpPr>
        <p:spPr>
          <a:xfrm>
            <a:off x="448964" y="1226577"/>
            <a:ext cx="8246100" cy="4404900"/>
          </a:xfrm>
          <a:prstGeom prst="rect">
            <a:avLst/>
          </a:prstGeom>
          <a:noFill/>
          <a:ln>
            <a:noFill/>
          </a:ln>
        </p:spPr>
        <p:txBody>
          <a:bodyPr spcFirstLastPara="1" wrap="square" lIns="91425" tIns="45700" rIns="91425" bIns="45700" anchor="t" anchorCtr="0">
            <a:normAutofit fontScale="85000" lnSpcReduction="10000"/>
          </a:bodyPr>
          <a:lstStyle/>
          <a:p>
            <a:pPr marL="0" lvl="0" indent="0" algn="just" rtl="0">
              <a:lnSpc>
                <a:spcPct val="170000"/>
              </a:lnSpc>
              <a:spcBef>
                <a:spcPts val="0"/>
              </a:spcBef>
              <a:spcAft>
                <a:spcPts val="0"/>
              </a:spcAft>
              <a:buClr>
                <a:schemeClr val="lt1"/>
              </a:buClr>
              <a:buSzPct val="100000"/>
              <a:buNone/>
            </a:pPr>
            <a:r>
              <a:rPr lang="en-US" sz="2600" b="1"/>
              <a:t>Clustering</a:t>
            </a:r>
            <a:endParaRPr sz="2600"/>
          </a:p>
          <a:p>
            <a:pPr marL="0" lvl="0" indent="0" algn="just" rtl="0">
              <a:lnSpc>
                <a:spcPct val="170000"/>
              </a:lnSpc>
              <a:spcBef>
                <a:spcPts val="518"/>
              </a:spcBef>
              <a:spcAft>
                <a:spcPts val="0"/>
              </a:spcAft>
              <a:buClr>
                <a:schemeClr val="lt1"/>
              </a:buClr>
              <a:buSzPct val="100000"/>
              <a:buNone/>
            </a:pPr>
            <a:r>
              <a:rPr lang="en-US"/>
              <a:t>	</a:t>
            </a:r>
            <a:r>
              <a:rPr lang="en-US" sz="2400"/>
              <a:t>In this phase, K-means clustering is implemented on the dataset to classify each patient into either a diabetic or non-diabetic class. Before performing K-means clustering, highly correlated attributes were found which were, Glucose and Age. K-means clustering was performed on these two attributes. After implementation of this clustering class labels (0 or 1) for each record were obtained.</a:t>
            </a:r>
            <a:endParaRPr/>
          </a:p>
          <a:p>
            <a:pPr marL="342900" lvl="0" indent="-178435" algn="l" rtl="0">
              <a:spcBef>
                <a:spcPts val="518"/>
              </a:spcBef>
              <a:spcAft>
                <a:spcPts val="1200"/>
              </a:spcAft>
              <a:buClr>
                <a:schemeClr val="lt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body" idx="1"/>
          </p:nvPr>
        </p:nvSpPr>
        <p:spPr>
          <a:xfrm>
            <a:off x="448964" y="1226577"/>
            <a:ext cx="8246100" cy="44049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50000"/>
              </a:lnSpc>
              <a:spcBef>
                <a:spcPts val="0"/>
              </a:spcBef>
              <a:spcAft>
                <a:spcPts val="0"/>
              </a:spcAft>
              <a:buClr>
                <a:schemeClr val="lt1"/>
              </a:buClr>
              <a:buSzPct val="100000"/>
              <a:buNone/>
            </a:pPr>
            <a:r>
              <a:rPr lang="en-US" sz="2400" b="1"/>
              <a:t>Model Building</a:t>
            </a:r>
            <a:endParaRPr sz="2400"/>
          </a:p>
          <a:p>
            <a:pPr marL="0" lvl="0" indent="0" algn="just" rtl="0">
              <a:lnSpc>
                <a:spcPct val="150000"/>
              </a:lnSpc>
              <a:spcBef>
                <a:spcPts val="400"/>
              </a:spcBef>
              <a:spcAft>
                <a:spcPts val="0"/>
              </a:spcAft>
              <a:buClr>
                <a:schemeClr val="lt1"/>
              </a:buClr>
              <a:buSzPct val="100000"/>
              <a:buNone/>
            </a:pPr>
            <a:r>
              <a:rPr lang="en-US" sz="2000" b="1"/>
              <a:t>	</a:t>
            </a:r>
            <a:r>
              <a:rPr lang="en-US" sz="2000"/>
              <a:t>This is the most important phase which includes model building for prediction of diabetes. For this purpose various machine learning algorithms for diabetes prediction. The algorithms include Logistic Regression, K-Nearest Neighbor, Gaussian Naïve Bayes, Support Vector Classifier, Decision Tree, XGBoost and Random Forest.</a:t>
            </a:r>
            <a:endParaRPr/>
          </a:p>
          <a:p>
            <a:pPr marL="0" lvl="0" indent="0" algn="just" rtl="0">
              <a:lnSpc>
                <a:spcPct val="150000"/>
              </a:lnSpc>
              <a:spcBef>
                <a:spcPts val="480"/>
              </a:spcBef>
              <a:spcAft>
                <a:spcPts val="0"/>
              </a:spcAft>
              <a:buClr>
                <a:schemeClr val="lt1"/>
              </a:buClr>
              <a:buSzPct val="100000"/>
              <a:buNone/>
            </a:pPr>
            <a:r>
              <a:rPr lang="en-US" sz="2400" b="1"/>
              <a:t>Evaluation</a:t>
            </a:r>
            <a:endParaRPr sz="2400"/>
          </a:p>
          <a:p>
            <a:pPr marL="0" lvl="0" indent="0" algn="just" rtl="0">
              <a:lnSpc>
                <a:spcPct val="150000"/>
              </a:lnSpc>
              <a:spcBef>
                <a:spcPts val="400"/>
              </a:spcBef>
              <a:spcAft>
                <a:spcPts val="0"/>
              </a:spcAft>
              <a:buClr>
                <a:schemeClr val="lt1"/>
              </a:buClr>
              <a:buSzPct val="100000"/>
              <a:buNone/>
            </a:pPr>
            <a:r>
              <a:rPr lang="en-US" sz="2000" b="1"/>
              <a:t>	</a:t>
            </a:r>
            <a:r>
              <a:rPr lang="en-US" sz="2000"/>
              <a:t>This is the final step of prediction model. Here, we evaluate the prediction results using classification accuracy.</a:t>
            </a:r>
            <a:endParaRPr/>
          </a:p>
          <a:p>
            <a:pPr marL="342900" lvl="0" indent="-165100" algn="l" rtl="0">
              <a:spcBef>
                <a:spcPts val="560"/>
              </a:spcBef>
              <a:spcAft>
                <a:spcPts val="1200"/>
              </a:spcAft>
              <a:buClr>
                <a:schemeClr val="lt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txBox="1">
            <a:spLocks noGrp="1"/>
          </p:cNvSpPr>
          <p:nvPr>
            <p:ph type="title"/>
          </p:nvPr>
        </p:nvSpPr>
        <p:spPr>
          <a:xfrm>
            <a:off x="249775" y="406400"/>
            <a:ext cx="8259000" cy="101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600"/>
              <a:buFont typeface="Calibri"/>
              <a:buNone/>
            </a:pPr>
            <a:r>
              <a:rPr lang="en-US"/>
              <a:t>Methodology</a:t>
            </a:r>
            <a:endParaRPr/>
          </a:p>
        </p:txBody>
      </p:sp>
      <p:sp>
        <p:nvSpPr>
          <p:cNvPr id="149" name="Google Shape;149;p12"/>
          <p:cNvSpPr txBox="1">
            <a:spLocks noGrp="1"/>
          </p:cNvSpPr>
          <p:nvPr>
            <p:ph type="body" idx="1"/>
          </p:nvPr>
        </p:nvSpPr>
        <p:spPr>
          <a:xfrm>
            <a:off x="463714" y="1966452"/>
            <a:ext cx="8246070" cy="4404848"/>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150000"/>
              </a:lnSpc>
              <a:spcBef>
                <a:spcPts val="0"/>
              </a:spcBef>
              <a:spcAft>
                <a:spcPts val="0"/>
              </a:spcAft>
              <a:buClr>
                <a:schemeClr val="lt1"/>
              </a:buClr>
              <a:buSzPts val="2000"/>
              <a:buChar char="●"/>
            </a:pPr>
            <a:r>
              <a:rPr lang="en-US" sz="2000"/>
              <a:t>For classifying each patient into either a diabetic or non-diabetic class K-means clustering is used.</a:t>
            </a:r>
            <a:endParaRPr/>
          </a:p>
          <a:p>
            <a:pPr marL="0" lvl="0" indent="0" algn="just" rtl="0">
              <a:lnSpc>
                <a:spcPct val="150000"/>
              </a:lnSpc>
              <a:spcBef>
                <a:spcPts val="480"/>
              </a:spcBef>
              <a:spcAft>
                <a:spcPts val="0"/>
              </a:spcAft>
              <a:buClr>
                <a:schemeClr val="lt1"/>
              </a:buClr>
              <a:buSzPts val="2400"/>
              <a:buNone/>
            </a:pPr>
            <a:r>
              <a:rPr lang="en-US" sz="2400" b="1"/>
              <a:t>K-means Clustering</a:t>
            </a:r>
            <a:endParaRPr sz="2400"/>
          </a:p>
          <a:p>
            <a:pPr marL="0" lvl="0" indent="0" algn="just" rtl="0">
              <a:lnSpc>
                <a:spcPct val="150000"/>
              </a:lnSpc>
              <a:spcBef>
                <a:spcPts val="400"/>
              </a:spcBef>
              <a:spcAft>
                <a:spcPts val="1200"/>
              </a:spcAft>
              <a:buClr>
                <a:schemeClr val="lt1"/>
              </a:buClr>
              <a:buSzPts val="2000"/>
              <a:buNone/>
            </a:pPr>
            <a:r>
              <a:rPr lang="en-US" sz="2000"/>
              <a:t>	K-Means Clustering is an unsupervised learning algorithm that is used to solve the clustering problems in machine learning or data science. It groups the unlabeled dataset into different clusters. Here K defines the number of predefined clusters that need to be created in the process, as if K=2, there will be two clusters, and for K=3, there will be three clusters, and so 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body" idx="1"/>
          </p:nvPr>
        </p:nvSpPr>
        <p:spPr>
          <a:xfrm>
            <a:off x="448964" y="1226577"/>
            <a:ext cx="8246100" cy="44049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lt1"/>
              </a:buClr>
              <a:buSzPts val="2000"/>
              <a:buChar char="●"/>
            </a:pPr>
            <a:r>
              <a:rPr lang="en-US" sz="2000"/>
              <a:t>For predicting the diabetes the following machine learning algorithms were implemented</a:t>
            </a:r>
            <a:endParaRPr/>
          </a:p>
          <a:p>
            <a:pPr marL="0" lvl="0" indent="0" algn="just" rtl="0">
              <a:lnSpc>
                <a:spcPct val="150000"/>
              </a:lnSpc>
              <a:spcBef>
                <a:spcPts val="480"/>
              </a:spcBef>
              <a:spcAft>
                <a:spcPts val="0"/>
              </a:spcAft>
              <a:buClr>
                <a:schemeClr val="lt1"/>
              </a:buClr>
              <a:buSzPts val="2400"/>
              <a:buNone/>
            </a:pPr>
            <a:r>
              <a:rPr lang="en-US" sz="2400" b="1"/>
              <a:t>Support Vector Classification</a:t>
            </a:r>
            <a:endParaRPr sz="2400"/>
          </a:p>
          <a:p>
            <a:pPr marL="0" lvl="0" indent="0" algn="just" rtl="0">
              <a:lnSpc>
                <a:spcPct val="150000"/>
              </a:lnSpc>
              <a:spcBef>
                <a:spcPts val="400"/>
              </a:spcBef>
              <a:spcAft>
                <a:spcPts val="1200"/>
              </a:spcAft>
              <a:buClr>
                <a:schemeClr val="lt1"/>
              </a:buClr>
              <a:buSzPts val="2000"/>
              <a:buNone/>
            </a:pPr>
            <a:r>
              <a:rPr lang="en-US" sz="2000"/>
              <a:t>	SVC is a nonparametric clustering algorithm that does not make any assumption on the number or shape of the clusters in the data. In our experience it works best for low-dimensional data, so if your data is high-dimensional, a preprocessing step, e.g. using principal component analysis, is usually required.</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4"/>
          <p:cNvSpPr txBox="1">
            <a:spLocks noGrp="1"/>
          </p:cNvSpPr>
          <p:nvPr>
            <p:ph type="body" idx="1"/>
          </p:nvPr>
        </p:nvSpPr>
        <p:spPr>
          <a:xfrm>
            <a:off x="448964" y="1226577"/>
            <a:ext cx="8246100" cy="44049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lt1"/>
              </a:buClr>
              <a:buSzPts val="2400"/>
              <a:buNone/>
            </a:pPr>
            <a:r>
              <a:rPr lang="en-US" sz="2400" b="1"/>
              <a:t>K-Nearest Neighbor</a:t>
            </a:r>
            <a:endParaRPr sz="2400"/>
          </a:p>
          <a:p>
            <a:pPr marL="57150" lvl="0" indent="0" algn="just" rtl="0">
              <a:lnSpc>
                <a:spcPct val="170000"/>
              </a:lnSpc>
              <a:spcBef>
                <a:spcPts val="400"/>
              </a:spcBef>
              <a:spcAft>
                <a:spcPts val="1200"/>
              </a:spcAft>
              <a:buClr>
                <a:schemeClr val="lt1"/>
              </a:buClr>
              <a:buSzPts val="2000"/>
              <a:buNone/>
            </a:pPr>
            <a:r>
              <a:rPr lang="en-US" sz="2000"/>
              <a:t>	KNN is also a supervised machine learning algorithm. KNN assumes that similar things are near to each other. Many times data points which are similar are very near to each other. KNN algorithm records all the records and classifies them according to their similarity measure. For finding the distance between the points uses tree like structure. To make a prediction for a new data point, the algorithm finds the closest data points in the training data set its nearest neighbors.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a:spLocks noGrp="1"/>
          </p:cNvSpPr>
          <p:nvPr>
            <p:ph type="body" idx="1"/>
          </p:nvPr>
        </p:nvSpPr>
        <p:spPr>
          <a:xfrm>
            <a:off x="448964" y="1226577"/>
            <a:ext cx="8246100" cy="4404900"/>
          </a:xfrm>
          <a:prstGeom prst="rect">
            <a:avLst/>
          </a:prstGeom>
          <a:blipFill rotWithShape="1">
            <a:blip r:embed="rId3">
              <a:alphaModFix/>
            </a:blip>
            <a:stretch>
              <a:fillRect r="-1477"/>
            </a:stretch>
          </a:blip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body" idx="1"/>
          </p:nvPr>
        </p:nvSpPr>
        <p:spPr>
          <a:xfrm>
            <a:off x="448963" y="1226577"/>
            <a:ext cx="8246100" cy="44049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lt1"/>
              </a:buClr>
              <a:buSzPts val="2400"/>
              <a:buNone/>
            </a:pPr>
            <a:r>
              <a:rPr lang="en-US" sz="2400" b="1"/>
              <a:t>Gradient Boosting</a:t>
            </a:r>
            <a:endParaRPr/>
          </a:p>
          <a:p>
            <a:pPr marL="0" lvl="0" indent="0" algn="just" rtl="0">
              <a:lnSpc>
                <a:spcPct val="150000"/>
              </a:lnSpc>
              <a:spcBef>
                <a:spcPts val="400"/>
              </a:spcBef>
              <a:spcAft>
                <a:spcPts val="0"/>
              </a:spcAft>
              <a:buClr>
                <a:schemeClr val="lt1"/>
              </a:buClr>
              <a:buSzPts val="2000"/>
              <a:buNone/>
            </a:pPr>
            <a:r>
              <a:rPr lang="en-US" sz="2000"/>
              <a:t>	Gradient Boosting is most powerful ensemble technique used for prediction and it is a classification technique. It combine week learner together to make strong learner models for prediction. It uses Decision Tree model. it classify complex data sets and it is very effective and popular method. In gradient boosting model performance improve over iterations.</a:t>
            </a:r>
            <a:endParaRPr/>
          </a:p>
          <a:p>
            <a:pPr marL="0" lvl="0" indent="0" algn="just" rtl="0">
              <a:lnSpc>
                <a:spcPct val="150000"/>
              </a:lnSpc>
              <a:spcBef>
                <a:spcPts val="400"/>
              </a:spcBef>
              <a:spcAft>
                <a:spcPts val="1200"/>
              </a:spcAft>
              <a:buClr>
                <a:schemeClr val="lt1"/>
              </a:buClr>
              <a:buSzPts val="2000"/>
              <a:buNone/>
            </a:pP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7"/>
          <p:cNvSpPr txBox="1">
            <a:spLocks noGrp="1"/>
          </p:cNvSpPr>
          <p:nvPr>
            <p:ph type="body" idx="1"/>
          </p:nvPr>
        </p:nvSpPr>
        <p:spPr>
          <a:xfrm>
            <a:off x="448963" y="1226575"/>
            <a:ext cx="8246100" cy="44049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lt1"/>
              </a:buClr>
              <a:buSzPts val="2400"/>
              <a:buNone/>
            </a:pPr>
            <a:r>
              <a:rPr lang="en-US" sz="2400" b="1"/>
              <a:t>Decision Tree</a:t>
            </a:r>
            <a:endParaRPr sz="2400"/>
          </a:p>
          <a:p>
            <a:pPr marL="0" lvl="0" indent="0" algn="just" rtl="0">
              <a:lnSpc>
                <a:spcPct val="150000"/>
              </a:lnSpc>
              <a:spcBef>
                <a:spcPts val="400"/>
              </a:spcBef>
              <a:spcAft>
                <a:spcPts val="1200"/>
              </a:spcAft>
              <a:buClr>
                <a:schemeClr val="lt1"/>
              </a:buClr>
              <a:buSzPts val="2000"/>
              <a:buNone/>
            </a:pPr>
            <a:r>
              <a:rPr lang="en-US" sz="2000"/>
              <a:t>	Decision tree is a basic classification method. It is supervised learning method. Decision tree is used when response variable is categorical. Decision tree has tree like structure based model which describes classification process based on input feature. Input variables are any types like graph, text, discrete, continuous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body" idx="1"/>
          </p:nvPr>
        </p:nvSpPr>
        <p:spPr>
          <a:xfrm>
            <a:off x="448964" y="971627"/>
            <a:ext cx="8246100" cy="4404900"/>
          </a:xfrm>
          <a:prstGeom prst="rect">
            <a:avLst/>
          </a:prstGeom>
          <a:blipFill rotWithShape="1">
            <a:blip r:embed="rId3">
              <a:alphaModFix/>
            </a:blip>
            <a:stretch>
              <a:fillRect l="-1108" r="-1477"/>
            </a:stretch>
          </a:blip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body" idx="1"/>
          </p:nvPr>
        </p:nvSpPr>
        <p:spPr>
          <a:xfrm>
            <a:off x="448964" y="908102"/>
            <a:ext cx="8246100" cy="44049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lt1"/>
              </a:buClr>
              <a:buSzPts val="2400"/>
              <a:buNone/>
            </a:pPr>
            <a:r>
              <a:rPr lang="en-US" sz="2400" b="1"/>
              <a:t>Random Forest</a:t>
            </a:r>
            <a:endParaRPr/>
          </a:p>
          <a:p>
            <a:pPr marL="0" lvl="0" indent="0" algn="just" rtl="0">
              <a:lnSpc>
                <a:spcPct val="150000"/>
              </a:lnSpc>
              <a:spcBef>
                <a:spcPts val="400"/>
              </a:spcBef>
              <a:spcAft>
                <a:spcPts val="1200"/>
              </a:spcAft>
              <a:buClr>
                <a:schemeClr val="lt1"/>
              </a:buClr>
              <a:buSzPts val="2000"/>
              <a:buNone/>
            </a:pPr>
            <a:r>
              <a:rPr lang="en-US" sz="2000"/>
              <a:t>	It is type of ensemble learning method and also used for classification and regression tasks. This method can easily handle large datasets. It is popular ensemble Learning Method. Random Forest Improve Performance of Decision Tree by reducing variance. It operates by constructing a multitude of decision trees at training time and outputs the class that is the mode of the classes or classification or mean prediction (regression) of the individual trees.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539250" y="79125"/>
            <a:ext cx="8259000" cy="10179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rgbClr val="C00000"/>
              </a:buClr>
              <a:buSzPts val="3600"/>
              <a:buFont typeface="Calibri"/>
              <a:buNone/>
            </a:pPr>
            <a:r>
              <a:rPr lang="en-US"/>
              <a:t>Abstract</a:t>
            </a:r>
            <a:endParaRPr/>
          </a:p>
        </p:txBody>
      </p:sp>
      <p:sp>
        <p:nvSpPr>
          <p:cNvPr id="92" name="Google Shape;92;p2"/>
          <p:cNvSpPr txBox="1">
            <a:spLocks noGrp="1"/>
          </p:cNvSpPr>
          <p:nvPr>
            <p:ph type="body" idx="1"/>
          </p:nvPr>
        </p:nvSpPr>
        <p:spPr>
          <a:xfrm>
            <a:off x="375688" y="1097025"/>
            <a:ext cx="8246100" cy="4800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1200"/>
              </a:spcAft>
              <a:buClr>
                <a:schemeClr val="lt1"/>
              </a:buClr>
              <a:buSzPts val="2000"/>
              <a:buNone/>
            </a:pPr>
            <a:r>
              <a:rPr lang="en-US" sz="2000"/>
              <a:t>Diabetes is an illness caused because of high glucose level in a human body. Diabetes can be controlled if it is predicted earlier.  To achieve this goal this project work will do early prediction of Diabetes in a human body or a patient for a higher accuracy through applying, Various Machine Learning Techniques on a dataset to predict diabetes. Which are K-Nearest Neighbor, Logistic Regression, Decision Tree, Extreme Gradient Boosting, Support Vector Classifier, Gaussian Naïve Bayes and Random Forest. The Project work gives the accurate or higher accuracy model shows that the model is capable of predicting diabetes effectively. The result shows that Logistic Regression achieved higher accuracy compared to other machine learning techniques.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body" idx="1"/>
          </p:nvPr>
        </p:nvSpPr>
        <p:spPr>
          <a:xfrm>
            <a:off x="357889" y="738802"/>
            <a:ext cx="8246100" cy="4662900"/>
          </a:xfrm>
          <a:prstGeom prst="rect">
            <a:avLst/>
          </a:prstGeom>
          <a:blipFill rotWithShape="1">
            <a:blip r:embed="rId3">
              <a:alphaModFix/>
            </a:blip>
            <a:stretch>
              <a:fillRect l="-1108" r="-1477" b="-13855"/>
            </a:stretch>
          </a:blip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body" idx="1"/>
          </p:nvPr>
        </p:nvSpPr>
        <p:spPr>
          <a:xfrm>
            <a:off x="331825" y="558275"/>
            <a:ext cx="8246100" cy="5094900"/>
          </a:xfrm>
          <a:prstGeom prst="rect">
            <a:avLst/>
          </a:prstGeom>
          <a:blipFill rotWithShape="1">
            <a:blip r:embed="rId3">
              <a:alphaModFix/>
            </a:blip>
            <a:stretch>
              <a:fillRect l="-1108" r="-1477" b="-7753"/>
            </a:stretch>
          </a:blip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p:nvPr/>
        </p:nvSpPr>
        <p:spPr>
          <a:xfrm>
            <a:off x="342900" y="1608551"/>
            <a:ext cx="8077200" cy="2659200"/>
          </a:xfrm>
          <a:prstGeom prst="rect">
            <a:avLst/>
          </a:prstGeom>
          <a:blipFill rotWithShape="1">
            <a:blip r:embed="rId3">
              <a:alphaModFix/>
            </a:blip>
            <a:stretch>
              <a:fillRect l="-679" r="-1509" b="-183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55600" y="618050"/>
            <a:ext cx="8259000" cy="101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600"/>
              <a:buFont typeface="Calibri"/>
              <a:buNone/>
            </a:pPr>
            <a:r>
              <a:rPr lang="en-US"/>
              <a:t>Implementation</a:t>
            </a:r>
            <a:endParaRPr/>
          </a:p>
        </p:txBody>
      </p:sp>
      <p:sp>
        <p:nvSpPr>
          <p:cNvPr id="205" name="Google Shape;205;p23"/>
          <p:cNvSpPr txBox="1">
            <a:spLocks noGrp="1"/>
          </p:cNvSpPr>
          <p:nvPr>
            <p:ph type="body" idx="1"/>
          </p:nvPr>
        </p:nvSpPr>
        <p:spPr>
          <a:xfrm>
            <a:off x="463714" y="1966452"/>
            <a:ext cx="8246070" cy="4815348"/>
          </a:xfrm>
          <a:prstGeom prst="rect">
            <a:avLst/>
          </a:prstGeom>
          <a:noFill/>
          <a:ln>
            <a:noFill/>
          </a:ln>
        </p:spPr>
        <p:txBody>
          <a:bodyPr spcFirstLastPara="1" wrap="square" lIns="91425" tIns="45700" rIns="91425" bIns="45700" anchor="t" anchorCtr="0">
            <a:normAutofit lnSpcReduction="20000"/>
          </a:bodyPr>
          <a:lstStyle/>
          <a:p>
            <a:pPr marL="342900" lvl="0" indent="-342900" algn="just" rtl="0">
              <a:lnSpc>
                <a:spcPct val="150000"/>
              </a:lnSpc>
              <a:spcBef>
                <a:spcPts val="0"/>
              </a:spcBef>
              <a:spcAft>
                <a:spcPts val="0"/>
              </a:spcAft>
              <a:buClr>
                <a:schemeClr val="lt1"/>
              </a:buClr>
              <a:buSzPts val="2000"/>
              <a:buChar char="●"/>
            </a:pPr>
            <a:r>
              <a:rPr lang="en-US" sz="2000"/>
              <a:t>The proposed method is implemented using PyCharm and Python 3.6 interpreter.</a:t>
            </a:r>
            <a:endParaRPr/>
          </a:p>
          <a:p>
            <a:pPr marL="342900" lvl="0" indent="-342900" algn="just" rtl="0">
              <a:lnSpc>
                <a:spcPct val="150000"/>
              </a:lnSpc>
              <a:spcBef>
                <a:spcPts val="400"/>
              </a:spcBef>
              <a:spcAft>
                <a:spcPts val="0"/>
              </a:spcAft>
              <a:buClr>
                <a:schemeClr val="lt1"/>
              </a:buClr>
              <a:buSzPts val="2000"/>
              <a:buChar char="●"/>
            </a:pPr>
            <a:r>
              <a:rPr lang="en-US" sz="2000"/>
              <a:t>Importing required libraries and diabetes dataset.</a:t>
            </a:r>
            <a:endParaRPr/>
          </a:p>
          <a:p>
            <a:pPr marL="342900" lvl="0" indent="-342900" algn="just" rtl="0">
              <a:lnSpc>
                <a:spcPct val="150000"/>
              </a:lnSpc>
              <a:spcBef>
                <a:spcPts val="400"/>
              </a:spcBef>
              <a:spcAft>
                <a:spcPts val="0"/>
              </a:spcAft>
              <a:buClr>
                <a:schemeClr val="lt1"/>
              </a:buClr>
              <a:buSzPts val="2000"/>
              <a:buChar char="●"/>
            </a:pPr>
            <a:r>
              <a:rPr lang="en-US" sz="2000"/>
              <a:t>Pre-process data to remove missing data.</a:t>
            </a:r>
            <a:endParaRPr/>
          </a:p>
          <a:p>
            <a:pPr marL="342900" lvl="0" indent="-342900" algn="just" rtl="0">
              <a:lnSpc>
                <a:spcPct val="150000"/>
              </a:lnSpc>
              <a:spcBef>
                <a:spcPts val="400"/>
              </a:spcBef>
              <a:spcAft>
                <a:spcPts val="0"/>
              </a:spcAft>
              <a:buClr>
                <a:schemeClr val="lt1"/>
              </a:buClr>
              <a:buSzPts val="2000"/>
              <a:buChar char="●"/>
            </a:pPr>
            <a:r>
              <a:rPr lang="en-US" sz="2000"/>
              <a:t>Analysis of data using various plots</a:t>
            </a:r>
            <a:endParaRPr/>
          </a:p>
          <a:p>
            <a:pPr marL="342900" lvl="0" indent="-342900" algn="just" rtl="0">
              <a:lnSpc>
                <a:spcPct val="150000"/>
              </a:lnSpc>
              <a:spcBef>
                <a:spcPts val="400"/>
              </a:spcBef>
              <a:spcAft>
                <a:spcPts val="0"/>
              </a:spcAft>
              <a:buClr>
                <a:schemeClr val="lt1"/>
              </a:buClr>
              <a:buSzPts val="2000"/>
              <a:buChar char="●"/>
            </a:pPr>
            <a:r>
              <a:rPr lang="en-US" sz="2000"/>
              <a:t>Select the machine learning algorithm i.e. K- Nearest Neighbor, Support Vector Classification, Decision Tree, Logistic regression, Random Forest and Gradient boosting algorithm, Gaussian NB.</a:t>
            </a:r>
            <a:endParaRPr/>
          </a:p>
          <a:p>
            <a:pPr marL="342900" lvl="0" indent="-342900" algn="just" rtl="0">
              <a:lnSpc>
                <a:spcPct val="150000"/>
              </a:lnSpc>
              <a:spcBef>
                <a:spcPts val="400"/>
              </a:spcBef>
              <a:spcAft>
                <a:spcPts val="0"/>
              </a:spcAft>
              <a:buClr>
                <a:schemeClr val="lt1"/>
              </a:buClr>
              <a:buSzPts val="2000"/>
              <a:buChar char="●"/>
            </a:pPr>
            <a:r>
              <a:rPr lang="en-US" sz="2000"/>
              <a:t>Build the classifier model for the mentioned machine learning algorithm based on training set.</a:t>
            </a:r>
            <a:endParaRPr/>
          </a:p>
          <a:p>
            <a:pPr marL="342900" lvl="0" indent="-215900" algn="just" rtl="0">
              <a:lnSpc>
                <a:spcPct val="150000"/>
              </a:lnSpc>
              <a:spcBef>
                <a:spcPts val="400"/>
              </a:spcBef>
              <a:spcAft>
                <a:spcPts val="1200"/>
              </a:spcAft>
              <a:buClr>
                <a:schemeClr val="lt1"/>
              </a:buClr>
              <a:buSzPts val="2000"/>
              <a:buNone/>
            </a:pP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eccd634d87_1_1"/>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Clr>
                <a:schemeClr val="lt1"/>
              </a:buClr>
              <a:buSzPct val="100000"/>
              <a:buFont typeface="Calibri"/>
              <a:buNone/>
            </a:pPr>
            <a:r>
              <a:rPr lang="en-US" sz="2800"/>
              <a:t>Heat map for expressing Correlation</a:t>
            </a:r>
            <a:endParaRPr sz="2800"/>
          </a:p>
          <a:p>
            <a:pPr marL="0" lvl="0" indent="0" algn="l" rtl="0">
              <a:spcBef>
                <a:spcPts val="0"/>
              </a:spcBef>
              <a:spcAft>
                <a:spcPts val="0"/>
              </a:spcAft>
              <a:buNone/>
            </a:pPr>
            <a:endParaRPr/>
          </a:p>
        </p:txBody>
      </p:sp>
      <p:pic>
        <p:nvPicPr>
          <p:cNvPr id="211" name="Google Shape;211;geccd634d87_1_1"/>
          <p:cNvPicPr preferRelativeResize="0">
            <a:picLocks noGrp="1"/>
          </p:cNvPicPr>
          <p:nvPr>
            <p:ph type="body" idx="4294967295"/>
          </p:nvPr>
        </p:nvPicPr>
        <p:blipFill rotWithShape="1">
          <a:blip r:embed="rId3">
            <a:alphaModFix/>
          </a:blip>
          <a:srcRect/>
          <a:stretch/>
        </p:blipFill>
        <p:spPr>
          <a:xfrm>
            <a:off x="1007550" y="1358900"/>
            <a:ext cx="6495900" cy="4419600"/>
          </a:xfrm>
          <a:prstGeom prst="rect">
            <a:avLst/>
          </a:prstGeom>
          <a:noFill/>
          <a:ln>
            <a:noFill/>
          </a:ln>
        </p:spPr>
      </p:pic>
      <p:pic>
        <p:nvPicPr>
          <p:cNvPr id="212" name="Google Shape;212;geccd634d87_1_1"/>
          <p:cNvPicPr preferRelativeResize="0"/>
          <p:nvPr/>
        </p:nvPicPr>
        <p:blipFill>
          <a:blip r:embed="rId4">
            <a:alphaModFix/>
          </a:blip>
          <a:stretch>
            <a:fillRect/>
          </a:stretch>
        </p:blipFill>
        <p:spPr>
          <a:xfrm>
            <a:off x="0" y="1314132"/>
            <a:ext cx="9144000" cy="4509135"/>
          </a:xfrm>
          <a:prstGeom prst="rect">
            <a:avLst/>
          </a:prstGeom>
          <a:noFill/>
          <a:ln>
            <a:noFill/>
          </a:ln>
        </p:spPr>
      </p:pic>
      <p:pic>
        <p:nvPicPr>
          <p:cNvPr id="213" name="Google Shape;213;geccd634d87_1_1"/>
          <p:cNvPicPr preferRelativeResize="0"/>
          <p:nvPr/>
        </p:nvPicPr>
        <p:blipFill>
          <a:blip r:embed="rId5">
            <a:alphaModFix/>
          </a:blip>
          <a:stretch>
            <a:fillRect/>
          </a:stretch>
        </p:blipFill>
        <p:spPr>
          <a:xfrm>
            <a:off x="0" y="1174432"/>
            <a:ext cx="9144000" cy="45091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body" idx="1"/>
          </p:nvPr>
        </p:nvSpPr>
        <p:spPr>
          <a:xfrm>
            <a:off x="252039" y="908127"/>
            <a:ext cx="8246100" cy="4404900"/>
          </a:xfrm>
          <a:prstGeom prst="rect">
            <a:avLst/>
          </a:prstGeom>
          <a:blipFill rotWithShape="1">
            <a:blip r:embed="rId3">
              <a:alphaModFix/>
            </a:blip>
            <a:stretch>
              <a:fillRect l="-590" r="-1476"/>
            </a:stretch>
          </a:blip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r>
              <a:rPr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body" idx="1"/>
          </p:nvPr>
        </p:nvSpPr>
        <p:spPr>
          <a:xfrm>
            <a:off x="448964" y="1226577"/>
            <a:ext cx="8246100" cy="44049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lt1"/>
              </a:buClr>
              <a:buSzPts val="2000"/>
              <a:buNone/>
            </a:pPr>
            <a:r>
              <a:rPr lang="en-US" sz="2000"/>
              <a:t>The accuracy score is calculated using the formula by substituting the values obtained from confusion matrix.</a:t>
            </a:r>
            <a:endParaRPr/>
          </a:p>
          <a:p>
            <a:pPr marL="342900" lvl="0" indent="-215900" algn="just" rtl="0">
              <a:lnSpc>
                <a:spcPct val="150000"/>
              </a:lnSpc>
              <a:spcBef>
                <a:spcPts val="400"/>
              </a:spcBef>
              <a:spcAft>
                <a:spcPts val="1200"/>
              </a:spcAft>
              <a:buClr>
                <a:schemeClr val="lt1"/>
              </a:buClr>
              <a:buSzPts val="2000"/>
              <a:buNone/>
            </a:pPr>
            <a:endParaRPr sz="2000"/>
          </a:p>
        </p:txBody>
      </p:sp>
      <p:graphicFrame>
        <p:nvGraphicFramePr>
          <p:cNvPr id="224" name="Google Shape;224;p26"/>
          <p:cNvGraphicFramePr/>
          <p:nvPr/>
        </p:nvGraphicFramePr>
        <p:xfrm>
          <a:off x="2781300" y="2700875"/>
          <a:ext cx="3581400" cy="3343275"/>
        </p:xfrm>
        <a:graphic>
          <a:graphicData uri="http://schemas.openxmlformats.org/drawingml/2006/table">
            <a:tbl>
              <a:tblPr firstRow="1" firstCol="1" bandRow="1">
                <a:noFill/>
                <a:tableStyleId>{C97BB760-A9AF-4AD0-8491-1031566CDE99}</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tblGrid>
              <a:tr h="371475">
                <a:tc gridSpan="2">
                  <a:txBody>
                    <a:bodyPr/>
                    <a:lstStyle/>
                    <a:p>
                      <a:pPr marL="0" marR="0" lvl="0" indent="0" algn="ctr" rtl="0">
                        <a:lnSpc>
                          <a:spcPct val="150000"/>
                        </a:lnSpc>
                        <a:spcBef>
                          <a:spcPts val="0"/>
                        </a:spcBef>
                        <a:spcAft>
                          <a:spcPts val="0"/>
                        </a:spcAft>
                        <a:buNone/>
                      </a:pPr>
                      <a:r>
                        <a:rPr lang="en-US" sz="1600">
                          <a:latin typeface="Calibri"/>
                          <a:ea typeface="Calibri"/>
                          <a:cs typeface="Calibri"/>
                          <a:sym typeface="Calibri"/>
                        </a:rPr>
                        <a:t>Accuracy Scores</a:t>
                      </a:r>
                      <a:endParaRPr sz="1600">
                        <a:latin typeface="Calibri"/>
                        <a:ea typeface="Calibri"/>
                        <a:cs typeface="Calibri"/>
                        <a:sym typeface="Calibri"/>
                      </a:endParaRPr>
                    </a:p>
                  </a:txBody>
                  <a:tcPr marL="68575" marR="68575" marT="0" marB="0"/>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l" rtl="0">
                        <a:lnSpc>
                          <a:spcPct val="150000"/>
                        </a:lnSpc>
                        <a:spcBef>
                          <a:spcPts val="0"/>
                        </a:spcBef>
                        <a:spcAft>
                          <a:spcPts val="0"/>
                        </a:spcAft>
                        <a:buNone/>
                      </a:pPr>
                      <a:r>
                        <a:rPr lang="en-US" sz="1200"/>
                        <a:t>Score</a:t>
                      </a:r>
                      <a:endParaRPr sz="1100">
                        <a:latin typeface="Calibri"/>
                        <a:ea typeface="Calibri"/>
                        <a:cs typeface="Calibri"/>
                        <a:sym typeface="Calibri"/>
                      </a:endParaRPr>
                    </a:p>
                  </a:txBody>
                  <a:tcPr marL="68575" marR="68575" marT="0" marB="0"/>
                </a:tc>
                <a:tc>
                  <a:txBody>
                    <a:bodyPr/>
                    <a:lstStyle/>
                    <a:p>
                      <a:pPr marL="0" marR="0" lvl="0" indent="0" algn="l" rtl="0">
                        <a:lnSpc>
                          <a:spcPct val="150000"/>
                        </a:lnSpc>
                        <a:spcBef>
                          <a:spcPts val="0"/>
                        </a:spcBef>
                        <a:spcAft>
                          <a:spcPts val="0"/>
                        </a:spcAft>
                        <a:buNone/>
                      </a:pPr>
                      <a:r>
                        <a:rPr lang="en-US" sz="1200"/>
                        <a:t>Model</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71475">
                <a:tc>
                  <a:txBody>
                    <a:bodyPr/>
                    <a:lstStyle/>
                    <a:p>
                      <a:pPr marL="0" marR="0" lvl="0" indent="0" algn="l" rtl="0">
                        <a:lnSpc>
                          <a:spcPct val="150000"/>
                        </a:lnSpc>
                        <a:spcBef>
                          <a:spcPts val="0"/>
                        </a:spcBef>
                        <a:spcAft>
                          <a:spcPts val="0"/>
                        </a:spcAft>
                        <a:buNone/>
                      </a:pPr>
                      <a:r>
                        <a:rPr lang="en-US" sz="1200"/>
                        <a:t>0.779</a:t>
                      </a:r>
                      <a:endParaRPr sz="1100">
                        <a:latin typeface="Calibri"/>
                        <a:ea typeface="Calibri"/>
                        <a:cs typeface="Calibri"/>
                        <a:sym typeface="Calibri"/>
                      </a:endParaRPr>
                    </a:p>
                  </a:txBody>
                  <a:tcPr marL="68575" marR="68575" marT="0" marB="0"/>
                </a:tc>
                <a:tc>
                  <a:txBody>
                    <a:bodyPr/>
                    <a:lstStyle/>
                    <a:p>
                      <a:pPr marL="0" marR="0" lvl="0" indent="0" algn="l" rtl="0">
                        <a:lnSpc>
                          <a:spcPct val="150000"/>
                        </a:lnSpc>
                        <a:spcBef>
                          <a:spcPts val="0"/>
                        </a:spcBef>
                        <a:spcAft>
                          <a:spcPts val="0"/>
                        </a:spcAft>
                        <a:buNone/>
                      </a:pPr>
                      <a:r>
                        <a:rPr lang="en-US" sz="1200"/>
                        <a:t>Logistic Regression</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71475">
                <a:tc>
                  <a:txBody>
                    <a:bodyPr/>
                    <a:lstStyle/>
                    <a:p>
                      <a:pPr marL="0" marR="0" lvl="0" indent="0" algn="l" rtl="0">
                        <a:lnSpc>
                          <a:spcPct val="150000"/>
                        </a:lnSpc>
                        <a:spcBef>
                          <a:spcPts val="0"/>
                        </a:spcBef>
                        <a:spcAft>
                          <a:spcPts val="0"/>
                        </a:spcAft>
                        <a:buNone/>
                      </a:pPr>
                      <a:r>
                        <a:rPr lang="en-US" sz="1200"/>
                        <a:t>0.753</a:t>
                      </a:r>
                      <a:endParaRPr sz="1100">
                        <a:latin typeface="Calibri"/>
                        <a:ea typeface="Calibri"/>
                        <a:cs typeface="Calibri"/>
                        <a:sym typeface="Calibri"/>
                      </a:endParaRPr>
                    </a:p>
                  </a:txBody>
                  <a:tcPr marL="68575" marR="68575" marT="0" marB="0"/>
                </a:tc>
                <a:tc>
                  <a:txBody>
                    <a:bodyPr/>
                    <a:lstStyle/>
                    <a:p>
                      <a:pPr marL="0" marR="0" lvl="0" indent="0" algn="l" rtl="0">
                        <a:lnSpc>
                          <a:spcPct val="150000"/>
                        </a:lnSpc>
                        <a:spcBef>
                          <a:spcPts val="0"/>
                        </a:spcBef>
                        <a:spcAft>
                          <a:spcPts val="0"/>
                        </a:spcAft>
                        <a:buNone/>
                      </a:pPr>
                      <a:r>
                        <a:rPr lang="en-US" sz="1200"/>
                        <a:t>Random Forest</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71475">
                <a:tc>
                  <a:txBody>
                    <a:bodyPr/>
                    <a:lstStyle/>
                    <a:p>
                      <a:pPr marL="0" marR="0" lvl="0" indent="0" algn="l" rtl="0">
                        <a:lnSpc>
                          <a:spcPct val="150000"/>
                        </a:lnSpc>
                        <a:spcBef>
                          <a:spcPts val="0"/>
                        </a:spcBef>
                        <a:spcAft>
                          <a:spcPts val="0"/>
                        </a:spcAft>
                        <a:buNone/>
                      </a:pPr>
                      <a:r>
                        <a:rPr lang="en-US" sz="1200"/>
                        <a:t>0.740</a:t>
                      </a:r>
                      <a:endParaRPr sz="1100">
                        <a:latin typeface="Calibri"/>
                        <a:ea typeface="Calibri"/>
                        <a:cs typeface="Calibri"/>
                        <a:sym typeface="Calibri"/>
                      </a:endParaRPr>
                    </a:p>
                  </a:txBody>
                  <a:tcPr marL="68575" marR="68575" marT="0" marB="0"/>
                </a:tc>
                <a:tc>
                  <a:txBody>
                    <a:bodyPr/>
                    <a:lstStyle/>
                    <a:p>
                      <a:pPr marL="0" marR="0" lvl="0" indent="0" algn="l" rtl="0">
                        <a:lnSpc>
                          <a:spcPct val="150000"/>
                        </a:lnSpc>
                        <a:spcBef>
                          <a:spcPts val="0"/>
                        </a:spcBef>
                        <a:spcAft>
                          <a:spcPts val="0"/>
                        </a:spcAft>
                        <a:buNone/>
                      </a:pPr>
                      <a:r>
                        <a:rPr lang="en-US" sz="1200"/>
                        <a:t>Xgboost</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71475">
                <a:tc>
                  <a:txBody>
                    <a:bodyPr/>
                    <a:lstStyle/>
                    <a:p>
                      <a:pPr marL="0" marR="0" lvl="0" indent="0" algn="l" rtl="0">
                        <a:lnSpc>
                          <a:spcPct val="150000"/>
                        </a:lnSpc>
                        <a:spcBef>
                          <a:spcPts val="0"/>
                        </a:spcBef>
                        <a:spcAft>
                          <a:spcPts val="0"/>
                        </a:spcAft>
                        <a:buNone/>
                      </a:pPr>
                      <a:r>
                        <a:rPr lang="en-US" sz="1200"/>
                        <a:t>0.733</a:t>
                      </a:r>
                      <a:endParaRPr sz="1100">
                        <a:latin typeface="Calibri"/>
                        <a:ea typeface="Calibri"/>
                        <a:cs typeface="Calibri"/>
                        <a:sym typeface="Calibri"/>
                      </a:endParaRPr>
                    </a:p>
                  </a:txBody>
                  <a:tcPr marL="68575" marR="68575" marT="0" marB="0"/>
                </a:tc>
                <a:tc>
                  <a:txBody>
                    <a:bodyPr/>
                    <a:lstStyle/>
                    <a:p>
                      <a:pPr marL="0" marR="0" lvl="0" indent="0" algn="l" rtl="0">
                        <a:lnSpc>
                          <a:spcPct val="150000"/>
                        </a:lnSpc>
                        <a:spcBef>
                          <a:spcPts val="0"/>
                        </a:spcBef>
                        <a:spcAft>
                          <a:spcPts val="0"/>
                        </a:spcAft>
                        <a:buNone/>
                      </a:pPr>
                      <a:r>
                        <a:rPr lang="en-US" sz="1200"/>
                        <a:t>SVC</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71475">
                <a:tc>
                  <a:txBody>
                    <a:bodyPr/>
                    <a:lstStyle/>
                    <a:p>
                      <a:pPr marL="0" marR="0" lvl="0" indent="0" algn="l" rtl="0">
                        <a:lnSpc>
                          <a:spcPct val="150000"/>
                        </a:lnSpc>
                        <a:spcBef>
                          <a:spcPts val="0"/>
                        </a:spcBef>
                        <a:spcAft>
                          <a:spcPts val="0"/>
                        </a:spcAft>
                        <a:buNone/>
                      </a:pPr>
                      <a:r>
                        <a:rPr lang="en-US" sz="1200"/>
                        <a:t>0.733</a:t>
                      </a:r>
                      <a:endParaRPr sz="1100">
                        <a:latin typeface="Calibri"/>
                        <a:ea typeface="Calibri"/>
                        <a:cs typeface="Calibri"/>
                        <a:sym typeface="Calibri"/>
                      </a:endParaRPr>
                    </a:p>
                  </a:txBody>
                  <a:tcPr marL="68575" marR="68575" marT="0" marB="0"/>
                </a:tc>
                <a:tc>
                  <a:txBody>
                    <a:bodyPr/>
                    <a:lstStyle/>
                    <a:p>
                      <a:pPr marL="0" marR="0" lvl="0" indent="0" algn="l" rtl="0">
                        <a:lnSpc>
                          <a:spcPct val="150000"/>
                        </a:lnSpc>
                        <a:spcBef>
                          <a:spcPts val="0"/>
                        </a:spcBef>
                        <a:spcAft>
                          <a:spcPts val="0"/>
                        </a:spcAft>
                        <a:buNone/>
                      </a:pPr>
                      <a:r>
                        <a:rPr lang="en-US" sz="1200"/>
                        <a:t>GaussianNB</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371475">
                <a:tc>
                  <a:txBody>
                    <a:bodyPr/>
                    <a:lstStyle/>
                    <a:p>
                      <a:pPr marL="0" marR="0" lvl="0" indent="0" algn="l" rtl="0">
                        <a:lnSpc>
                          <a:spcPct val="150000"/>
                        </a:lnSpc>
                        <a:spcBef>
                          <a:spcPts val="0"/>
                        </a:spcBef>
                        <a:spcAft>
                          <a:spcPts val="0"/>
                        </a:spcAft>
                        <a:buNone/>
                      </a:pPr>
                      <a:r>
                        <a:rPr lang="en-US" sz="1200"/>
                        <a:t>0.720</a:t>
                      </a:r>
                      <a:endParaRPr sz="1100">
                        <a:latin typeface="Calibri"/>
                        <a:ea typeface="Calibri"/>
                        <a:cs typeface="Calibri"/>
                        <a:sym typeface="Calibri"/>
                      </a:endParaRPr>
                    </a:p>
                  </a:txBody>
                  <a:tcPr marL="68575" marR="68575" marT="0" marB="0"/>
                </a:tc>
                <a:tc>
                  <a:txBody>
                    <a:bodyPr/>
                    <a:lstStyle/>
                    <a:p>
                      <a:pPr marL="0" marR="0" lvl="0" indent="0" algn="l" rtl="0">
                        <a:lnSpc>
                          <a:spcPct val="150000"/>
                        </a:lnSpc>
                        <a:spcBef>
                          <a:spcPts val="0"/>
                        </a:spcBef>
                        <a:spcAft>
                          <a:spcPts val="0"/>
                        </a:spcAft>
                        <a:buNone/>
                      </a:pPr>
                      <a:r>
                        <a:rPr lang="en-US" sz="1200"/>
                        <a:t>KNN</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371475">
                <a:tc>
                  <a:txBody>
                    <a:bodyPr/>
                    <a:lstStyle/>
                    <a:p>
                      <a:pPr marL="0" marR="0" lvl="0" indent="0" algn="l" rtl="0">
                        <a:lnSpc>
                          <a:spcPct val="150000"/>
                        </a:lnSpc>
                        <a:spcBef>
                          <a:spcPts val="0"/>
                        </a:spcBef>
                        <a:spcAft>
                          <a:spcPts val="0"/>
                        </a:spcAft>
                        <a:buNone/>
                      </a:pPr>
                      <a:r>
                        <a:rPr lang="en-US" sz="1200"/>
                        <a:t>0.681</a:t>
                      </a:r>
                      <a:endParaRPr sz="1100">
                        <a:latin typeface="Calibri"/>
                        <a:ea typeface="Calibri"/>
                        <a:cs typeface="Calibri"/>
                        <a:sym typeface="Calibri"/>
                      </a:endParaRPr>
                    </a:p>
                  </a:txBody>
                  <a:tcPr marL="68575" marR="68575" marT="0" marB="0"/>
                </a:tc>
                <a:tc>
                  <a:txBody>
                    <a:bodyPr/>
                    <a:lstStyle/>
                    <a:p>
                      <a:pPr marL="0" marR="0" lvl="0" indent="0" algn="l" rtl="0">
                        <a:lnSpc>
                          <a:spcPct val="150000"/>
                        </a:lnSpc>
                        <a:spcBef>
                          <a:spcPts val="0"/>
                        </a:spcBef>
                        <a:spcAft>
                          <a:spcPts val="0"/>
                        </a:spcAft>
                        <a:buNone/>
                      </a:pPr>
                      <a:r>
                        <a:rPr lang="en-US" sz="1200"/>
                        <a:t>Decision Tree</a:t>
                      </a:r>
                      <a:endParaRPr sz="1100">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body" idx="1"/>
          </p:nvPr>
        </p:nvSpPr>
        <p:spPr>
          <a:xfrm>
            <a:off x="448939" y="1226552"/>
            <a:ext cx="8246100" cy="4404900"/>
          </a:xfrm>
          <a:prstGeom prst="rect">
            <a:avLst/>
          </a:prstGeom>
          <a:noFill/>
          <a:ln>
            <a:noFill/>
          </a:ln>
        </p:spPr>
        <p:txBody>
          <a:bodyPr spcFirstLastPara="1" wrap="square" lIns="91425" tIns="45700" rIns="91425" bIns="45700" anchor="t" anchorCtr="0">
            <a:normAutofit/>
          </a:bodyPr>
          <a:lstStyle/>
          <a:p>
            <a:pPr marL="342900" lvl="0" indent="0" algn="just" rtl="0">
              <a:lnSpc>
                <a:spcPct val="150000"/>
              </a:lnSpc>
              <a:spcBef>
                <a:spcPts val="0"/>
              </a:spcBef>
              <a:spcAft>
                <a:spcPts val="0"/>
              </a:spcAft>
              <a:buNone/>
            </a:pPr>
            <a:r>
              <a:rPr lang="en-US" sz="2000"/>
              <a:t>After analyzing based on various measures conclude the best performing algorithm.</a:t>
            </a:r>
            <a:endParaRPr/>
          </a:p>
          <a:p>
            <a:pPr marL="742950" lvl="1" indent="-285750" algn="just" rtl="0">
              <a:lnSpc>
                <a:spcPct val="150000"/>
              </a:lnSpc>
              <a:spcBef>
                <a:spcPts val="400"/>
              </a:spcBef>
              <a:spcAft>
                <a:spcPts val="0"/>
              </a:spcAft>
              <a:buClr>
                <a:schemeClr val="lt1"/>
              </a:buClr>
              <a:buSzPts val="2000"/>
              <a:buFont typeface="Noto Sans Symbols"/>
              <a:buChar char="▪"/>
            </a:pPr>
            <a:r>
              <a:rPr lang="en-US" sz="2000"/>
              <a:t>Here we can observe that the Logistic Regression algorithm has the highest accuracy when compared to other machine learning algorithms.</a:t>
            </a:r>
            <a:endParaRPr/>
          </a:p>
          <a:p>
            <a:pPr marL="742950" lvl="1" indent="-285750" algn="just" rtl="0">
              <a:lnSpc>
                <a:spcPct val="150000"/>
              </a:lnSpc>
              <a:spcBef>
                <a:spcPts val="400"/>
              </a:spcBef>
              <a:spcAft>
                <a:spcPts val="0"/>
              </a:spcAft>
              <a:buClr>
                <a:schemeClr val="lt1"/>
              </a:buClr>
              <a:buSzPts val="2000"/>
              <a:buFont typeface="Noto Sans Symbols"/>
              <a:buChar char="▪"/>
            </a:pPr>
            <a:r>
              <a:rPr lang="en-US" sz="2000"/>
              <a:t>So I will use Logistic Regression algorithm for training my model.</a:t>
            </a:r>
            <a:endParaRPr/>
          </a:p>
          <a:p>
            <a:pPr marL="742950" lvl="1" indent="-158750" algn="just" rtl="0">
              <a:lnSpc>
                <a:spcPct val="150000"/>
              </a:lnSpc>
              <a:spcBef>
                <a:spcPts val="400"/>
              </a:spcBef>
              <a:spcAft>
                <a:spcPts val="1200"/>
              </a:spcAft>
              <a:buClr>
                <a:schemeClr val="lt1"/>
              </a:buClr>
              <a:buSzPts val="2000"/>
              <a:buFont typeface="Noto Sans Symbols"/>
              <a:buNone/>
            </a:pP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313275" y="554575"/>
            <a:ext cx="8259000" cy="10179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rgbClr val="C00000"/>
              </a:buClr>
              <a:buSzPts val="3600"/>
              <a:buFont typeface="Calibri"/>
              <a:buNone/>
            </a:pPr>
            <a:r>
              <a:rPr lang="en-US"/>
              <a:t>Conclusion</a:t>
            </a:r>
            <a:endParaRPr/>
          </a:p>
        </p:txBody>
      </p:sp>
      <p:sp>
        <p:nvSpPr>
          <p:cNvPr id="235" name="Google Shape;235;p28"/>
          <p:cNvSpPr txBox="1">
            <a:spLocks noGrp="1"/>
          </p:cNvSpPr>
          <p:nvPr>
            <p:ph type="body" idx="1"/>
          </p:nvPr>
        </p:nvSpPr>
        <p:spPr>
          <a:xfrm>
            <a:off x="457200" y="2133600"/>
            <a:ext cx="8246070" cy="4404848"/>
          </a:xfrm>
          <a:prstGeom prst="rect">
            <a:avLst/>
          </a:prstGeom>
          <a:noFill/>
          <a:ln>
            <a:noFill/>
          </a:ln>
        </p:spPr>
        <p:txBody>
          <a:bodyPr spcFirstLastPara="1" wrap="square" lIns="91425" tIns="45700" rIns="91425" bIns="45700" anchor="t" anchorCtr="0">
            <a:normAutofit lnSpcReduction="20000"/>
          </a:bodyPr>
          <a:lstStyle/>
          <a:p>
            <a:pPr marL="0" lvl="0" indent="0" algn="just" rtl="0">
              <a:lnSpc>
                <a:spcPct val="150000"/>
              </a:lnSpc>
              <a:spcBef>
                <a:spcPts val="0"/>
              </a:spcBef>
              <a:spcAft>
                <a:spcPts val="0"/>
              </a:spcAft>
              <a:buClr>
                <a:schemeClr val="lt1"/>
              </a:buClr>
              <a:buSzPts val="2000"/>
              <a:buNone/>
            </a:pPr>
            <a:r>
              <a:rPr lang="en-US" sz="2000"/>
              <a:t>The main aim of this project was to design and implement Diabetes Prediction Using Machine Learning Methods and Performance Analysis of that methods and it has been achieved successfully. The proposed approach uses various classification and ensemble learning method in which SVC, KNN, Random Forest, Decision Tree, Gaussian NB, Logistic Regression and Gradient Boosting classifiers are used. And 77% classification accuracy has been achieved. The Experimental results will assist health care to take early prediction and make early decision to cure diabetes and save humans life.</a:t>
            </a:r>
            <a:endParaRPr/>
          </a:p>
          <a:p>
            <a:pPr marL="0" lvl="0" indent="0" algn="just" rtl="0">
              <a:lnSpc>
                <a:spcPct val="150000"/>
              </a:lnSpc>
              <a:spcBef>
                <a:spcPts val="400"/>
              </a:spcBef>
              <a:spcAft>
                <a:spcPts val="1200"/>
              </a:spcAft>
              <a:buClr>
                <a:schemeClr val="lt1"/>
              </a:buClr>
              <a:buSzPts val="2000"/>
              <a:buNone/>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42450" y="504075"/>
            <a:ext cx="8259000" cy="10179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rgbClr val="C00000"/>
              </a:buClr>
              <a:buSzPts val="3600"/>
              <a:buFont typeface="Calibri"/>
              <a:buNone/>
            </a:pPr>
            <a:r>
              <a:rPr lang="en-US"/>
              <a:t>Contents</a:t>
            </a:r>
            <a:endParaRPr/>
          </a:p>
        </p:txBody>
      </p:sp>
      <p:sp>
        <p:nvSpPr>
          <p:cNvPr id="98" name="Google Shape;98;p3"/>
          <p:cNvSpPr txBox="1">
            <a:spLocks noGrp="1"/>
          </p:cNvSpPr>
          <p:nvPr>
            <p:ph type="body" idx="1"/>
          </p:nvPr>
        </p:nvSpPr>
        <p:spPr>
          <a:xfrm>
            <a:off x="448964" y="1837250"/>
            <a:ext cx="8246100" cy="3856800"/>
          </a:xfrm>
          <a:prstGeom prst="rect">
            <a:avLst/>
          </a:prstGeom>
          <a:noFill/>
          <a:ln>
            <a:noFill/>
          </a:ln>
        </p:spPr>
        <p:txBody>
          <a:bodyPr spcFirstLastPara="1" wrap="square" lIns="91425" tIns="45700" rIns="91425" bIns="45700" anchor="t" anchorCtr="0">
            <a:normAutofit/>
          </a:bodyPr>
          <a:lstStyle/>
          <a:p>
            <a:pPr marL="742950" lvl="1" indent="-285750" algn="just" rtl="0">
              <a:spcBef>
                <a:spcPts val="0"/>
              </a:spcBef>
              <a:spcAft>
                <a:spcPts val="0"/>
              </a:spcAft>
              <a:buClr>
                <a:schemeClr val="lt1"/>
              </a:buClr>
              <a:buSzPts val="2400"/>
              <a:buFont typeface="Arial"/>
              <a:buChar char="•"/>
            </a:pPr>
            <a:r>
              <a:rPr lang="en-US" sz="2400"/>
              <a:t>Introduction</a:t>
            </a:r>
            <a:endParaRPr/>
          </a:p>
          <a:p>
            <a:pPr marL="742950" lvl="1" indent="-285750" algn="just" rtl="0">
              <a:spcBef>
                <a:spcPts val="480"/>
              </a:spcBef>
              <a:spcAft>
                <a:spcPts val="0"/>
              </a:spcAft>
              <a:buClr>
                <a:schemeClr val="lt1"/>
              </a:buClr>
              <a:buSzPts val="2400"/>
              <a:buFont typeface="Arial"/>
              <a:buChar char="•"/>
            </a:pPr>
            <a:r>
              <a:rPr lang="en-US" sz="2400"/>
              <a:t>Existing Method</a:t>
            </a:r>
            <a:endParaRPr/>
          </a:p>
          <a:p>
            <a:pPr marL="742950" lvl="1" indent="-285750" algn="just" rtl="0">
              <a:spcBef>
                <a:spcPts val="480"/>
              </a:spcBef>
              <a:spcAft>
                <a:spcPts val="0"/>
              </a:spcAft>
              <a:buClr>
                <a:schemeClr val="lt1"/>
              </a:buClr>
              <a:buSzPts val="2400"/>
              <a:buFont typeface="Arial"/>
              <a:buChar char="•"/>
            </a:pPr>
            <a:r>
              <a:rPr lang="en-US" sz="2400"/>
              <a:t>Architecture</a:t>
            </a:r>
            <a:endParaRPr/>
          </a:p>
          <a:p>
            <a:pPr marL="742950" lvl="1" indent="-285750" algn="just" rtl="0">
              <a:spcBef>
                <a:spcPts val="480"/>
              </a:spcBef>
              <a:spcAft>
                <a:spcPts val="0"/>
              </a:spcAft>
              <a:buClr>
                <a:schemeClr val="lt1"/>
              </a:buClr>
              <a:buSzPts val="2400"/>
              <a:buFont typeface="Arial"/>
              <a:buChar char="•"/>
            </a:pPr>
            <a:r>
              <a:rPr lang="en-US" sz="2400"/>
              <a:t>Methodology</a:t>
            </a:r>
            <a:endParaRPr/>
          </a:p>
          <a:p>
            <a:pPr marL="742950" lvl="1" indent="-285750" algn="just" rtl="0">
              <a:spcBef>
                <a:spcPts val="480"/>
              </a:spcBef>
              <a:spcAft>
                <a:spcPts val="0"/>
              </a:spcAft>
              <a:buClr>
                <a:schemeClr val="lt1"/>
              </a:buClr>
              <a:buSzPts val="2400"/>
              <a:buFont typeface="Arial"/>
              <a:buChar char="•"/>
            </a:pPr>
            <a:r>
              <a:rPr lang="en-US" sz="2400"/>
              <a:t>Implementation</a:t>
            </a:r>
            <a:endParaRPr/>
          </a:p>
          <a:p>
            <a:pPr marL="742950" lvl="1" indent="-285750" algn="just" rtl="0">
              <a:spcBef>
                <a:spcPts val="480"/>
              </a:spcBef>
              <a:spcAft>
                <a:spcPts val="1200"/>
              </a:spcAft>
              <a:buClr>
                <a:schemeClr val="lt1"/>
              </a:buClr>
              <a:buSzPts val="2400"/>
              <a:buFont typeface="Arial"/>
              <a:buChar char="•"/>
            </a:pPr>
            <a:r>
              <a:rPr lang="en-US" sz="2400"/>
              <a:t>Conclusion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199275" y="0"/>
            <a:ext cx="8259000" cy="101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600"/>
              <a:buFont typeface="Calibri"/>
              <a:buNone/>
            </a:pPr>
            <a:r>
              <a:rPr lang="en-US"/>
              <a:t>Introduction</a:t>
            </a:r>
            <a:endParaRPr/>
          </a:p>
        </p:txBody>
      </p:sp>
      <p:sp>
        <p:nvSpPr>
          <p:cNvPr id="104" name="Google Shape;104;p4"/>
          <p:cNvSpPr txBox="1">
            <a:spLocks noGrp="1"/>
          </p:cNvSpPr>
          <p:nvPr>
            <p:ph type="body" idx="1"/>
          </p:nvPr>
        </p:nvSpPr>
        <p:spPr>
          <a:xfrm>
            <a:off x="448950" y="1151775"/>
            <a:ext cx="8246100" cy="44049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lt1"/>
              </a:buClr>
              <a:buSzPts val="2000"/>
              <a:buChar char="●"/>
            </a:pPr>
            <a:r>
              <a:rPr lang="en-US" sz="2000"/>
              <a:t>Diabetes is noxious diseases in the world. Diabetes caused because of obesity or high blood glucose level, and so forth. It affects the hormone insulin, resulting in abnormal metabolism of crabs and improves level of sugar in the blood. Diabetes occurs when body does not make enough insulin.</a:t>
            </a:r>
            <a:endParaRPr/>
          </a:p>
          <a:p>
            <a:pPr marL="342900" lvl="0" indent="-342900" algn="just" rtl="0">
              <a:lnSpc>
                <a:spcPct val="150000"/>
              </a:lnSpc>
              <a:spcBef>
                <a:spcPts val="400"/>
              </a:spcBef>
              <a:spcAft>
                <a:spcPts val="1200"/>
              </a:spcAft>
              <a:buClr>
                <a:schemeClr val="lt1"/>
              </a:buClr>
              <a:buSzPts val="2000"/>
              <a:buChar char="●"/>
            </a:pPr>
            <a:r>
              <a:rPr lang="en-US" sz="2000"/>
              <a:t>Early prediction of diabetes can be controlled and save the human life. To accomplish this, this work explores prediction of diabetes by taking various attributes related to diabetes disease. For this purpose the Pima Indian Diabetes Dataset is used and various Machine Learning classification and ensemble Techniques are applied to predict diabetes.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42450" y="237050"/>
            <a:ext cx="8259000" cy="10179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rgbClr val="C00000"/>
              </a:buClr>
              <a:buSzPts val="3600"/>
              <a:buFont typeface="Calibri"/>
              <a:buNone/>
            </a:pPr>
            <a:r>
              <a:rPr lang="en-US"/>
              <a:t>Existing Method</a:t>
            </a:r>
            <a:endParaRPr/>
          </a:p>
        </p:txBody>
      </p:sp>
      <p:sp>
        <p:nvSpPr>
          <p:cNvPr id="110" name="Google Shape;110;p5"/>
          <p:cNvSpPr txBox="1">
            <a:spLocks noGrp="1"/>
          </p:cNvSpPr>
          <p:nvPr>
            <p:ph type="body" idx="1"/>
          </p:nvPr>
        </p:nvSpPr>
        <p:spPr>
          <a:xfrm>
            <a:off x="448888" y="1603252"/>
            <a:ext cx="8246100" cy="44049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lt1"/>
              </a:buClr>
              <a:buSzPts val="2000"/>
              <a:buChar char="●"/>
            </a:pPr>
            <a:r>
              <a:rPr lang="en-US" sz="2000"/>
              <a:t>Artificial neural network (ANN), random forest (RF) and K-means clustering techniques were implemented for the prediction of diabetes.</a:t>
            </a:r>
            <a:endParaRPr/>
          </a:p>
          <a:p>
            <a:pPr marL="342900" lvl="0" indent="-342900" algn="just" rtl="0">
              <a:lnSpc>
                <a:spcPct val="150000"/>
              </a:lnSpc>
              <a:spcBef>
                <a:spcPts val="400"/>
              </a:spcBef>
              <a:spcAft>
                <a:spcPts val="0"/>
              </a:spcAft>
              <a:buClr>
                <a:schemeClr val="lt1"/>
              </a:buClr>
              <a:buSzPts val="2000"/>
              <a:buChar char="●"/>
            </a:pPr>
            <a:r>
              <a:rPr lang="en-US" sz="2000"/>
              <a:t>In existing method, the classification and prediction accuracy is not so high.</a:t>
            </a:r>
            <a:endParaRPr/>
          </a:p>
          <a:p>
            <a:pPr marL="342900" lvl="0" indent="-342900" algn="just" rtl="0">
              <a:lnSpc>
                <a:spcPct val="150000"/>
              </a:lnSpc>
              <a:spcBef>
                <a:spcPts val="400"/>
              </a:spcBef>
              <a:spcAft>
                <a:spcPts val="1200"/>
              </a:spcAft>
              <a:buClr>
                <a:schemeClr val="lt1"/>
              </a:buClr>
              <a:buSzPts val="2000"/>
              <a:buChar char="●"/>
            </a:pPr>
            <a:r>
              <a:rPr lang="en-US" sz="2000"/>
              <a:t>A new diabetes prediction model is proposed for better classification of diabetes which includes few external factors responsible for diabetes along with regular factors like Glucose, BMI, Age, Insulin,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270925" y="342900"/>
            <a:ext cx="8259000" cy="101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600"/>
              <a:buFont typeface="Calibri"/>
              <a:buNone/>
            </a:pPr>
            <a:r>
              <a:rPr lang="en-US"/>
              <a:t>Architecture</a:t>
            </a:r>
            <a:endParaRPr/>
          </a:p>
        </p:txBody>
      </p:sp>
      <p:sp>
        <p:nvSpPr>
          <p:cNvPr id="116" name="Google Shape;116;p6"/>
          <p:cNvSpPr txBox="1">
            <a:spLocks noGrp="1"/>
          </p:cNvSpPr>
          <p:nvPr>
            <p:ph type="body" idx="1"/>
          </p:nvPr>
        </p:nvSpPr>
        <p:spPr>
          <a:xfrm>
            <a:off x="448963" y="1849975"/>
            <a:ext cx="8246100" cy="4404900"/>
          </a:xfrm>
          <a:prstGeom prst="rect">
            <a:avLst/>
          </a:prstGeom>
          <a:noFill/>
          <a:ln>
            <a:noFill/>
          </a:ln>
        </p:spPr>
        <p:txBody>
          <a:bodyPr spcFirstLastPara="1" wrap="square" lIns="91425" tIns="45700" rIns="91425" bIns="45700" anchor="t" anchorCtr="0">
            <a:normAutofit lnSpcReduction="20000"/>
          </a:bodyPr>
          <a:lstStyle/>
          <a:p>
            <a:pPr marL="342900" lvl="0" indent="-342900" algn="just" rtl="0">
              <a:lnSpc>
                <a:spcPct val="150000"/>
              </a:lnSpc>
              <a:spcBef>
                <a:spcPts val="0"/>
              </a:spcBef>
              <a:spcAft>
                <a:spcPts val="0"/>
              </a:spcAft>
              <a:buClr>
                <a:schemeClr val="lt1"/>
              </a:buClr>
              <a:buSzPts val="2000"/>
              <a:buChar char="●"/>
            </a:pPr>
            <a:r>
              <a:rPr lang="en-US" sz="2000"/>
              <a:t>The proposed method uses various Machine Learning Algorithms for predicting the diabetes. The following phases are present in the architecture of proposed method.</a:t>
            </a:r>
            <a:endParaRPr/>
          </a:p>
          <a:p>
            <a:pPr marL="742950" lvl="1" indent="-285750" algn="just" rtl="0">
              <a:lnSpc>
                <a:spcPct val="150000"/>
              </a:lnSpc>
              <a:spcBef>
                <a:spcPts val="400"/>
              </a:spcBef>
              <a:spcAft>
                <a:spcPts val="0"/>
              </a:spcAft>
              <a:buClr>
                <a:schemeClr val="lt1"/>
              </a:buClr>
              <a:buSzPts val="2000"/>
              <a:buFont typeface="Courier New"/>
              <a:buChar char="o"/>
            </a:pPr>
            <a:r>
              <a:rPr lang="en-US" sz="2000"/>
              <a:t>Dataset Collection</a:t>
            </a:r>
            <a:endParaRPr/>
          </a:p>
          <a:p>
            <a:pPr marL="742950" lvl="1" indent="-285750" algn="just" rtl="0">
              <a:lnSpc>
                <a:spcPct val="150000"/>
              </a:lnSpc>
              <a:spcBef>
                <a:spcPts val="400"/>
              </a:spcBef>
              <a:spcAft>
                <a:spcPts val="0"/>
              </a:spcAft>
              <a:buClr>
                <a:schemeClr val="lt1"/>
              </a:buClr>
              <a:buSzPts val="2000"/>
              <a:buFont typeface="Courier New"/>
              <a:buChar char="o"/>
            </a:pPr>
            <a:r>
              <a:rPr lang="en-US" sz="2000"/>
              <a:t>Data Pre-processing</a:t>
            </a:r>
            <a:endParaRPr/>
          </a:p>
          <a:p>
            <a:pPr marL="742950" lvl="1" indent="-285750" algn="just" rtl="0">
              <a:lnSpc>
                <a:spcPct val="150000"/>
              </a:lnSpc>
              <a:spcBef>
                <a:spcPts val="400"/>
              </a:spcBef>
              <a:spcAft>
                <a:spcPts val="0"/>
              </a:spcAft>
              <a:buClr>
                <a:schemeClr val="lt1"/>
              </a:buClr>
              <a:buSzPts val="2000"/>
              <a:buFont typeface="Courier New"/>
              <a:buChar char="o"/>
            </a:pPr>
            <a:r>
              <a:rPr lang="en-US" sz="2000"/>
              <a:t>Clustering</a:t>
            </a:r>
            <a:endParaRPr/>
          </a:p>
          <a:p>
            <a:pPr marL="742950" lvl="1" indent="-285750" algn="just" rtl="0">
              <a:lnSpc>
                <a:spcPct val="150000"/>
              </a:lnSpc>
              <a:spcBef>
                <a:spcPts val="400"/>
              </a:spcBef>
              <a:spcAft>
                <a:spcPts val="0"/>
              </a:spcAft>
              <a:buClr>
                <a:schemeClr val="lt1"/>
              </a:buClr>
              <a:buSzPts val="2000"/>
              <a:buFont typeface="Courier New"/>
              <a:buChar char="o"/>
            </a:pPr>
            <a:r>
              <a:rPr lang="en-US" sz="2000"/>
              <a:t>Model Building</a:t>
            </a:r>
            <a:endParaRPr/>
          </a:p>
          <a:p>
            <a:pPr marL="742950" lvl="1" indent="-285750" algn="just" rtl="0">
              <a:lnSpc>
                <a:spcPct val="150000"/>
              </a:lnSpc>
              <a:spcBef>
                <a:spcPts val="400"/>
              </a:spcBef>
              <a:spcAft>
                <a:spcPts val="0"/>
              </a:spcAft>
              <a:buClr>
                <a:schemeClr val="lt1"/>
              </a:buClr>
              <a:buSzPts val="2000"/>
              <a:buFont typeface="Courier New"/>
              <a:buChar char="o"/>
            </a:pPr>
            <a:r>
              <a:rPr lang="en-US" sz="2000"/>
              <a:t>Evaluation</a:t>
            </a:r>
            <a:endParaRPr/>
          </a:p>
          <a:p>
            <a:pPr marL="342900" lvl="0" indent="-165100" algn="l" rtl="0">
              <a:spcBef>
                <a:spcPts val="560"/>
              </a:spcBef>
              <a:spcAft>
                <a:spcPts val="1200"/>
              </a:spcAft>
              <a:buClr>
                <a:schemeClr val="lt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eccd634d87_0_933"/>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Clr>
                <a:schemeClr val="lt1"/>
              </a:buClr>
              <a:buSzPct val="100000"/>
              <a:buFont typeface="Calibri"/>
              <a:buNone/>
            </a:pPr>
            <a:r>
              <a:rPr lang="en-US" sz="2800"/>
              <a:t>Architecture of the Proposed Method</a:t>
            </a:r>
            <a:endParaRPr sz="2800"/>
          </a:p>
          <a:p>
            <a:pPr marL="0" lvl="0" indent="0" algn="l" rtl="0">
              <a:spcBef>
                <a:spcPts val="0"/>
              </a:spcBef>
              <a:spcAft>
                <a:spcPts val="0"/>
              </a:spcAft>
              <a:buNone/>
            </a:pPr>
            <a:endParaRPr/>
          </a:p>
        </p:txBody>
      </p:sp>
      <p:pic>
        <p:nvPicPr>
          <p:cNvPr id="122" name="Google Shape;122;geccd634d87_0_933"/>
          <p:cNvPicPr preferRelativeResize="0">
            <a:picLocks noGrp="1"/>
          </p:cNvPicPr>
          <p:nvPr>
            <p:ph type="body" idx="4294967295"/>
          </p:nvPr>
        </p:nvPicPr>
        <p:blipFill rotWithShape="1">
          <a:blip r:embed="rId3">
            <a:alphaModFix/>
          </a:blip>
          <a:srcRect/>
          <a:stretch/>
        </p:blipFill>
        <p:spPr>
          <a:xfrm>
            <a:off x="1491741" y="1209866"/>
            <a:ext cx="6039600" cy="461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8"/>
          <p:cNvGraphicFramePr/>
          <p:nvPr/>
        </p:nvGraphicFramePr>
        <p:xfrm>
          <a:off x="5562600" y="2743200"/>
          <a:ext cx="3352800" cy="3581325"/>
        </p:xfrm>
        <a:graphic>
          <a:graphicData uri="http://schemas.openxmlformats.org/drawingml/2006/table">
            <a:tbl>
              <a:tblPr firstRow="1" firstCol="1" bandRow="1">
                <a:gradFill>
                  <a:gsLst>
                    <a:gs pos="0">
                      <a:srgbClr val="FFA09D"/>
                    </a:gs>
                    <a:gs pos="35000">
                      <a:srgbClr val="FFBCBC"/>
                    </a:gs>
                    <a:gs pos="100000">
                      <a:srgbClr val="FFE2E2"/>
                    </a:gs>
                  </a:gsLst>
                  <a:lin ang="16200000" scaled="0"/>
                </a:gradFill>
                <a:tableStyleId>{6FFC9112-201C-4A08-B489-A867879EEC5A}</a:tableStyleId>
              </a:tblPr>
              <a:tblGrid>
                <a:gridCol w="2277375">
                  <a:extLst>
                    <a:ext uri="{9D8B030D-6E8A-4147-A177-3AD203B41FA5}">
                      <a16:colId xmlns:a16="http://schemas.microsoft.com/office/drawing/2014/main" val="20000"/>
                    </a:ext>
                  </a:extLst>
                </a:gridCol>
                <a:gridCol w="1075425">
                  <a:extLst>
                    <a:ext uri="{9D8B030D-6E8A-4147-A177-3AD203B41FA5}">
                      <a16:colId xmlns:a16="http://schemas.microsoft.com/office/drawing/2014/main" val="20001"/>
                    </a:ext>
                  </a:extLst>
                </a:gridCol>
              </a:tblGrid>
              <a:tr h="315275">
                <a:tc gridSpan="2">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Dataset Information</a:t>
                      </a:r>
                      <a:endParaRPr sz="1400" u="none" strike="noStrike" cap="none">
                        <a:latin typeface="Calibri"/>
                        <a:ea typeface="Calibri"/>
                        <a:cs typeface="Calibri"/>
                        <a:sym typeface="Calibri"/>
                      </a:endParaRPr>
                    </a:p>
                  </a:txBody>
                  <a:tcPr marL="68575" marR="68575" marT="0" marB="0"/>
                </a:tc>
                <a:tc hMerge="1">
                  <a:txBody>
                    <a:bodyPr/>
                    <a:lstStyle/>
                    <a:p>
                      <a:endParaRPr lang="en-US"/>
                    </a:p>
                  </a:txBody>
                  <a:tcPr/>
                </a:tc>
                <a:extLst>
                  <a:ext uri="{0D108BD9-81ED-4DB2-BD59-A6C34878D82A}">
                    <a16:rowId xmlns:a16="http://schemas.microsoft.com/office/drawing/2014/main" val="10000"/>
                  </a:ext>
                </a:extLst>
              </a:tr>
              <a:tr h="3177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Attribute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Type</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177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Pregnancies</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N</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177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Glucose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N</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177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BloodPressure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N</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177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SkinThickness</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N</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3177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Insulin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N</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3177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BMI</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N</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4085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DiabetesPredegreeFunction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N</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r h="3152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Age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N</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r h="317775">
                <a:tc>
                  <a:txBody>
                    <a:bodyPr/>
                    <a:lstStyle/>
                    <a:p>
                      <a:pPr marL="0" marR="0" lvl="0" indent="0" algn="l" rtl="0">
                        <a:lnSpc>
                          <a:spcPct val="150000"/>
                        </a:lnSpc>
                        <a:spcBef>
                          <a:spcPts val="0"/>
                        </a:spcBef>
                        <a:spcAft>
                          <a:spcPts val="0"/>
                        </a:spcAft>
                        <a:buNone/>
                      </a:pPr>
                      <a:r>
                        <a:rPr lang="en-US" sz="1400" u="none" strike="noStrike" cap="none">
                          <a:latin typeface="Calibri"/>
                          <a:ea typeface="Calibri"/>
                          <a:cs typeface="Calibri"/>
                          <a:sym typeface="Calibri"/>
                        </a:rPr>
                        <a:t>Outcome</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C</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10"/>
                  </a:ext>
                </a:extLst>
              </a:tr>
            </a:tbl>
          </a:graphicData>
        </a:graphic>
      </p:graphicFrame>
      <p:sp>
        <p:nvSpPr>
          <p:cNvPr id="128" name="Google Shape;128;p8"/>
          <p:cNvSpPr/>
          <p:nvPr/>
        </p:nvSpPr>
        <p:spPr>
          <a:xfrm>
            <a:off x="232826" y="545912"/>
            <a:ext cx="5029200" cy="35394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lt1"/>
              </a:buClr>
              <a:buSzPts val="2400"/>
              <a:buFont typeface="Calibri"/>
              <a:buNone/>
            </a:pPr>
            <a:r>
              <a:rPr lang="en-US" sz="2400" b="1" i="0" u="none" strike="noStrike" cap="none">
                <a:solidFill>
                  <a:schemeClr val="lt1"/>
                </a:solidFill>
                <a:latin typeface="Calibri"/>
                <a:ea typeface="Calibri"/>
                <a:cs typeface="Calibri"/>
                <a:sym typeface="Calibri"/>
              </a:rPr>
              <a:t>Dataset Collection</a:t>
            </a:r>
            <a:endParaRPr sz="2400" b="0"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chemeClr val="lt1"/>
              </a:buClr>
              <a:buSzPts val="2000"/>
              <a:buFont typeface="Calibri"/>
              <a:buNone/>
            </a:pPr>
            <a:r>
              <a:rPr lang="en-US" sz="2000" b="1" i="0" u="none" strike="noStrike" cap="none">
                <a:solidFill>
                  <a:schemeClr val="lt1"/>
                </a:solidFill>
                <a:latin typeface="Calibri"/>
                <a:ea typeface="Calibri"/>
                <a:cs typeface="Calibri"/>
                <a:sym typeface="Calibri"/>
              </a:rPr>
              <a:t>	</a:t>
            </a:r>
            <a:endParaRPr/>
          </a:p>
          <a:p>
            <a:pPr marL="342900" marR="0" lvl="0" indent="-342900" algn="just"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This phase includes data collection and understanding the data to study the patterns and trends which helps in prediction and evaluating the results.</a:t>
            </a:r>
            <a:endParaRPr/>
          </a:p>
          <a:p>
            <a:pPr marL="342900" marR="0" lvl="0" indent="-215900" algn="just" rtl="0">
              <a:lnSpc>
                <a:spcPct val="100000"/>
              </a:lnSpc>
              <a:spcBef>
                <a:spcPts val="0"/>
              </a:spcBef>
              <a:spcAft>
                <a:spcPts val="0"/>
              </a:spcAft>
              <a:buClr>
                <a:schemeClr val="dk1"/>
              </a:buClr>
              <a:buSzPts val="2000"/>
              <a:buFont typeface="Arial"/>
              <a:buNone/>
            </a:pPr>
            <a:endParaRPr sz="2000">
              <a:solidFill>
                <a:schemeClr val="lt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The dataset used in this project is Pima Indians Diabetes Dataset and it contains 769 records and 9 attributes.</a:t>
            </a:r>
            <a:endParaRPr sz="2000" b="0" i="0" u="none" strike="noStrike" cap="none">
              <a:solidFill>
                <a:schemeClr val="lt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body" idx="1"/>
          </p:nvPr>
        </p:nvSpPr>
        <p:spPr>
          <a:xfrm>
            <a:off x="448964" y="1226577"/>
            <a:ext cx="8246100" cy="4404900"/>
          </a:xfrm>
          <a:prstGeom prst="rect">
            <a:avLst/>
          </a:prstGeom>
          <a:noFill/>
          <a:ln>
            <a:noFill/>
          </a:ln>
        </p:spPr>
        <p:txBody>
          <a:bodyPr spcFirstLastPara="1" wrap="square" lIns="91425" tIns="45700" rIns="91425" bIns="45700" anchor="t" anchorCtr="0">
            <a:noAutofit/>
          </a:bodyPr>
          <a:lstStyle/>
          <a:p>
            <a:pPr marL="0" lvl="0" indent="0" algn="just" rtl="0">
              <a:lnSpc>
                <a:spcPct val="170000"/>
              </a:lnSpc>
              <a:spcBef>
                <a:spcPts val="0"/>
              </a:spcBef>
              <a:spcAft>
                <a:spcPts val="0"/>
              </a:spcAft>
              <a:buClr>
                <a:schemeClr val="lt1"/>
              </a:buClr>
              <a:buSzPts val="2400"/>
              <a:buNone/>
            </a:pPr>
            <a:r>
              <a:rPr lang="en-US" sz="2400" b="1"/>
              <a:t>Data Pre-processing</a:t>
            </a:r>
            <a:endParaRPr sz="2400"/>
          </a:p>
          <a:p>
            <a:pPr marL="0" lvl="0" indent="0" algn="just" rtl="0">
              <a:lnSpc>
                <a:spcPct val="170000"/>
              </a:lnSpc>
              <a:spcBef>
                <a:spcPts val="400"/>
              </a:spcBef>
              <a:spcAft>
                <a:spcPts val="0"/>
              </a:spcAft>
              <a:buClr>
                <a:schemeClr val="lt1"/>
              </a:buClr>
              <a:buSzPts val="2000"/>
              <a:buNone/>
            </a:pPr>
            <a:r>
              <a:rPr lang="en-US" sz="2000"/>
              <a:t>	This phase of model handles inconsistent data in order to get more accurate and precise results. This dataset contains missing values. The missing values are imputed for few selected attributes like Glucose level, Blood Pressure, Skin Thickness, BMI and Age because these attributes cannot have values zero. Then the dataset is scaled to normalize all values.</a:t>
            </a:r>
            <a:endParaRPr/>
          </a:p>
          <a:p>
            <a:pPr marL="0" lvl="0" indent="0" algn="just" rtl="0">
              <a:lnSpc>
                <a:spcPct val="170000"/>
              </a:lnSpc>
              <a:spcBef>
                <a:spcPts val="400"/>
              </a:spcBef>
              <a:spcAft>
                <a:spcPts val="1200"/>
              </a:spcAft>
              <a:buClr>
                <a:schemeClr val="lt1"/>
              </a:buClr>
              <a:buSzPts val="2000"/>
              <a:buNone/>
            </a:pPr>
            <a:endParaRPr sz="200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Material</vt:lpstr>
      <vt:lpstr>DIABETES DETECTION USING MACHINE LEARNING ALGORITHMS</vt:lpstr>
      <vt:lpstr>Abstract</vt:lpstr>
      <vt:lpstr>Contents</vt:lpstr>
      <vt:lpstr>Introduction</vt:lpstr>
      <vt:lpstr>Existing Method</vt:lpstr>
      <vt:lpstr>Architecture</vt:lpstr>
      <vt:lpstr>Architecture of the Proposed Method </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Heat map for expressing Correlation </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DETECTION USING MACHINE LEARNING ALGORITHMS</dc:title>
  <dc:creator>asus</dc:creator>
  <cp:revision>7</cp:revision>
  <dcterms:created xsi:type="dcterms:W3CDTF">2021-05-20T11:22:36Z</dcterms:created>
  <dcterms:modified xsi:type="dcterms:W3CDTF">2021-10-25T08:48:23Z</dcterms:modified>
</cp:coreProperties>
</file>