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9"/>
  </p:notesMasterIdLst>
  <p:sldIdLst>
    <p:sldId id="256" r:id="rId2"/>
    <p:sldId id="259" r:id="rId3"/>
    <p:sldId id="257" r:id="rId4"/>
    <p:sldId id="344" r:id="rId5"/>
    <p:sldId id="345" r:id="rId6"/>
    <p:sldId id="348" r:id="rId7"/>
    <p:sldId id="346" r:id="rId8"/>
    <p:sldId id="347" r:id="rId9"/>
    <p:sldId id="349" r:id="rId10"/>
    <p:sldId id="350" r:id="rId11"/>
    <p:sldId id="351" r:id="rId12"/>
    <p:sldId id="352" r:id="rId13"/>
    <p:sldId id="353" r:id="rId14"/>
    <p:sldId id="354" r:id="rId15"/>
    <p:sldId id="355" r:id="rId16"/>
    <p:sldId id="356" r:id="rId17"/>
    <p:sldId id="357" r:id="rId18"/>
  </p:sldIdLst>
  <p:sldSz cx="9144000" cy="5143500" type="screen16x9"/>
  <p:notesSz cx="6858000" cy="9144000"/>
  <p:embeddedFontLst>
    <p:embeddedFont>
      <p:font typeface="Fira Sans Extra Condensed Medium" panose="020B0604020202020204" charset="0"/>
      <p:regular r:id="rId20"/>
      <p:bold r:id="rId21"/>
      <p:italic r:id="rId22"/>
      <p:boldItalic r:id="rId23"/>
    </p:embeddedFont>
    <p:embeddedFont>
      <p:font typeface="Livvic" pitchFamily="2" charset="0"/>
      <p:regular r:id="rId24"/>
      <p:bold r:id="rId25"/>
      <p:italic r:id="rId26"/>
      <p:boldItalic r:id="rId27"/>
    </p:embeddedFont>
    <p:embeddedFont>
      <p:font typeface="Roboto Condensed Light" panose="02000000000000000000" pitchFamily="2" charset="0"/>
      <p:regular r:id="rId28"/>
      <p:bold r:id="rId29"/>
      <p:italic r:id="rId30"/>
      <p:boldItalic r:id="rId31"/>
    </p:embeddedFont>
    <p:embeddedFont>
      <p:font typeface="Squad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3293F4-7565-49EB-8A32-738DDC31A60A}">
  <a:tblStyle styleId="{F83293F4-7565-49EB-8A32-738DDC31A6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69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879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33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01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06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5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9f7b1142c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9f7b1142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99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07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504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69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702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751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36">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7" name="Google Shape;97;p14"/>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9" name="Google Shape;99;p14"/>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0" name="Google Shape;100;p14"/>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1" name="Google Shape;101;p14"/>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4"/>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4"/>
          <p:cNvSpPr txBox="1">
            <a:spLocks noGrp="1"/>
          </p:cNvSpPr>
          <p:nvPr>
            <p:ph type="title" idx="9" hasCustomPrompt="1"/>
          </p:nvPr>
        </p:nvSpPr>
        <p:spPr>
          <a:xfrm>
            <a:off x="683628" y="1358010"/>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a:spLocks noGrp="1"/>
          </p:cNvSpPr>
          <p:nvPr>
            <p:ph type="title" idx="13" hasCustomPrompt="1"/>
          </p:nvPr>
        </p:nvSpPr>
        <p:spPr>
          <a:xfrm>
            <a:off x="693636" y="3141768"/>
            <a:ext cx="1906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a:spLocks noGrp="1"/>
          </p:cNvSpPr>
          <p:nvPr>
            <p:ph type="title" idx="14" hasCustomPrompt="1"/>
          </p:nvPr>
        </p:nvSpPr>
        <p:spPr>
          <a:xfrm>
            <a:off x="3180682" y="1370400"/>
            <a:ext cx="18534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a:spLocks noGrp="1"/>
          </p:cNvSpPr>
          <p:nvPr>
            <p:ph type="title" idx="15" hasCustomPrompt="1"/>
          </p:nvPr>
        </p:nvSpPr>
        <p:spPr>
          <a:xfrm>
            <a:off x="3233530" y="314177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96" r:id="rId5"/>
    <p:sldLayoutId id="2147483709" r:id="rId6"/>
    <p:sldLayoutId id="214748371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p>
            <a:pPr lvl="0">
              <a:buClr>
                <a:schemeClr val="dk1"/>
              </a:buClr>
              <a:buSzPts val="1100"/>
            </a:pPr>
            <a:r>
              <a:rPr lang="en-US" sz="4000" dirty="0"/>
              <a:t>Consumer Goods </a:t>
            </a:r>
            <a:r>
              <a:rPr lang="en-US" sz="4000" dirty="0" err="1"/>
              <a:t>Ad_Hoc</a:t>
            </a:r>
            <a:r>
              <a:rPr lang="en-US" sz="4000" dirty="0"/>
              <a:t> Insights </a:t>
            </a:r>
            <a:endParaRPr sz="4000" dirty="0"/>
          </a:p>
        </p:txBody>
      </p:sp>
      <p:sp>
        <p:nvSpPr>
          <p:cNvPr id="766" name="Google Shape;766;p94"/>
          <p:cNvSpPr txBox="1">
            <a:spLocks noGrp="1"/>
          </p:cNvSpPr>
          <p:nvPr>
            <p:ph type="subTitle" idx="1"/>
          </p:nvPr>
        </p:nvSpPr>
        <p:spPr>
          <a:xfrm>
            <a:off x="457275" y="3649725"/>
            <a:ext cx="8229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dirty="0"/>
          </a:p>
        </p:txBody>
      </p:sp>
      <p:pic>
        <p:nvPicPr>
          <p:cNvPr id="3" name="Picture 2">
            <a:extLst>
              <a:ext uri="{FF2B5EF4-FFF2-40B4-BE49-F238E27FC236}">
                <a16:creationId xmlns:a16="http://schemas.microsoft.com/office/drawing/2014/main" id="{B88AD229-F7AB-15FC-5806-0BA33A90E974}"/>
              </a:ext>
            </a:extLst>
          </p:cNvPr>
          <p:cNvPicPr>
            <a:picLocks noChangeAspect="1"/>
          </p:cNvPicPr>
          <p:nvPr/>
        </p:nvPicPr>
        <p:blipFill>
          <a:blip r:embed="rId3"/>
          <a:stretch>
            <a:fillRect/>
          </a:stretch>
        </p:blipFill>
        <p:spPr>
          <a:xfrm>
            <a:off x="2837698" y="3443550"/>
            <a:ext cx="3091615" cy="16230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Which segment had the most increase in unique products in 2021 vs 2020? </a:t>
            </a:r>
            <a:br>
              <a:rPr lang="en-US" sz="2000" dirty="0"/>
            </a:br>
            <a:endParaRPr sz="2000" dirty="0"/>
          </a:p>
          <a:p>
            <a:pPr marL="0" lvl="0" indent="0" algn="ctr" rtl="0">
              <a:spcBef>
                <a:spcPts val="0"/>
              </a:spcBef>
              <a:spcAft>
                <a:spcPts val="0"/>
              </a:spcAft>
              <a:buNone/>
            </a:pPr>
            <a:endParaRPr sz="2000" dirty="0"/>
          </a:p>
        </p:txBody>
      </p:sp>
      <p:sp>
        <p:nvSpPr>
          <p:cNvPr id="4" name="Oval 3">
            <a:extLst>
              <a:ext uri="{FF2B5EF4-FFF2-40B4-BE49-F238E27FC236}">
                <a16:creationId xmlns:a16="http://schemas.microsoft.com/office/drawing/2014/main" id="{F8215EC4-00F4-6037-B231-F17904764281}"/>
              </a:ext>
            </a:extLst>
          </p:cNvPr>
          <p:cNvSpPr/>
          <p:nvPr/>
        </p:nvSpPr>
        <p:spPr>
          <a:xfrm>
            <a:off x="926104" y="1221581"/>
            <a:ext cx="2495751" cy="428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652802" y="1251056"/>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898736" y="4155413"/>
            <a:ext cx="4550569" cy="557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Accessories</a:t>
            </a:r>
            <a:r>
              <a:rPr lang="en-US" sz="1400" dirty="0"/>
              <a:t> is most increased product from 2020 to 2021</a:t>
            </a:r>
            <a:endParaRPr lang="en-US" dirty="0"/>
          </a:p>
        </p:txBody>
      </p:sp>
      <p:pic>
        <p:nvPicPr>
          <p:cNvPr id="5" name="Picture 4">
            <a:extLst>
              <a:ext uri="{FF2B5EF4-FFF2-40B4-BE49-F238E27FC236}">
                <a16:creationId xmlns:a16="http://schemas.microsoft.com/office/drawing/2014/main" id="{6F35A469-F4D5-191E-F184-AE03AFE67923}"/>
              </a:ext>
            </a:extLst>
          </p:cNvPr>
          <p:cNvPicPr>
            <a:picLocks noChangeAspect="1"/>
          </p:cNvPicPr>
          <p:nvPr/>
        </p:nvPicPr>
        <p:blipFill>
          <a:blip r:embed="rId3"/>
          <a:stretch>
            <a:fillRect/>
          </a:stretch>
        </p:blipFill>
        <p:spPr>
          <a:xfrm>
            <a:off x="630675" y="1997600"/>
            <a:ext cx="3205566" cy="1924319"/>
          </a:xfrm>
          <a:prstGeom prst="rect">
            <a:avLst/>
          </a:prstGeom>
        </p:spPr>
      </p:pic>
      <p:graphicFrame>
        <p:nvGraphicFramePr>
          <p:cNvPr id="8" name="Table 7">
            <a:extLst>
              <a:ext uri="{FF2B5EF4-FFF2-40B4-BE49-F238E27FC236}">
                <a16:creationId xmlns:a16="http://schemas.microsoft.com/office/drawing/2014/main" id="{33F166B0-79DE-E4C2-8C0D-8D8CA4BE4514}"/>
              </a:ext>
            </a:extLst>
          </p:cNvPr>
          <p:cNvGraphicFramePr>
            <a:graphicFrameLocks noGrp="1"/>
          </p:cNvGraphicFramePr>
          <p:nvPr>
            <p:extLst>
              <p:ext uri="{D42A27DB-BD31-4B8C-83A1-F6EECF244321}">
                <p14:modId xmlns:p14="http://schemas.microsoft.com/office/powerpoint/2010/main" val="3023942781"/>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2907526272"/>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741134231"/>
                  </a:ext>
                </a:extLst>
              </a:tr>
            </a:tbl>
          </a:graphicData>
        </a:graphic>
      </p:graphicFrame>
      <p:pic>
        <p:nvPicPr>
          <p:cNvPr id="11" name="Picture 10">
            <a:extLst>
              <a:ext uri="{FF2B5EF4-FFF2-40B4-BE49-F238E27FC236}">
                <a16:creationId xmlns:a16="http://schemas.microsoft.com/office/drawing/2014/main" id="{008AD320-9419-48AF-C589-AA95CFEFE1DC}"/>
              </a:ext>
            </a:extLst>
          </p:cNvPr>
          <p:cNvPicPr>
            <a:picLocks noChangeAspect="1"/>
          </p:cNvPicPr>
          <p:nvPr/>
        </p:nvPicPr>
        <p:blipFill>
          <a:blip r:embed="rId4"/>
          <a:stretch>
            <a:fillRect/>
          </a:stretch>
        </p:blipFill>
        <p:spPr>
          <a:xfrm>
            <a:off x="4174021" y="1917568"/>
            <a:ext cx="4439270" cy="1886213"/>
          </a:xfrm>
          <a:prstGeom prst="rect">
            <a:avLst/>
          </a:prstGeom>
        </p:spPr>
      </p:pic>
    </p:spTree>
    <p:extLst>
      <p:ext uri="{BB962C8B-B14F-4D97-AF65-F5344CB8AC3E}">
        <p14:creationId xmlns:p14="http://schemas.microsoft.com/office/powerpoint/2010/main" val="261432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Get the products that have the highest and lowest manufacturing costs. </a:t>
            </a:r>
          </a:p>
          <a:p>
            <a:pPr marL="0" lvl="0" indent="0" algn="ctr" rtl="0">
              <a:spcBef>
                <a:spcPts val="0"/>
              </a:spcBef>
              <a:spcAft>
                <a:spcPts val="0"/>
              </a:spcAft>
              <a:buNone/>
            </a:pPr>
            <a:endParaRPr lang="en-US" sz="2000" dirty="0"/>
          </a:p>
        </p:txBody>
      </p:sp>
      <p:sp>
        <p:nvSpPr>
          <p:cNvPr id="4" name="Oval 3">
            <a:extLst>
              <a:ext uri="{FF2B5EF4-FFF2-40B4-BE49-F238E27FC236}">
                <a16:creationId xmlns:a16="http://schemas.microsoft.com/office/drawing/2014/main" id="{F8215EC4-00F4-6037-B231-F17904764281}"/>
              </a:ext>
            </a:extLst>
          </p:cNvPr>
          <p:cNvSpPr/>
          <p:nvPr/>
        </p:nvSpPr>
        <p:spPr>
          <a:xfrm>
            <a:off x="926103" y="1327093"/>
            <a:ext cx="2495751" cy="428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805219" y="1560767"/>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146569" y="4107657"/>
            <a:ext cx="7468794" cy="7429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“AQ HOME Allin1 Gen 2”</a:t>
            </a:r>
            <a:r>
              <a:rPr lang="en-IN" dirty="0"/>
              <a:t> is highest manufacturing cost and “</a:t>
            </a:r>
            <a:r>
              <a:rPr lang="en-US" dirty="0"/>
              <a:t>AQ Master wired x1 </a:t>
            </a:r>
            <a:r>
              <a:rPr lang="en-US" dirty="0" err="1"/>
              <a:t>Ms</a:t>
            </a:r>
            <a:r>
              <a:rPr lang="en-US" dirty="0"/>
              <a:t>” </a:t>
            </a:r>
            <a:r>
              <a:rPr lang="en-IN" dirty="0"/>
              <a:t> is lowest manufacturing cost </a:t>
            </a:r>
          </a:p>
        </p:txBody>
      </p:sp>
      <p:pic>
        <p:nvPicPr>
          <p:cNvPr id="5" name="Picture 4">
            <a:extLst>
              <a:ext uri="{FF2B5EF4-FFF2-40B4-BE49-F238E27FC236}">
                <a16:creationId xmlns:a16="http://schemas.microsoft.com/office/drawing/2014/main" id="{6292AFF6-1C25-77F4-E22D-99B1A8322068}"/>
              </a:ext>
            </a:extLst>
          </p:cNvPr>
          <p:cNvPicPr>
            <a:picLocks noChangeAspect="1"/>
          </p:cNvPicPr>
          <p:nvPr/>
        </p:nvPicPr>
        <p:blipFill>
          <a:blip r:embed="rId3"/>
          <a:stretch>
            <a:fillRect/>
          </a:stretch>
        </p:blipFill>
        <p:spPr>
          <a:xfrm>
            <a:off x="381661" y="2239868"/>
            <a:ext cx="3584636" cy="1027825"/>
          </a:xfrm>
          <a:prstGeom prst="rect">
            <a:avLst/>
          </a:prstGeom>
        </p:spPr>
      </p:pic>
      <p:pic>
        <p:nvPicPr>
          <p:cNvPr id="9" name="Picture 8">
            <a:extLst>
              <a:ext uri="{FF2B5EF4-FFF2-40B4-BE49-F238E27FC236}">
                <a16:creationId xmlns:a16="http://schemas.microsoft.com/office/drawing/2014/main" id="{4E75BC71-27CE-092B-3B7C-64D928B17F74}"/>
              </a:ext>
            </a:extLst>
          </p:cNvPr>
          <p:cNvPicPr>
            <a:picLocks noChangeAspect="1"/>
          </p:cNvPicPr>
          <p:nvPr/>
        </p:nvPicPr>
        <p:blipFill>
          <a:blip r:embed="rId4"/>
          <a:stretch>
            <a:fillRect/>
          </a:stretch>
        </p:blipFill>
        <p:spPr>
          <a:xfrm>
            <a:off x="4264818" y="2168602"/>
            <a:ext cx="4742040" cy="1688946"/>
          </a:xfrm>
          <a:prstGeom prst="rect">
            <a:avLst/>
          </a:prstGeom>
        </p:spPr>
      </p:pic>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extLst>
              <p:ext uri="{D42A27DB-BD31-4B8C-83A1-F6EECF244321}">
                <p14:modId xmlns:p14="http://schemas.microsoft.com/office/powerpoint/2010/main" val="1778893766"/>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3" name="Table 12">
            <a:extLst>
              <a:ext uri="{FF2B5EF4-FFF2-40B4-BE49-F238E27FC236}">
                <a16:creationId xmlns:a16="http://schemas.microsoft.com/office/drawing/2014/main" id="{70BB1DCF-1857-535E-92D5-F9FE45BB1503}"/>
              </a:ext>
            </a:extLst>
          </p:cNvPr>
          <p:cNvGraphicFramePr>
            <a:graphicFrameLocks noGrp="1"/>
          </p:cNvGraphicFramePr>
          <p:nvPr>
            <p:extLst>
              <p:ext uri="{D42A27DB-BD31-4B8C-83A1-F6EECF244321}">
                <p14:modId xmlns:p14="http://schemas.microsoft.com/office/powerpoint/2010/main" val="1893569455"/>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12301076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94058345"/>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extLst>
              <p:ext uri="{D42A27DB-BD31-4B8C-83A1-F6EECF244321}">
                <p14:modId xmlns:p14="http://schemas.microsoft.com/office/powerpoint/2010/main" val="1704588076"/>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extLst>
              <p:ext uri="{D42A27DB-BD31-4B8C-83A1-F6EECF244321}">
                <p14:modId xmlns:p14="http://schemas.microsoft.com/office/powerpoint/2010/main" val="4177833299"/>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spTree>
    <p:extLst>
      <p:ext uri="{BB962C8B-B14F-4D97-AF65-F5344CB8AC3E}">
        <p14:creationId xmlns:p14="http://schemas.microsoft.com/office/powerpoint/2010/main" val="41171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Generate a report which contains the top 5 customers who received an average high pre_invoice_discount_pct for the fiscal year 2021 and in the Indian market</a:t>
            </a:r>
          </a:p>
        </p:txBody>
      </p:sp>
      <p:sp>
        <p:nvSpPr>
          <p:cNvPr id="4" name="Oval 3">
            <a:extLst>
              <a:ext uri="{FF2B5EF4-FFF2-40B4-BE49-F238E27FC236}">
                <a16:creationId xmlns:a16="http://schemas.microsoft.com/office/drawing/2014/main" id="{F8215EC4-00F4-6037-B231-F17904764281}"/>
              </a:ext>
            </a:extLst>
          </p:cNvPr>
          <p:cNvSpPr/>
          <p:nvPr/>
        </p:nvSpPr>
        <p:spPr>
          <a:xfrm>
            <a:off x="861810" y="1303486"/>
            <a:ext cx="2495751" cy="43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675302" y="1339638"/>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146569" y="4107657"/>
            <a:ext cx="7468794" cy="7429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t>
            </a:r>
            <a:r>
              <a:rPr lang="en-US" dirty="0" err="1"/>
              <a:t>FlipKart</a:t>
            </a:r>
            <a:r>
              <a:rPr lang="en-US" dirty="0"/>
              <a:t> is top 1 customer which having average high discount pct in India -2021</a:t>
            </a:r>
            <a:endParaRPr lang="en-IN" dirty="0"/>
          </a:p>
        </p:txBody>
      </p:sp>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extLst>
              <p:ext uri="{D42A27DB-BD31-4B8C-83A1-F6EECF244321}">
                <p14:modId xmlns:p14="http://schemas.microsoft.com/office/powerpoint/2010/main" val="1614409428"/>
              </p:ext>
            </p:extLst>
          </p:nvPr>
        </p:nvGraphicFramePr>
        <p:xfrm>
          <a:off x="457200" y="2896235"/>
          <a:ext cx="1278731" cy="304800"/>
        </p:xfrm>
        <a:graphic>
          <a:graphicData uri="http://schemas.openxmlformats.org/drawingml/2006/table">
            <a:tbl>
              <a:tblPr/>
              <a:tblGrid>
                <a:gridCol w="1278731">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extLst>
              <p:ext uri="{D42A27DB-BD31-4B8C-83A1-F6EECF244321}">
                <p14:modId xmlns:p14="http://schemas.microsoft.com/office/powerpoint/2010/main" val="3977597448"/>
              </p:ext>
            </p:extLst>
          </p:nvPr>
        </p:nvGraphicFramePr>
        <p:xfrm>
          <a:off x="914400" y="5604828"/>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pic>
        <p:nvPicPr>
          <p:cNvPr id="6" name="Picture 5">
            <a:extLst>
              <a:ext uri="{FF2B5EF4-FFF2-40B4-BE49-F238E27FC236}">
                <a16:creationId xmlns:a16="http://schemas.microsoft.com/office/drawing/2014/main" id="{515E55A2-A552-FEE2-D399-A6E790C3BB6D}"/>
              </a:ext>
            </a:extLst>
          </p:cNvPr>
          <p:cNvPicPr>
            <a:picLocks noChangeAspect="1"/>
          </p:cNvPicPr>
          <p:nvPr/>
        </p:nvPicPr>
        <p:blipFill>
          <a:blip r:embed="rId3"/>
          <a:stretch>
            <a:fillRect/>
          </a:stretch>
        </p:blipFill>
        <p:spPr>
          <a:xfrm>
            <a:off x="457200" y="2100786"/>
            <a:ext cx="3398334" cy="1590897"/>
          </a:xfrm>
          <a:prstGeom prst="rect">
            <a:avLst/>
          </a:prstGeom>
        </p:spPr>
      </p:pic>
      <p:pic>
        <p:nvPicPr>
          <p:cNvPr id="10" name="Picture 9">
            <a:extLst>
              <a:ext uri="{FF2B5EF4-FFF2-40B4-BE49-F238E27FC236}">
                <a16:creationId xmlns:a16="http://schemas.microsoft.com/office/drawing/2014/main" id="{33E3DC3F-11EF-E4D9-E977-BD5CD35995CD}"/>
              </a:ext>
            </a:extLst>
          </p:cNvPr>
          <p:cNvPicPr>
            <a:picLocks noChangeAspect="1"/>
          </p:cNvPicPr>
          <p:nvPr/>
        </p:nvPicPr>
        <p:blipFill>
          <a:blip r:embed="rId4"/>
          <a:stretch>
            <a:fillRect/>
          </a:stretch>
        </p:blipFill>
        <p:spPr>
          <a:xfrm>
            <a:off x="4572000" y="1859971"/>
            <a:ext cx="4114800" cy="2103302"/>
          </a:xfrm>
          <a:prstGeom prst="rect">
            <a:avLst/>
          </a:prstGeom>
        </p:spPr>
      </p:pic>
    </p:spTree>
    <p:extLst>
      <p:ext uri="{BB962C8B-B14F-4D97-AF65-F5344CB8AC3E}">
        <p14:creationId xmlns:p14="http://schemas.microsoft.com/office/powerpoint/2010/main" val="301225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Get the complete report of the Gross sales amount for the customer “Atliq Exclusive” for each month. This analysis helps to get an idea of low and high-performing months and take strategic decisions.</a:t>
            </a:r>
          </a:p>
        </p:txBody>
      </p:sp>
      <p:sp>
        <p:nvSpPr>
          <p:cNvPr id="4" name="Oval 3">
            <a:extLst>
              <a:ext uri="{FF2B5EF4-FFF2-40B4-BE49-F238E27FC236}">
                <a16:creationId xmlns:a16="http://schemas.microsoft.com/office/drawing/2014/main" id="{F8215EC4-00F4-6037-B231-F17904764281}"/>
              </a:ext>
            </a:extLst>
          </p:cNvPr>
          <p:cNvSpPr/>
          <p:nvPr/>
        </p:nvSpPr>
        <p:spPr>
          <a:xfrm>
            <a:off x="914400" y="961227"/>
            <a:ext cx="2495751" cy="43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5029200" y="1180767"/>
            <a:ext cx="3197433" cy="341731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Gross Sales for fiscal year “2020” is 281.1M </a:t>
            </a:r>
          </a:p>
          <a:p>
            <a:endParaRPr lang="en-IN" dirty="0"/>
          </a:p>
          <a:p>
            <a:r>
              <a:rPr lang="en-US" dirty="0"/>
              <a:t>Gross Sales for fiscal year “2021” is 428.3M </a:t>
            </a:r>
          </a:p>
          <a:p>
            <a:endParaRPr lang="en-IN" dirty="0"/>
          </a:p>
        </p:txBody>
      </p:sp>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extLst>
              <p:ext uri="{D42A27DB-BD31-4B8C-83A1-F6EECF244321}">
                <p14:modId xmlns:p14="http://schemas.microsoft.com/office/powerpoint/2010/main" val="3385050338"/>
              </p:ext>
            </p:extLst>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128331">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nvGraphicFramePr>
        <p:xfrm>
          <a:off x="457200" y="2896235"/>
          <a:ext cx="1278731" cy="304800"/>
        </p:xfrm>
        <a:graphic>
          <a:graphicData uri="http://schemas.openxmlformats.org/drawingml/2006/table">
            <a:tbl>
              <a:tblPr/>
              <a:tblGrid>
                <a:gridCol w="1278731">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nvGraphicFramePr>
        <p:xfrm>
          <a:off x="914400" y="5604828"/>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pic>
        <p:nvPicPr>
          <p:cNvPr id="5" name="Picture 4">
            <a:extLst>
              <a:ext uri="{FF2B5EF4-FFF2-40B4-BE49-F238E27FC236}">
                <a16:creationId xmlns:a16="http://schemas.microsoft.com/office/drawing/2014/main" id="{57E0B878-E5CA-607D-9E79-641CF519570A}"/>
              </a:ext>
            </a:extLst>
          </p:cNvPr>
          <p:cNvPicPr>
            <a:picLocks noChangeAspect="1"/>
          </p:cNvPicPr>
          <p:nvPr/>
        </p:nvPicPr>
        <p:blipFill>
          <a:blip r:embed="rId3"/>
          <a:stretch>
            <a:fillRect/>
          </a:stretch>
        </p:blipFill>
        <p:spPr>
          <a:xfrm>
            <a:off x="661488" y="1430488"/>
            <a:ext cx="3197432" cy="3417313"/>
          </a:xfrm>
          <a:prstGeom prst="rect">
            <a:avLst/>
          </a:prstGeom>
        </p:spPr>
      </p:pic>
    </p:spTree>
    <p:extLst>
      <p:ext uri="{BB962C8B-B14F-4D97-AF65-F5344CB8AC3E}">
        <p14:creationId xmlns:p14="http://schemas.microsoft.com/office/powerpoint/2010/main" val="91320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In which quarter of 2020, got the maximum total_sold_quantity?</a:t>
            </a:r>
          </a:p>
        </p:txBody>
      </p:sp>
      <p:sp>
        <p:nvSpPr>
          <p:cNvPr id="4" name="Oval 3">
            <a:extLst>
              <a:ext uri="{FF2B5EF4-FFF2-40B4-BE49-F238E27FC236}">
                <a16:creationId xmlns:a16="http://schemas.microsoft.com/office/drawing/2014/main" id="{F8215EC4-00F4-6037-B231-F17904764281}"/>
              </a:ext>
            </a:extLst>
          </p:cNvPr>
          <p:cNvSpPr/>
          <p:nvPr/>
        </p:nvSpPr>
        <p:spPr>
          <a:xfrm>
            <a:off x="1146569" y="1303486"/>
            <a:ext cx="2011086" cy="43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228102" y="1476845"/>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146569" y="4107657"/>
            <a:ext cx="7468794" cy="7429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Quarter1 is most sold quantity , significantly reduce the quantity of sold in FY 2020 by quarter</a:t>
            </a:r>
          </a:p>
        </p:txBody>
      </p:sp>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nvGraphicFramePr>
        <p:xfrm>
          <a:off x="457200" y="2896235"/>
          <a:ext cx="1278731" cy="304800"/>
        </p:xfrm>
        <a:graphic>
          <a:graphicData uri="http://schemas.openxmlformats.org/drawingml/2006/table">
            <a:tbl>
              <a:tblPr/>
              <a:tblGrid>
                <a:gridCol w="1278731">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nvGraphicFramePr>
        <p:xfrm>
          <a:off x="914400" y="5604828"/>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pic>
        <p:nvPicPr>
          <p:cNvPr id="5" name="Picture 4">
            <a:extLst>
              <a:ext uri="{FF2B5EF4-FFF2-40B4-BE49-F238E27FC236}">
                <a16:creationId xmlns:a16="http://schemas.microsoft.com/office/drawing/2014/main" id="{AE580DBC-EFC0-C2EE-E556-9DB3EF4BDFB6}"/>
              </a:ext>
            </a:extLst>
          </p:cNvPr>
          <p:cNvPicPr>
            <a:picLocks noChangeAspect="1"/>
          </p:cNvPicPr>
          <p:nvPr/>
        </p:nvPicPr>
        <p:blipFill>
          <a:blip r:embed="rId3"/>
          <a:stretch>
            <a:fillRect/>
          </a:stretch>
        </p:blipFill>
        <p:spPr>
          <a:xfrm>
            <a:off x="1043345" y="2064732"/>
            <a:ext cx="2295845" cy="1495634"/>
          </a:xfrm>
          <a:prstGeom prst="rect">
            <a:avLst/>
          </a:prstGeom>
        </p:spPr>
      </p:pic>
      <p:pic>
        <p:nvPicPr>
          <p:cNvPr id="9" name="Picture 8">
            <a:extLst>
              <a:ext uri="{FF2B5EF4-FFF2-40B4-BE49-F238E27FC236}">
                <a16:creationId xmlns:a16="http://schemas.microsoft.com/office/drawing/2014/main" id="{A82896C5-4426-1E25-97FD-7D7354E25B5B}"/>
              </a:ext>
            </a:extLst>
          </p:cNvPr>
          <p:cNvPicPr>
            <a:picLocks noChangeAspect="1"/>
          </p:cNvPicPr>
          <p:nvPr/>
        </p:nvPicPr>
        <p:blipFill>
          <a:blip r:embed="rId4"/>
          <a:stretch>
            <a:fillRect/>
          </a:stretch>
        </p:blipFill>
        <p:spPr>
          <a:xfrm>
            <a:off x="3739597" y="2011368"/>
            <a:ext cx="5184408" cy="2003414"/>
          </a:xfrm>
          <a:prstGeom prst="rect">
            <a:avLst/>
          </a:prstGeom>
        </p:spPr>
      </p:pic>
    </p:spTree>
    <p:extLst>
      <p:ext uri="{BB962C8B-B14F-4D97-AF65-F5344CB8AC3E}">
        <p14:creationId xmlns:p14="http://schemas.microsoft.com/office/powerpoint/2010/main" val="278528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Which channel helped to bring more gross sales in the fiscal year 2021 and the percentage of contribution? </a:t>
            </a:r>
          </a:p>
        </p:txBody>
      </p:sp>
      <p:sp>
        <p:nvSpPr>
          <p:cNvPr id="4" name="Oval 3">
            <a:extLst>
              <a:ext uri="{FF2B5EF4-FFF2-40B4-BE49-F238E27FC236}">
                <a16:creationId xmlns:a16="http://schemas.microsoft.com/office/drawing/2014/main" id="{F8215EC4-00F4-6037-B231-F17904764281}"/>
              </a:ext>
            </a:extLst>
          </p:cNvPr>
          <p:cNvSpPr/>
          <p:nvPr/>
        </p:nvSpPr>
        <p:spPr>
          <a:xfrm>
            <a:off x="861810" y="1303486"/>
            <a:ext cx="2495751" cy="43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3786188" y="1952620"/>
            <a:ext cx="4843462" cy="198066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Retailer has more gross sales than Distributers, which is three thousand Million sales differ and having 72.77% retailer  ,11.6% Distributer  sales </a:t>
            </a:r>
          </a:p>
        </p:txBody>
      </p:sp>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nvGraphicFramePr>
        <p:xfrm>
          <a:off x="457200" y="2896235"/>
          <a:ext cx="1278731" cy="304800"/>
        </p:xfrm>
        <a:graphic>
          <a:graphicData uri="http://schemas.openxmlformats.org/drawingml/2006/table">
            <a:tbl>
              <a:tblPr/>
              <a:tblGrid>
                <a:gridCol w="1278731">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nvGraphicFramePr>
        <p:xfrm>
          <a:off x="914400" y="5604828"/>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pic>
        <p:nvPicPr>
          <p:cNvPr id="6" name="Picture 5">
            <a:extLst>
              <a:ext uri="{FF2B5EF4-FFF2-40B4-BE49-F238E27FC236}">
                <a16:creationId xmlns:a16="http://schemas.microsoft.com/office/drawing/2014/main" id="{ADA82F8B-56F9-F6ED-1321-FD6C231C3DA0}"/>
              </a:ext>
            </a:extLst>
          </p:cNvPr>
          <p:cNvPicPr>
            <a:picLocks noChangeAspect="1"/>
          </p:cNvPicPr>
          <p:nvPr/>
        </p:nvPicPr>
        <p:blipFill>
          <a:blip r:embed="rId3"/>
          <a:stretch>
            <a:fillRect/>
          </a:stretch>
        </p:blipFill>
        <p:spPr>
          <a:xfrm>
            <a:off x="1120810" y="2319871"/>
            <a:ext cx="2381582" cy="1457528"/>
          </a:xfrm>
          <a:prstGeom prst="rect">
            <a:avLst/>
          </a:prstGeom>
        </p:spPr>
      </p:pic>
    </p:spTree>
    <p:extLst>
      <p:ext uri="{BB962C8B-B14F-4D97-AF65-F5344CB8AC3E}">
        <p14:creationId xmlns:p14="http://schemas.microsoft.com/office/powerpoint/2010/main" val="40434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GET the Top 3 products in each division that have a high </a:t>
            </a:r>
            <a:r>
              <a:rPr lang="en-US" sz="2000" dirty="0" err="1"/>
              <a:t>total_sold_quantity</a:t>
            </a:r>
            <a:r>
              <a:rPr lang="en-US" sz="2000" dirty="0"/>
              <a:t> in the </a:t>
            </a:r>
            <a:r>
              <a:rPr lang="en-US" sz="2000" dirty="0" err="1"/>
              <a:t>fiscal_year</a:t>
            </a:r>
            <a:r>
              <a:rPr lang="en-US" sz="2000" dirty="0"/>
              <a:t> 2021? </a:t>
            </a:r>
          </a:p>
        </p:txBody>
      </p:sp>
      <p:sp>
        <p:nvSpPr>
          <p:cNvPr id="4" name="Oval 3">
            <a:extLst>
              <a:ext uri="{FF2B5EF4-FFF2-40B4-BE49-F238E27FC236}">
                <a16:creationId xmlns:a16="http://schemas.microsoft.com/office/drawing/2014/main" id="{F8215EC4-00F4-6037-B231-F17904764281}"/>
              </a:ext>
            </a:extLst>
          </p:cNvPr>
          <p:cNvSpPr/>
          <p:nvPr/>
        </p:nvSpPr>
        <p:spPr>
          <a:xfrm>
            <a:off x="861810" y="1303486"/>
            <a:ext cx="2495751" cy="439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260965" y="1469436"/>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146569" y="4107657"/>
            <a:ext cx="7468794" cy="7429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In Peripherals and Accessories division highest  total sold quantity is 33523 and Networking and Storage division highest sold quantity is 275328 , Personal Computer division is 2281</a:t>
            </a:r>
          </a:p>
        </p:txBody>
      </p:sp>
      <p:graphicFrame>
        <p:nvGraphicFramePr>
          <p:cNvPr id="12" name="Table 11">
            <a:extLst>
              <a:ext uri="{FF2B5EF4-FFF2-40B4-BE49-F238E27FC236}">
                <a16:creationId xmlns:a16="http://schemas.microsoft.com/office/drawing/2014/main" id="{283C0CA7-8F14-D167-6D96-2762E82DFEAD}"/>
              </a:ext>
            </a:extLst>
          </p:cNvPr>
          <p:cNvGraphicFramePr>
            <a:graphicFrameLocks noGrp="1"/>
          </p:cNvGraphicFramePr>
          <p:nvPr/>
        </p:nvGraphicFramePr>
        <p:xfrm>
          <a:off x="457200" y="2708275"/>
          <a:ext cx="8229600" cy="304800"/>
        </p:xfrm>
        <a:graphic>
          <a:graphicData uri="http://schemas.openxmlformats.org/drawingml/2006/table">
            <a:tbl>
              <a:tblPr/>
              <a:tblGrid>
                <a:gridCol w="8229600">
                  <a:extLst>
                    <a:ext uri="{9D8B030D-6E8A-4147-A177-3AD203B41FA5}">
                      <a16:colId xmlns:a16="http://schemas.microsoft.com/office/drawing/2014/main" val="33248346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587850"/>
                  </a:ext>
                </a:extLst>
              </a:tr>
            </a:tbl>
          </a:graphicData>
        </a:graphic>
      </p:graphicFrame>
      <p:graphicFrame>
        <p:nvGraphicFramePr>
          <p:cNvPr id="14" name="Table 13">
            <a:extLst>
              <a:ext uri="{FF2B5EF4-FFF2-40B4-BE49-F238E27FC236}">
                <a16:creationId xmlns:a16="http://schemas.microsoft.com/office/drawing/2014/main" id="{FA899FCA-0B0C-1ED5-6859-0372C20CD5A3}"/>
              </a:ext>
            </a:extLst>
          </p:cNvPr>
          <p:cNvGraphicFramePr>
            <a:graphicFrameLocks noGrp="1"/>
          </p:cNvGraphicFramePr>
          <p:nvPr/>
        </p:nvGraphicFramePr>
        <p:xfrm>
          <a:off x="457200" y="2896235"/>
          <a:ext cx="1278731" cy="304800"/>
        </p:xfrm>
        <a:graphic>
          <a:graphicData uri="http://schemas.openxmlformats.org/drawingml/2006/table">
            <a:tbl>
              <a:tblPr/>
              <a:tblGrid>
                <a:gridCol w="1278731">
                  <a:extLst>
                    <a:ext uri="{9D8B030D-6E8A-4147-A177-3AD203B41FA5}">
                      <a16:colId xmlns:a16="http://schemas.microsoft.com/office/drawing/2014/main" val="2152998481"/>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48428483"/>
                  </a:ext>
                </a:extLst>
              </a:tr>
            </a:tbl>
          </a:graphicData>
        </a:graphic>
      </p:graphicFrame>
      <p:graphicFrame>
        <p:nvGraphicFramePr>
          <p:cNvPr id="15" name="Table 14">
            <a:extLst>
              <a:ext uri="{FF2B5EF4-FFF2-40B4-BE49-F238E27FC236}">
                <a16:creationId xmlns:a16="http://schemas.microsoft.com/office/drawing/2014/main" id="{D95B0EFB-1AC2-8CFD-38B4-DB5DB5032BA6}"/>
              </a:ext>
            </a:extLst>
          </p:cNvPr>
          <p:cNvGraphicFramePr>
            <a:graphicFrameLocks noGrp="1"/>
          </p:cNvGraphicFramePr>
          <p:nvPr/>
        </p:nvGraphicFramePr>
        <p:xfrm>
          <a:off x="914400" y="5604828"/>
          <a:ext cx="8229600" cy="304800"/>
        </p:xfrm>
        <a:graphic>
          <a:graphicData uri="http://schemas.openxmlformats.org/drawingml/2006/table">
            <a:tbl>
              <a:tblPr/>
              <a:tblGrid>
                <a:gridCol w="8229600">
                  <a:extLst>
                    <a:ext uri="{9D8B030D-6E8A-4147-A177-3AD203B41FA5}">
                      <a16:colId xmlns:a16="http://schemas.microsoft.com/office/drawing/2014/main" val="2866044697"/>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01609256"/>
                  </a:ext>
                </a:extLst>
              </a:tr>
            </a:tbl>
          </a:graphicData>
        </a:graphic>
      </p:graphicFrame>
      <p:pic>
        <p:nvPicPr>
          <p:cNvPr id="10" name="Picture 9">
            <a:extLst>
              <a:ext uri="{FF2B5EF4-FFF2-40B4-BE49-F238E27FC236}">
                <a16:creationId xmlns:a16="http://schemas.microsoft.com/office/drawing/2014/main" id="{F8EC94E6-9528-E329-D4C3-677850F0FC1A}"/>
              </a:ext>
            </a:extLst>
          </p:cNvPr>
          <p:cNvPicPr>
            <a:picLocks noChangeAspect="1"/>
          </p:cNvPicPr>
          <p:nvPr/>
        </p:nvPicPr>
        <p:blipFill>
          <a:blip r:embed="rId3"/>
          <a:stretch>
            <a:fillRect/>
          </a:stretch>
        </p:blipFill>
        <p:spPr>
          <a:xfrm>
            <a:off x="239028" y="2062239"/>
            <a:ext cx="3021937" cy="1973980"/>
          </a:xfrm>
          <a:prstGeom prst="rect">
            <a:avLst/>
          </a:prstGeom>
        </p:spPr>
      </p:pic>
      <p:pic>
        <p:nvPicPr>
          <p:cNvPr id="13" name="Picture 12">
            <a:extLst>
              <a:ext uri="{FF2B5EF4-FFF2-40B4-BE49-F238E27FC236}">
                <a16:creationId xmlns:a16="http://schemas.microsoft.com/office/drawing/2014/main" id="{D8CCAB9D-D1D7-7E21-77BB-E22DE50FF124}"/>
              </a:ext>
            </a:extLst>
          </p:cNvPr>
          <p:cNvPicPr>
            <a:picLocks noChangeAspect="1"/>
          </p:cNvPicPr>
          <p:nvPr/>
        </p:nvPicPr>
        <p:blipFill>
          <a:blip r:embed="rId4"/>
          <a:stretch>
            <a:fillRect/>
          </a:stretch>
        </p:blipFill>
        <p:spPr>
          <a:xfrm>
            <a:off x="3479137" y="1958330"/>
            <a:ext cx="5418096" cy="2077889"/>
          </a:xfrm>
          <a:prstGeom prst="rect">
            <a:avLst/>
          </a:prstGeom>
        </p:spPr>
      </p:pic>
    </p:spTree>
    <p:extLst>
      <p:ext uri="{BB962C8B-B14F-4D97-AF65-F5344CB8AC3E}">
        <p14:creationId xmlns:p14="http://schemas.microsoft.com/office/powerpoint/2010/main" val="163074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8815-B8B7-5ED5-D54A-AB5933C5DA92}"/>
              </a:ext>
            </a:extLst>
          </p:cNvPr>
          <p:cNvSpPr>
            <a:spLocks noGrp="1"/>
          </p:cNvSpPr>
          <p:nvPr>
            <p:ph type="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242F5716-8807-38F6-18FE-EA690FC15C2D}"/>
              </a:ext>
            </a:extLst>
          </p:cNvPr>
          <p:cNvSpPr>
            <a:spLocks noGrp="1"/>
          </p:cNvSpPr>
          <p:nvPr>
            <p:ph type="subTitle" idx="1"/>
          </p:nvPr>
        </p:nvSpPr>
        <p:spPr/>
        <p:txBody>
          <a:bodyPr/>
          <a:lstStyle/>
          <a:p>
            <a:endParaRPr lang="en-US" dirty="0"/>
          </a:p>
          <a:p>
            <a:endParaRPr lang="en-IN" dirty="0"/>
          </a:p>
        </p:txBody>
      </p:sp>
    </p:spTree>
    <p:extLst>
      <p:ext uri="{BB962C8B-B14F-4D97-AF65-F5344CB8AC3E}">
        <p14:creationId xmlns:p14="http://schemas.microsoft.com/office/powerpoint/2010/main" val="331616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7"/>
          <p:cNvSpPr txBox="1">
            <a:spLocks noGrp="1"/>
          </p:cNvSpPr>
          <p:nvPr>
            <p:ph type="ctrTitle"/>
          </p:nvPr>
        </p:nvSpPr>
        <p:spPr>
          <a:xfrm>
            <a:off x="657228" y="1778585"/>
            <a:ext cx="1959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Objectives</a:t>
            </a:r>
            <a:endParaRPr dirty="0"/>
          </a:p>
        </p:txBody>
      </p:sp>
      <p:sp>
        <p:nvSpPr>
          <p:cNvPr id="797" name="Google Shape;797;p97"/>
          <p:cNvSpPr txBox="1">
            <a:spLocks noGrp="1"/>
          </p:cNvSpPr>
          <p:nvPr>
            <p:ph type="subTitle" idx="1"/>
          </p:nvPr>
        </p:nvSpPr>
        <p:spPr>
          <a:xfrm>
            <a:off x="657228" y="2252441"/>
            <a:ext cx="19593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Here you could describe the topic of the section</a:t>
            </a:r>
            <a:endParaRPr dirty="0"/>
          </a:p>
        </p:txBody>
      </p:sp>
      <p:sp>
        <p:nvSpPr>
          <p:cNvPr id="798" name="Google Shape;798;p97"/>
          <p:cNvSpPr txBox="1">
            <a:spLocks noGrp="1"/>
          </p:cNvSpPr>
          <p:nvPr>
            <p:ph type="ctrTitle" idx="2"/>
          </p:nvPr>
        </p:nvSpPr>
        <p:spPr>
          <a:xfrm>
            <a:off x="693636" y="3580934"/>
            <a:ext cx="19065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Body </a:t>
            </a:r>
            <a:endParaRPr dirty="0"/>
          </a:p>
        </p:txBody>
      </p:sp>
      <p:sp>
        <p:nvSpPr>
          <p:cNvPr id="799" name="Google Shape;799;p97"/>
          <p:cNvSpPr txBox="1">
            <a:spLocks noGrp="1"/>
          </p:cNvSpPr>
          <p:nvPr>
            <p:ph type="subTitle" idx="3"/>
          </p:nvPr>
        </p:nvSpPr>
        <p:spPr>
          <a:xfrm>
            <a:off x="693636" y="4036206"/>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describe the topic of the section</a:t>
            </a:r>
            <a:endParaRPr/>
          </a:p>
        </p:txBody>
      </p:sp>
      <p:sp>
        <p:nvSpPr>
          <p:cNvPr id="800" name="Google Shape;800;p97"/>
          <p:cNvSpPr txBox="1">
            <a:spLocks noGrp="1"/>
          </p:cNvSpPr>
          <p:nvPr>
            <p:ph type="ctrTitle" idx="4"/>
          </p:nvPr>
        </p:nvSpPr>
        <p:spPr>
          <a:xfrm>
            <a:off x="3207532" y="1784778"/>
            <a:ext cx="1799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Problem Statemnet</a:t>
            </a:r>
            <a:endParaRPr dirty="0"/>
          </a:p>
        </p:txBody>
      </p:sp>
      <p:sp>
        <p:nvSpPr>
          <p:cNvPr id="801" name="Google Shape;801;p97"/>
          <p:cNvSpPr txBox="1">
            <a:spLocks noGrp="1"/>
          </p:cNvSpPr>
          <p:nvPr>
            <p:ph type="subTitle" idx="5"/>
          </p:nvPr>
        </p:nvSpPr>
        <p:spPr>
          <a:xfrm>
            <a:off x="3188332" y="2252437"/>
            <a:ext cx="18381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describe the topic of the section</a:t>
            </a:r>
            <a:endParaRPr/>
          </a:p>
        </p:txBody>
      </p:sp>
      <p:sp>
        <p:nvSpPr>
          <p:cNvPr id="802" name="Google Shape;802;p97"/>
          <p:cNvSpPr txBox="1">
            <a:spLocks noGrp="1"/>
          </p:cNvSpPr>
          <p:nvPr>
            <p:ph type="ctrTitle" idx="6"/>
          </p:nvPr>
        </p:nvSpPr>
        <p:spPr>
          <a:xfrm>
            <a:off x="3233530" y="3580934"/>
            <a:ext cx="1753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Conculsion</a:t>
            </a:r>
            <a:endParaRPr dirty="0"/>
          </a:p>
        </p:txBody>
      </p:sp>
      <p:sp>
        <p:nvSpPr>
          <p:cNvPr id="803" name="Google Shape;803;p97"/>
          <p:cNvSpPr txBox="1">
            <a:spLocks noGrp="1"/>
          </p:cNvSpPr>
          <p:nvPr>
            <p:ph type="subTitle" idx="7"/>
          </p:nvPr>
        </p:nvSpPr>
        <p:spPr>
          <a:xfrm>
            <a:off x="3157180" y="4036206"/>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describe the topic of the section</a:t>
            </a:r>
            <a:endParaRPr/>
          </a:p>
        </p:txBody>
      </p:sp>
      <p:sp>
        <p:nvSpPr>
          <p:cNvPr id="804" name="Google Shape;804;p97"/>
          <p:cNvSpPr txBox="1">
            <a:spLocks noGrp="1"/>
          </p:cNvSpPr>
          <p:nvPr>
            <p:ph type="ctrTitle" idx="8"/>
          </p:nvPr>
        </p:nvSpPr>
        <p:spPr>
          <a:xfrm>
            <a:off x="579450" y="401450"/>
            <a:ext cx="45930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CONTENTS</a:t>
            </a:r>
            <a:endParaRPr dirty="0"/>
          </a:p>
        </p:txBody>
      </p:sp>
      <p:sp>
        <p:nvSpPr>
          <p:cNvPr id="805" name="Google Shape;805;p97"/>
          <p:cNvSpPr txBox="1">
            <a:spLocks noGrp="1"/>
          </p:cNvSpPr>
          <p:nvPr>
            <p:ph type="title" idx="9"/>
          </p:nvPr>
        </p:nvSpPr>
        <p:spPr>
          <a:xfrm>
            <a:off x="683628" y="1358010"/>
            <a:ext cx="1906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01</a:t>
            </a:r>
            <a:endParaRPr/>
          </a:p>
        </p:txBody>
      </p:sp>
      <p:sp>
        <p:nvSpPr>
          <p:cNvPr id="806" name="Google Shape;806;p97"/>
          <p:cNvSpPr txBox="1">
            <a:spLocks noGrp="1"/>
          </p:cNvSpPr>
          <p:nvPr>
            <p:ph type="title" idx="13"/>
          </p:nvPr>
        </p:nvSpPr>
        <p:spPr>
          <a:xfrm>
            <a:off x="693636" y="3141768"/>
            <a:ext cx="1906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07" name="Google Shape;807;p97"/>
          <p:cNvSpPr txBox="1">
            <a:spLocks noGrp="1"/>
          </p:cNvSpPr>
          <p:nvPr>
            <p:ph type="title" idx="14"/>
          </p:nvPr>
        </p:nvSpPr>
        <p:spPr>
          <a:xfrm>
            <a:off x="3180682" y="1370400"/>
            <a:ext cx="1853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08" name="Google Shape;808;p97"/>
          <p:cNvSpPr txBox="1">
            <a:spLocks noGrp="1"/>
          </p:cNvSpPr>
          <p:nvPr>
            <p:ph type="title" idx="15"/>
          </p:nvPr>
        </p:nvSpPr>
        <p:spPr>
          <a:xfrm>
            <a:off x="3233530" y="3141774"/>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04"/>
                                        </p:tgtEl>
                                        <p:attrNameLst>
                                          <p:attrName>style.visibility</p:attrName>
                                        </p:attrNameLst>
                                      </p:cBhvr>
                                      <p:to>
                                        <p:strVal val="visible"/>
                                      </p:to>
                                    </p:set>
                                    <p:anim calcmode="lin" valueType="num">
                                      <p:cBhvr additive="base">
                                        <p:cTn id="7" dur="1000"/>
                                        <p:tgtEl>
                                          <p:spTgt spid="80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fade">
                                      <p:cBhvr>
                                        <p:cTn id="10" dur="1000"/>
                                        <p:tgtEl>
                                          <p:spTgt spid="796"/>
                                        </p:tgtEl>
                                      </p:cBhvr>
                                    </p:animEffect>
                                  </p:childTnLst>
                                </p:cTn>
                              </p:par>
                              <p:par>
                                <p:cTn id="11" presetID="10" presetClass="entr" presetSubtype="0" fill="hold" nodeType="withEffect">
                                  <p:stCondLst>
                                    <p:cond delay="0"/>
                                  </p:stCondLst>
                                  <p:childTnLst>
                                    <p:set>
                                      <p:cBhvr>
                                        <p:cTn id="12" dur="1" fill="hold">
                                          <p:stCondLst>
                                            <p:cond delay="0"/>
                                          </p:stCondLst>
                                        </p:cTn>
                                        <p:tgtEl>
                                          <p:spTgt spid="797"/>
                                        </p:tgtEl>
                                        <p:attrNameLst>
                                          <p:attrName>style.visibility</p:attrName>
                                        </p:attrNameLst>
                                      </p:cBhvr>
                                      <p:to>
                                        <p:strVal val="visible"/>
                                      </p:to>
                                    </p:set>
                                    <p:animEffect transition="in" filter="fade">
                                      <p:cBhvr>
                                        <p:cTn id="13" dur="1000"/>
                                        <p:tgtEl>
                                          <p:spTgt spid="797"/>
                                        </p:tgtEl>
                                      </p:cBhvr>
                                    </p:animEffect>
                                  </p:childTnLst>
                                </p:cTn>
                              </p:par>
                              <p:par>
                                <p:cTn id="14" presetID="10" presetClass="entr" presetSubtype="0" fill="hold" nodeType="withEffect">
                                  <p:stCondLst>
                                    <p:cond delay="0"/>
                                  </p:stCondLst>
                                  <p:childTnLst>
                                    <p:set>
                                      <p:cBhvr>
                                        <p:cTn id="15" dur="1" fill="hold">
                                          <p:stCondLst>
                                            <p:cond delay="0"/>
                                          </p:stCondLst>
                                        </p:cTn>
                                        <p:tgtEl>
                                          <p:spTgt spid="805"/>
                                        </p:tgtEl>
                                        <p:attrNameLst>
                                          <p:attrName>style.visibility</p:attrName>
                                        </p:attrNameLst>
                                      </p:cBhvr>
                                      <p:to>
                                        <p:strVal val="visible"/>
                                      </p:to>
                                    </p:set>
                                    <p:animEffect transition="in" filter="fade">
                                      <p:cBhvr>
                                        <p:cTn id="16" dur="1000"/>
                                        <p:tgtEl>
                                          <p:spTgt spid="805"/>
                                        </p:tgtEl>
                                      </p:cBhvr>
                                    </p:animEffect>
                                  </p:childTnLst>
                                </p:cTn>
                              </p:par>
                              <p:par>
                                <p:cTn id="17" presetID="10" presetClass="entr" presetSubtype="0" fill="hold" nodeType="withEffect">
                                  <p:stCondLst>
                                    <p:cond delay="0"/>
                                  </p:stCondLst>
                                  <p:childTnLst>
                                    <p:set>
                                      <p:cBhvr>
                                        <p:cTn id="18" dur="1" fill="hold">
                                          <p:stCondLst>
                                            <p:cond delay="0"/>
                                          </p:stCondLst>
                                        </p:cTn>
                                        <p:tgtEl>
                                          <p:spTgt spid="800"/>
                                        </p:tgtEl>
                                        <p:attrNameLst>
                                          <p:attrName>style.visibility</p:attrName>
                                        </p:attrNameLst>
                                      </p:cBhvr>
                                      <p:to>
                                        <p:strVal val="visible"/>
                                      </p:to>
                                    </p:set>
                                    <p:animEffect transition="in" filter="fade">
                                      <p:cBhvr>
                                        <p:cTn id="19" dur="1000"/>
                                        <p:tgtEl>
                                          <p:spTgt spid="800"/>
                                        </p:tgtEl>
                                      </p:cBhvr>
                                    </p:animEffect>
                                  </p:childTnLst>
                                </p:cTn>
                              </p:par>
                              <p:par>
                                <p:cTn id="20" presetID="10" presetClass="entr" presetSubtype="0" fill="hold" nodeType="withEffect">
                                  <p:stCondLst>
                                    <p:cond delay="0"/>
                                  </p:stCondLst>
                                  <p:childTnLst>
                                    <p:set>
                                      <p:cBhvr>
                                        <p:cTn id="21" dur="1" fill="hold">
                                          <p:stCondLst>
                                            <p:cond delay="0"/>
                                          </p:stCondLst>
                                        </p:cTn>
                                        <p:tgtEl>
                                          <p:spTgt spid="801"/>
                                        </p:tgtEl>
                                        <p:attrNameLst>
                                          <p:attrName>style.visibility</p:attrName>
                                        </p:attrNameLst>
                                      </p:cBhvr>
                                      <p:to>
                                        <p:strVal val="visible"/>
                                      </p:to>
                                    </p:set>
                                    <p:animEffect transition="in" filter="fade">
                                      <p:cBhvr>
                                        <p:cTn id="22" dur="1000"/>
                                        <p:tgtEl>
                                          <p:spTgt spid="801"/>
                                        </p:tgtEl>
                                      </p:cBhvr>
                                    </p:animEffect>
                                  </p:childTnLst>
                                </p:cTn>
                              </p:par>
                              <p:par>
                                <p:cTn id="23" presetID="10" presetClass="entr" presetSubtype="0" fill="hold" nodeType="withEffect">
                                  <p:stCondLst>
                                    <p:cond delay="0"/>
                                  </p:stCondLst>
                                  <p:childTnLst>
                                    <p:set>
                                      <p:cBhvr>
                                        <p:cTn id="24" dur="1" fill="hold">
                                          <p:stCondLst>
                                            <p:cond delay="0"/>
                                          </p:stCondLst>
                                        </p:cTn>
                                        <p:tgtEl>
                                          <p:spTgt spid="807"/>
                                        </p:tgtEl>
                                        <p:attrNameLst>
                                          <p:attrName>style.visibility</p:attrName>
                                        </p:attrNameLst>
                                      </p:cBhvr>
                                      <p:to>
                                        <p:strVal val="visible"/>
                                      </p:to>
                                    </p:set>
                                    <p:animEffect transition="in" filter="fade">
                                      <p:cBhvr>
                                        <p:cTn id="25" dur="1000"/>
                                        <p:tgtEl>
                                          <p:spTgt spid="807"/>
                                        </p:tgtEl>
                                      </p:cBhvr>
                                    </p:animEffect>
                                  </p:childTnLst>
                                </p:cTn>
                              </p:par>
                              <p:par>
                                <p:cTn id="26" presetID="10" presetClass="entr" presetSubtype="0" fill="hold" nodeType="withEffect">
                                  <p:stCondLst>
                                    <p:cond delay="0"/>
                                  </p:stCondLst>
                                  <p:childTnLst>
                                    <p:set>
                                      <p:cBhvr>
                                        <p:cTn id="27" dur="1" fill="hold">
                                          <p:stCondLst>
                                            <p:cond delay="0"/>
                                          </p:stCondLst>
                                        </p:cTn>
                                        <p:tgtEl>
                                          <p:spTgt spid="798"/>
                                        </p:tgtEl>
                                        <p:attrNameLst>
                                          <p:attrName>style.visibility</p:attrName>
                                        </p:attrNameLst>
                                      </p:cBhvr>
                                      <p:to>
                                        <p:strVal val="visible"/>
                                      </p:to>
                                    </p:set>
                                    <p:animEffect transition="in" filter="fade">
                                      <p:cBhvr>
                                        <p:cTn id="28" dur="1000"/>
                                        <p:tgtEl>
                                          <p:spTgt spid="798"/>
                                        </p:tgtEl>
                                      </p:cBhvr>
                                    </p:animEffect>
                                  </p:childTnLst>
                                </p:cTn>
                              </p:par>
                              <p:par>
                                <p:cTn id="29" presetID="10" presetClass="entr" presetSubtype="0" fill="hold" nodeType="withEffect">
                                  <p:stCondLst>
                                    <p:cond delay="0"/>
                                  </p:stCondLst>
                                  <p:childTnLst>
                                    <p:set>
                                      <p:cBhvr>
                                        <p:cTn id="30" dur="1" fill="hold">
                                          <p:stCondLst>
                                            <p:cond delay="0"/>
                                          </p:stCondLst>
                                        </p:cTn>
                                        <p:tgtEl>
                                          <p:spTgt spid="799"/>
                                        </p:tgtEl>
                                        <p:attrNameLst>
                                          <p:attrName>style.visibility</p:attrName>
                                        </p:attrNameLst>
                                      </p:cBhvr>
                                      <p:to>
                                        <p:strVal val="visible"/>
                                      </p:to>
                                    </p:set>
                                    <p:animEffect transition="in" filter="fade">
                                      <p:cBhvr>
                                        <p:cTn id="31" dur="1000"/>
                                        <p:tgtEl>
                                          <p:spTgt spid="799"/>
                                        </p:tgtEl>
                                      </p:cBhvr>
                                    </p:animEffect>
                                  </p:childTnLst>
                                </p:cTn>
                              </p:par>
                              <p:par>
                                <p:cTn id="32" presetID="10" presetClass="entr" presetSubtype="0" fill="hold" nodeType="withEffect">
                                  <p:stCondLst>
                                    <p:cond delay="0"/>
                                  </p:stCondLst>
                                  <p:childTnLst>
                                    <p:set>
                                      <p:cBhvr>
                                        <p:cTn id="33" dur="1" fill="hold">
                                          <p:stCondLst>
                                            <p:cond delay="0"/>
                                          </p:stCondLst>
                                        </p:cTn>
                                        <p:tgtEl>
                                          <p:spTgt spid="806"/>
                                        </p:tgtEl>
                                        <p:attrNameLst>
                                          <p:attrName>style.visibility</p:attrName>
                                        </p:attrNameLst>
                                      </p:cBhvr>
                                      <p:to>
                                        <p:strVal val="visible"/>
                                      </p:to>
                                    </p:set>
                                    <p:animEffect transition="in" filter="fade">
                                      <p:cBhvr>
                                        <p:cTn id="34" dur="1000"/>
                                        <p:tgtEl>
                                          <p:spTgt spid="806"/>
                                        </p:tgtEl>
                                      </p:cBhvr>
                                    </p:animEffect>
                                  </p:childTnLst>
                                </p:cTn>
                              </p:par>
                              <p:par>
                                <p:cTn id="35" presetID="10" presetClass="entr" presetSubtype="0" fill="hold" nodeType="withEffect">
                                  <p:stCondLst>
                                    <p:cond delay="0"/>
                                  </p:stCondLst>
                                  <p:childTnLst>
                                    <p:set>
                                      <p:cBhvr>
                                        <p:cTn id="36" dur="1" fill="hold">
                                          <p:stCondLst>
                                            <p:cond delay="0"/>
                                          </p:stCondLst>
                                        </p:cTn>
                                        <p:tgtEl>
                                          <p:spTgt spid="802"/>
                                        </p:tgtEl>
                                        <p:attrNameLst>
                                          <p:attrName>style.visibility</p:attrName>
                                        </p:attrNameLst>
                                      </p:cBhvr>
                                      <p:to>
                                        <p:strVal val="visible"/>
                                      </p:to>
                                    </p:set>
                                    <p:animEffect transition="in" filter="fade">
                                      <p:cBhvr>
                                        <p:cTn id="37" dur="1000"/>
                                        <p:tgtEl>
                                          <p:spTgt spid="802"/>
                                        </p:tgtEl>
                                      </p:cBhvr>
                                    </p:animEffect>
                                  </p:childTnLst>
                                </p:cTn>
                              </p:par>
                              <p:par>
                                <p:cTn id="38" presetID="10" presetClass="entr" presetSubtype="0" fill="hold" nodeType="withEffect">
                                  <p:stCondLst>
                                    <p:cond delay="0"/>
                                  </p:stCondLst>
                                  <p:childTnLst>
                                    <p:set>
                                      <p:cBhvr>
                                        <p:cTn id="39" dur="1" fill="hold">
                                          <p:stCondLst>
                                            <p:cond delay="0"/>
                                          </p:stCondLst>
                                        </p:cTn>
                                        <p:tgtEl>
                                          <p:spTgt spid="803"/>
                                        </p:tgtEl>
                                        <p:attrNameLst>
                                          <p:attrName>style.visibility</p:attrName>
                                        </p:attrNameLst>
                                      </p:cBhvr>
                                      <p:to>
                                        <p:strVal val="visible"/>
                                      </p:to>
                                    </p:set>
                                    <p:animEffect transition="in" filter="fade">
                                      <p:cBhvr>
                                        <p:cTn id="40" dur="1000"/>
                                        <p:tgtEl>
                                          <p:spTgt spid="803"/>
                                        </p:tgtEl>
                                      </p:cBhvr>
                                    </p:animEffect>
                                  </p:childTnLst>
                                </p:cTn>
                              </p:par>
                              <p:par>
                                <p:cTn id="41" presetID="10" presetClass="entr" presetSubtype="0" fill="hold" nodeType="withEffect">
                                  <p:stCondLst>
                                    <p:cond delay="0"/>
                                  </p:stCondLst>
                                  <p:childTnLst>
                                    <p:set>
                                      <p:cBhvr>
                                        <p:cTn id="42" dur="1" fill="hold">
                                          <p:stCondLst>
                                            <p:cond delay="0"/>
                                          </p:stCondLst>
                                        </p:cTn>
                                        <p:tgtEl>
                                          <p:spTgt spid="808"/>
                                        </p:tgtEl>
                                        <p:attrNameLst>
                                          <p:attrName>style.visibility</p:attrName>
                                        </p:attrNameLst>
                                      </p:cBhvr>
                                      <p:to>
                                        <p:strVal val="visible"/>
                                      </p:to>
                                    </p:set>
                                    <p:animEffect transition="in" filter="fade">
                                      <p:cBhvr>
                                        <p:cTn id="43" dur="10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br>
              <a:rPr lang="en-US" dirty="0"/>
            </a:br>
            <a:endParaRPr dirty="0"/>
          </a:p>
          <a:p>
            <a:pPr marL="0" lvl="0" indent="0" algn="ctr" rtl="0">
              <a:spcBef>
                <a:spcPts val="0"/>
              </a:spcBef>
              <a:spcAft>
                <a:spcPts val="0"/>
              </a:spcAft>
              <a:buNone/>
            </a:pPr>
            <a:endParaRPr dirty="0"/>
          </a:p>
        </p:txBody>
      </p:sp>
      <p:sp>
        <p:nvSpPr>
          <p:cNvPr id="772" name="Google Shape;772;p95"/>
          <p:cNvSpPr txBox="1">
            <a:spLocks noGrp="1"/>
          </p:cNvSpPr>
          <p:nvPr>
            <p:ph type="subTitle" idx="1"/>
          </p:nvPr>
        </p:nvSpPr>
        <p:spPr>
          <a:xfrm>
            <a:off x="1255350" y="1454625"/>
            <a:ext cx="6538481" cy="324385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
            </a:pPr>
            <a:r>
              <a:rPr lang="en-US" sz="2000" dirty="0"/>
              <a:t>Atliq Hardwares are focused on increasing revenue by improving product strengths and creating in-demand products. </a:t>
            </a:r>
          </a:p>
          <a:p>
            <a:pPr marL="285750" lvl="0" indent="-285750" algn="l" rtl="0">
              <a:spcBef>
                <a:spcPts val="0"/>
              </a:spcBef>
              <a:spcAft>
                <a:spcPts val="0"/>
              </a:spcAft>
              <a:buFont typeface="Wingdings" panose="05000000000000000000" pitchFamily="2" charset="2"/>
              <a:buChar char="§"/>
            </a:pPr>
            <a:r>
              <a:rPr lang="en-US" sz="2000" dirty="0"/>
              <a:t>Atliq Hardwares are focused on increasing revenue by improving product strengths and creating in-demand products. </a:t>
            </a:r>
          </a:p>
          <a:p>
            <a:pPr marL="285750" lvl="0" indent="-285750" algn="l" rtl="0">
              <a:spcBef>
                <a:spcPts val="0"/>
              </a:spcBef>
              <a:spcAft>
                <a:spcPts val="0"/>
              </a:spcAft>
              <a:buFont typeface="Wingdings" panose="05000000000000000000" pitchFamily="2" charset="2"/>
              <a:buChar char="§"/>
            </a:pPr>
            <a:r>
              <a:rPr lang="en-US" sz="2000" dirty="0"/>
              <a:t>The Company seeks Insights for ad hoc requests.</a:t>
            </a:r>
          </a:p>
          <a:p>
            <a:pPr marL="0" lvl="0" indent="0" algn="l" rtl="0">
              <a:spcBef>
                <a:spcPts val="0"/>
              </a:spcBef>
              <a:spcAft>
                <a:spcPts val="0"/>
              </a:spcAft>
              <a:buNone/>
            </a:pPr>
            <a:endParaRPr lang="en-US" sz="2000" dirty="0"/>
          </a:p>
          <a:p>
            <a:pPr marL="285750" lvl="0" indent="-285750" algn="l" rtl="0">
              <a:spcBef>
                <a:spcPts val="0"/>
              </a:spcBef>
              <a:spcAft>
                <a:spcPts val="0"/>
              </a:spcAft>
              <a:buFont typeface="Wingdings" panose="05000000000000000000" pitchFamily="2" charset="2"/>
              <a:buChar char="§"/>
            </a:pPr>
            <a:endParaRPr lang="en-US" sz="2000" dirty="0"/>
          </a:p>
          <a:p>
            <a:pPr marL="285750" lvl="0" indent="-285750" algn="l" rtl="0">
              <a:spcBef>
                <a:spcPts val="0"/>
              </a:spcBef>
              <a:spcAft>
                <a:spcPts val="0"/>
              </a:spcAft>
              <a:buFont typeface="Wingdings" panose="05000000000000000000" pitchFamily="2" charset="2"/>
              <a:buChar char="§"/>
            </a:pPr>
            <a:endParaRPr lang="en-US" sz="2000" dirty="0"/>
          </a:p>
          <a:p>
            <a:pPr marL="285750" lvl="0" indent="-285750" algn="l" rtl="0">
              <a:spcBef>
                <a:spcPts val="0"/>
              </a:spcBef>
              <a:spcAft>
                <a:spcPts val="0"/>
              </a:spcAft>
              <a:buFont typeface="Wingdings" panose="05000000000000000000" pitchFamily="2" charset="2"/>
              <a:buChar char="§"/>
            </a:pPr>
            <a:endParaRPr lang="en-US" sz="2000" dirty="0"/>
          </a:p>
          <a:p>
            <a:pPr marL="285750" lvl="0" indent="-285750" algn="l" rtl="0">
              <a:spcBef>
                <a:spcPts val="0"/>
              </a:spcBef>
              <a:spcAft>
                <a:spcPts val="0"/>
              </a:spcAft>
              <a:buFont typeface="Wingdings" panose="05000000000000000000" pitchFamily="2" charset="2"/>
              <a:buChar char="§"/>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br>
              <a:rPr lang="en-US" dirty="0"/>
            </a:br>
            <a:endParaRPr dirty="0"/>
          </a:p>
          <a:p>
            <a:pPr marL="0" lvl="0" indent="0" algn="ctr" rtl="0">
              <a:spcBef>
                <a:spcPts val="0"/>
              </a:spcBef>
              <a:spcAft>
                <a:spcPts val="0"/>
              </a:spcAft>
              <a:buNone/>
            </a:pPr>
            <a:endParaRPr dirty="0"/>
          </a:p>
        </p:txBody>
      </p:sp>
      <p:sp>
        <p:nvSpPr>
          <p:cNvPr id="772" name="Google Shape;772;p95"/>
          <p:cNvSpPr txBox="1">
            <a:spLocks noGrp="1"/>
          </p:cNvSpPr>
          <p:nvPr>
            <p:ph type="subTitle" idx="1"/>
          </p:nvPr>
        </p:nvSpPr>
        <p:spPr>
          <a:xfrm>
            <a:off x="1255350" y="1454625"/>
            <a:ext cx="7431450" cy="24744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Atliq Hardware is a leading manufacturer of computer hardware in India and other nations, but it struggles to make prompt and wise choices based on data. The management intends to add more junior data analysts to the data analytics team. Tony Sharma, the head of data analytics, conducts a SQL challenge to identify applicants with both technical and soft skills.</a:t>
            </a:r>
            <a:endParaRPr sz="2000" dirty="0"/>
          </a:p>
        </p:txBody>
      </p:sp>
    </p:spTree>
    <p:extLst>
      <p:ext uri="{BB962C8B-B14F-4D97-AF65-F5344CB8AC3E}">
        <p14:creationId xmlns:p14="http://schemas.microsoft.com/office/powerpoint/2010/main" val="284600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Company Details</a:t>
            </a:r>
            <a:br>
              <a:rPr lang="en-US" dirty="0"/>
            </a:br>
            <a:endParaRPr dirty="0"/>
          </a:p>
          <a:p>
            <a:pPr marL="0" lvl="0" indent="0" algn="ctr" rtl="0">
              <a:spcBef>
                <a:spcPts val="0"/>
              </a:spcBef>
              <a:spcAft>
                <a:spcPts val="0"/>
              </a:spcAft>
              <a:buNone/>
            </a:pPr>
            <a:endParaRPr dirty="0"/>
          </a:p>
        </p:txBody>
      </p:sp>
      <p:sp>
        <p:nvSpPr>
          <p:cNvPr id="772" name="Google Shape;772;p95"/>
          <p:cNvSpPr txBox="1">
            <a:spLocks noGrp="1"/>
          </p:cNvSpPr>
          <p:nvPr>
            <p:ph type="subTitle" idx="1"/>
          </p:nvPr>
        </p:nvSpPr>
        <p:spPr>
          <a:xfrm>
            <a:off x="1255350" y="1454625"/>
            <a:ext cx="6538481" cy="3243850"/>
          </a:xfrm>
          <a:prstGeom prst="rect">
            <a:avLst/>
          </a:prstGeom>
        </p:spPr>
        <p:txBody>
          <a:bodyPr spcFirstLastPara="1" wrap="square" lIns="91425" tIns="91425" rIns="91425" bIns="91425" anchor="ctr" anchorCtr="0">
            <a:noAutofit/>
          </a:bodyPr>
          <a:lstStyle/>
          <a:p>
            <a:pPr marL="285750" indent="-285750">
              <a:buFont typeface="Wingdings" panose="05000000000000000000" pitchFamily="2" charset="2"/>
              <a:buChar char="§"/>
            </a:pPr>
            <a:r>
              <a:rPr lang="en-US" sz="2000" dirty="0"/>
              <a:t>Atliq is a hardware company which manufactures and sells various electronic items such as personal computer’s/mouse/printers and sell to different customers such as Croma/Best Buy/Flipkart/Staples(Online Stores) which can further be bought by consumers.​</a:t>
            </a:r>
          </a:p>
          <a:p>
            <a:pPr marL="285750" indent="-285750">
              <a:buFont typeface="Wingdings" panose="05000000000000000000" pitchFamily="2" charset="2"/>
              <a:buChar char="§"/>
            </a:pPr>
            <a:r>
              <a:rPr lang="en-US" sz="2000" dirty="0"/>
              <a:t>Atliq hardware follows September-August Fiscal year patter i.e. Fiscal year 2021 started in August 2020 and ended in September 2021 📅</a:t>
            </a:r>
          </a:p>
          <a:p>
            <a:pPr marL="114300" indent="0" algn="l">
              <a:buNone/>
            </a:pPr>
            <a:r>
              <a:rPr lang="en-US" sz="2000" dirty="0"/>
              <a:t>Data-Driven Decision making: Data should be the key aspect in making various decisions for the business.​</a:t>
            </a:r>
            <a:endParaRPr lang="en-IN" sz="2000" dirty="0"/>
          </a:p>
          <a:p>
            <a:pPr marL="285750" lvl="0" indent="-285750" algn="l" rtl="0">
              <a:spcBef>
                <a:spcPts val="0"/>
              </a:spcBef>
              <a:spcAft>
                <a:spcPts val="0"/>
              </a:spcAft>
              <a:buFont typeface="Wingdings" panose="05000000000000000000" pitchFamily="2" charset="2"/>
              <a:buChar char="§"/>
            </a:pPr>
            <a:endParaRPr sz="2000" dirty="0"/>
          </a:p>
        </p:txBody>
      </p:sp>
    </p:spTree>
    <p:extLst>
      <p:ext uri="{BB962C8B-B14F-4D97-AF65-F5344CB8AC3E}">
        <p14:creationId xmlns:p14="http://schemas.microsoft.com/office/powerpoint/2010/main" val="53006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3DC4-681A-4F7F-E403-CCF214A7F3CE}"/>
              </a:ext>
            </a:extLst>
          </p:cNvPr>
          <p:cNvSpPr>
            <a:spLocks noGrp="1"/>
          </p:cNvSpPr>
          <p:nvPr>
            <p:ph type="ctrTitle"/>
          </p:nvPr>
        </p:nvSpPr>
        <p:spPr/>
        <p:txBody>
          <a:bodyPr/>
          <a:lstStyle/>
          <a:p>
            <a:br>
              <a:rPr lang="en-US" dirty="0"/>
            </a:br>
            <a:endParaRPr lang="en-IN" dirty="0"/>
          </a:p>
        </p:txBody>
      </p:sp>
      <p:sp>
        <p:nvSpPr>
          <p:cNvPr id="3" name="Subtitle 2">
            <a:extLst>
              <a:ext uri="{FF2B5EF4-FFF2-40B4-BE49-F238E27FC236}">
                <a16:creationId xmlns:a16="http://schemas.microsoft.com/office/drawing/2014/main" id="{328CFAF3-5412-BA5A-7507-918737E20109}"/>
              </a:ext>
            </a:extLst>
          </p:cNvPr>
          <p:cNvSpPr>
            <a:spLocks noGrp="1"/>
          </p:cNvSpPr>
          <p:nvPr>
            <p:ph type="subTitle" idx="1"/>
          </p:nvPr>
        </p:nvSpPr>
        <p:spPr>
          <a:xfrm>
            <a:off x="370770" y="161607"/>
            <a:ext cx="2815343" cy="4536868"/>
          </a:xfrm>
        </p:spPr>
        <p:txBody>
          <a:bodyPr/>
          <a:lstStyle/>
          <a:p>
            <a:pPr marL="114300" indent="0">
              <a:buNone/>
            </a:pPr>
            <a:r>
              <a:rPr lang="en-US" sz="4000" dirty="0">
                <a:solidFill>
                  <a:schemeClr val="tx2">
                    <a:lumMod val="10000"/>
                  </a:schemeClr>
                </a:solidFill>
              </a:rPr>
              <a:t>DATA</a:t>
            </a:r>
            <a:r>
              <a:rPr lang="en-US" sz="4400" dirty="0">
                <a:solidFill>
                  <a:schemeClr val="tx2">
                    <a:lumMod val="10000"/>
                  </a:schemeClr>
                </a:solidFill>
              </a:rPr>
              <a:t> &amp;  REQUESTS</a:t>
            </a:r>
            <a:endParaRPr lang="en-IN" sz="4400" dirty="0">
              <a:solidFill>
                <a:schemeClr val="tx2">
                  <a:lumMod val="10000"/>
                </a:schemeClr>
              </a:solidFill>
            </a:endParaRPr>
          </a:p>
        </p:txBody>
      </p:sp>
      <p:pic>
        <p:nvPicPr>
          <p:cNvPr id="5" name="Picture 4">
            <a:extLst>
              <a:ext uri="{FF2B5EF4-FFF2-40B4-BE49-F238E27FC236}">
                <a16:creationId xmlns:a16="http://schemas.microsoft.com/office/drawing/2014/main" id="{DDAF5FD8-10DB-FF54-ADF8-B3ED692DA959}"/>
              </a:ext>
            </a:extLst>
          </p:cNvPr>
          <p:cNvPicPr>
            <a:picLocks noChangeAspect="1"/>
          </p:cNvPicPr>
          <p:nvPr/>
        </p:nvPicPr>
        <p:blipFill>
          <a:blip r:embed="rId2"/>
          <a:stretch>
            <a:fillRect/>
          </a:stretch>
        </p:blipFill>
        <p:spPr>
          <a:xfrm>
            <a:off x="3452892" y="161607"/>
            <a:ext cx="2983304" cy="3657873"/>
          </a:xfrm>
          <a:prstGeom prst="rect">
            <a:avLst/>
          </a:prstGeom>
        </p:spPr>
      </p:pic>
      <p:pic>
        <p:nvPicPr>
          <p:cNvPr id="7" name="Picture 6">
            <a:extLst>
              <a:ext uri="{FF2B5EF4-FFF2-40B4-BE49-F238E27FC236}">
                <a16:creationId xmlns:a16="http://schemas.microsoft.com/office/drawing/2014/main" id="{945AAEE2-9ACF-8ABA-8E9E-6D701650D2B9}"/>
              </a:ext>
            </a:extLst>
          </p:cNvPr>
          <p:cNvPicPr>
            <a:picLocks noChangeAspect="1"/>
          </p:cNvPicPr>
          <p:nvPr/>
        </p:nvPicPr>
        <p:blipFill>
          <a:blip r:embed="rId3"/>
          <a:stretch>
            <a:fillRect/>
          </a:stretch>
        </p:blipFill>
        <p:spPr>
          <a:xfrm>
            <a:off x="6075208" y="1328526"/>
            <a:ext cx="2743022" cy="3496098"/>
          </a:xfrm>
          <a:prstGeom prst="rect">
            <a:avLst/>
          </a:prstGeom>
        </p:spPr>
      </p:pic>
    </p:spTree>
    <p:extLst>
      <p:ext uri="{BB962C8B-B14F-4D97-AF65-F5344CB8AC3E}">
        <p14:creationId xmlns:p14="http://schemas.microsoft.com/office/powerpoint/2010/main" val="322624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Provide the list of markets in which customer "Atliq Exclusive" operates its business in the APAC region.</a:t>
            </a:r>
            <a:br>
              <a:rPr lang="en-US" sz="2000" dirty="0"/>
            </a:br>
            <a:endParaRPr sz="2000" dirty="0"/>
          </a:p>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7691FFD5-EA80-AB26-6935-A6B85E2C564B}"/>
              </a:ext>
            </a:extLst>
          </p:cNvPr>
          <p:cNvPicPr>
            <a:picLocks noChangeAspect="1"/>
          </p:cNvPicPr>
          <p:nvPr/>
        </p:nvPicPr>
        <p:blipFill>
          <a:blip r:embed="rId3"/>
          <a:stretch>
            <a:fillRect/>
          </a:stretch>
        </p:blipFill>
        <p:spPr>
          <a:xfrm>
            <a:off x="811805" y="1785738"/>
            <a:ext cx="2876951" cy="2857899"/>
          </a:xfrm>
          <a:prstGeom prst="rect">
            <a:avLst/>
          </a:prstGeom>
        </p:spPr>
      </p:pic>
      <p:sp>
        <p:nvSpPr>
          <p:cNvPr id="4" name="Oval 3">
            <a:extLst>
              <a:ext uri="{FF2B5EF4-FFF2-40B4-BE49-F238E27FC236}">
                <a16:creationId xmlns:a16="http://schemas.microsoft.com/office/drawing/2014/main" id="{F8215EC4-00F4-6037-B231-F17904764281}"/>
              </a:ext>
            </a:extLst>
          </p:cNvPr>
          <p:cNvSpPr/>
          <p:nvPr/>
        </p:nvSpPr>
        <p:spPr>
          <a:xfrm>
            <a:off x="926104" y="1221581"/>
            <a:ext cx="2495751" cy="428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pic>
        <p:nvPicPr>
          <p:cNvPr id="6" name="Picture 5">
            <a:extLst>
              <a:ext uri="{FF2B5EF4-FFF2-40B4-BE49-F238E27FC236}">
                <a16:creationId xmlns:a16="http://schemas.microsoft.com/office/drawing/2014/main" id="{733D9DD0-F36A-F101-1720-30C6C39D67A5}"/>
              </a:ext>
            </a:extLst>
          </p:cNvPr>
          <p:cNvPicPr>
            <a:picLocks noChangeAspect="1"/>
          </p:cNvPicPr>
          <p:nvPr/>
        </p:nvPicPr>
        <p:blipFill>
          <a:blip r:embed="rId4"/>
          <a:stretch>
            <a:fillRect/>
          </a:stretch>
        </p:blipFill>
        <p:spPr>
          <a:xfrm>
            <a:off x="4117146" y="1792882"/>
            <a:ext cx="4941130" cy="2686317"/>
          </a:xfrm>
          <a:prstGeom prst="rect">
            <a:avLst/>
          </a:prstGeom>
        </p:spPr>
      </p:pic>
      <p:sp>
        <p:nvSpPr>
          <p:cNvPr id="7" name="Arrow: Curved Down 6">
            <a:extLst>
              <a:ext uri="{FF2B5EF4-FFF2-40B4-BE49-F238E27FC236}">
                <a16:creationId xmlns:a16="http://schemas.microsoft.com/office/drawing/2014/main" id="{54830326-9A5D-FDD6-14D1-A567F3894B5A}"/>
              </a:ext>
            </a:extLst>
          </p:cNvPr>
          <p:cNvSpPr/>
          <p:nvPr/>
        </p:nvSpPr>
        <p:spPr>
          <a:xfrm>
            <a:off x="3652802" y="1251056"/>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8429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What is the percentage of unique product increase in 2021 vs. 2020? The final output contains these fields, </a:t>
            </a:r>
            <a:br>
              <a:rPr lang="en-US" sz="2000" dirty="0"/>
            </a:br>
            <a:endParaRPr sz="2000" dirty="0"/>
          </a:p>
          <a:p>
            <a:pPr marL="0" lvl="0" indent="0" algn="ctr" rtl="0">
              <a:spcBef>
                <a:spcPts val="0"/>
              </a:spcBef>
              <a:spcAft>
                <a:spcPts val="0"/>
              </a:spcAft>
              <a:buNone/>
            </a:pPr>
            <a:endParaRPr sz="2000" dirty="0"/>
          </a:p>
        </p:txBody>
      </p:sp>
      <p:sp>
        <p:nvSpPr>
          <p:cNvPr id="4" name="Oval 3">
            <a:extLst>
              <a:ext uri="{FF2B5EF4-FFF2-40B4-BE49-F238E27FC236}">
                <a16:creationId xmlns:a16="http://schemas.microsoft.com/office/drawing/2014/main" id="{F8215EC4-00F4-6037-B231-F17904764281}"/>
              </a:ext>
            </a:extLst>
          </p:cNvPr>
          <p:cNvSpPr/>
          <p:nvPr/>
        </p:nvSpPr>
        <p:spPr>
          <a:xfrm>
            <a:off x="926104" y="1221581"/>
            <a:ext cx="2495751" cy="428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652802" y="1251056"/>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a:extLst>
              <a:ext uri="{FF2B5EF4-FFF2-40B4-BE49-F238E27FC236}">
                <a16:creationId xmlns:a16="http://schemas.microsoft.com/office/drawing/2014/main" id="{9B9EFBA9-A202-D3CA-AB30-73A8642EF7E1}"/>
              </a:ext>
            </a:extLst>
          </p:cNvPr>
          <p:cNvPicPr>
            <a:picLocks noChangeAspect="1"/>
          </p:cNvPicPr>
          <p:nvPr/>
        </p:nvPicPr>
        <p:blipFill>
          <a:blip r:embed="rId3"/>
          <a:stretch>
            <a:fillRect/>
          </a:stretch>
        </p:blipFill>
        <p:spPr>
          <a:xfrm>
            <a:off x="312836" y="1938236"/>
            <a:ext cx="3722285" cy="1776513"/>
          </a:xfrm>
          <a:prstGeom prst="rect">
            <a:avLst/>
          </a:prstGeom>
        </p:spPr>
      </p:pic>
      <p:pic>
        <p:nvPicPr>
          <p:cNvPr id="9" name="Picture 8">
            <a:extLst>
              <a:ext uri="{FF2B5EF4-FFF2-40B4-BE49-F238E27FC236}">
                <a16:creationId xmlns:a16="http://schemas.microsoft.com/office/drawing/2014/main" id="{7FA81B88-3051-B019-0CB1-241291F1B18A}"/>
              </a:ext>
            </a:extLst>
          </p:cNvPr>
          <p:cNvPicPr>
            <a:picLocks noChangeAspect="1"/>
          </p:cNvPicPr>
          <p:nvPr/>
        </p:nvPicPr>
        <p:blipFill>
          <a:blip r:embed="rId4"/>
          <a:stretch>
            <a:fillRect/>
          </a:stretch>
        </p:blipFill>
        <p:spPr>
          <a:xfrm>
            <a:off x="4256576" y="1829050"/>
            <a:ext cx="4430224" cy="2615394"/>
          </a:xfrm>
          <a:prstGeom prst="rect">
            <a:avLst/>
          </a:prstGeom>
        </p:spPr>
      </p:pic>
      <p:sp>
        <p:nvSpPr>
          <p:cNvPr id="10" name="Rectangle: Rounded Corners 9">
            <a:extLst>
              <a:ext uri="{FF2B5EF4-FFF2-40B4-BE49-F238E27FC236}">
                <a16:creationId xmlns:a16="http://schemas.microsoft.com/office/drawing/2014/main" id="{FD167361-2A92-B649-20B9-93A729D7291B}"/>
              </a:ext>
            </a:extLst>
          </p:cNvPr>
          <p:cNvSpPr/>
          <p:nvPr/>
        </p:nvSpPr>
        <p:spPr>
          <a:xfrm>
            <a:off x="742950" y="4472769"/>
            <a:ext cx="4550569" cy="557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Percentage change is 36.33%</a:t>
            </a:r>
          </a:p>
          <a:p>
            <a:pPr algn="ctr"/>
            <a:r>
              <a:rPr lang="en-US" dirty="0"/>
              <a:t>** Demand of product is increased</a:t>
            </a:r>
            <a:endParaRPr lang="en-IN" dirty="0"/>
          </a:p>
        </p:txBody>
      </p:sp>
    </p:spTree>
    <p:extLst>
      <p:ext uri="{BB962C8B-B14F-4D97-AF65-F5344CB8AC3E}">
        <p14:creationId xmlns:p14="http://schemas.microsoft.com/office/powerpoint/2010/main" val="49994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502200" y="292894"/>
            <a:ext cx="8184600" cy="8226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Provide a report with all the unique product counts for each segment and sort them in descending order of product counts. </a:t>
            </a:r>
            <a:br>
              <a:rPr lang="en-US" sz="2000" dirty="0"/>
            </a:br>
            <a:endParaRPr sz="2000" dirty="0"/>
          </a:p>
          <a:p>
            <a:pPr marL="0" lvl="0" indent="0" algn="ctr" rtl="0">
              <a:spcBef>
                <a:spcPts val="0"/>
              </a:spcBef>
              <a:spcAft>
                <a:spcPts val="0"/>
              </a:spcAft>
              <a:buNone/>
            </a:pPr>
            <a:endParaRPr sz="2000" dirty="0"/>
          </a:p>
        </p:txBody>
      </p:sp>
      <p:sp>
        <p:nvSpPr>
          <p:cNvPr id="4" name="Oval 3">
            <a:extLst>
              <a:ext uri="{FF2B5EF4-FFF2-40B4-BE49-F238E27FC236}">
                <a16:creationId xmlns:a16="http://schemas.microsoft.com/office/drawing/2014/main" id="{F8215EC4-00F4-6037-B231-F17904764281}"/>
              </a:ext>
            </a:extLst>
          </p:cNvPr>
          <p:cNvSpPr/>
          <p:nvPr/>
        </p:nvSpPr>
        <p:spPr>
          <a:xfrm>
            <a:off x="926104" y="1221581"/>
            <a:ext cx="2495751" cy="428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OUTPUT</a:t>
            </a:r>
            <a:endParaRPr lang="en-IN" dirty="0"/>
          </a:p>
        </p:txBody>
      </p:sp>
      <p:sp>
        <p:nvSpPr>
          <p:cNvPr id="7" name="Arrow: Curved Down 6">
            <a:extLst>
              <a:ext uri="{FF2B5EF4-FFF2-40B4-BE49-F238E27FC236}">
                <a16:creationId xmlns:a16="http://schemas.microsoft.com/office/drawing/2014/main" id="{54830326-9A5D-FDD6-14D1-A567F3894B5A}"/>
              </a:ext>
            </a:extLst>
          </p:cNvPr>
          <p:cNvSpPr/>
          <p:nvPr/>
        </p:nvSpPr>
        <p:spPr>
          <a:xfrm>
            <a:off x="3652802" y="1251056"/>
            <a:ext cx="919198" cy="44246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Rounded Corners 1">
            <a:extLst>
              <a:ext uri="{FF2B5EF4-FFF2-40B4-BE49-F238E27FC236}">
                <a16:creationId xmlns:a16="http://schemas.microsoft.com/office/drawing/2014/main" id="{B7761669-20A7-9CF3-B775-6C93BCFCF1FB}"/>
              </a:ext>
            </a:extLst>
          </p:cNvPr>
          <p:cNvSpPr/>
          <p:nvPr/>
        </p:nvSpPr>
        <p:spPr>
          <a:xfrm>
            <a:off x="1220150" y="4431199"/>
            <a:ext cx="4550569" cy="557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Notebook is Manufacturing significantly more than others</a:t>
            </a:r>
          </a:p>
        </p:txBody>
      </p:sp>
      <p:pic>
        <p:nvPicPr>
          <p:cNvPr id="6" name="Picture 5">
            <a:extLst>
              <a:ext uri="{FF2B5EF4-FFF2-40B4-BE49-F238E27FC236}">
                <a16:creationId xmlns:a16="http://schemas.microsoft.com/office/drawing/2014/main" id="{19C5EDC7-F152-C206-7E25-E907FD8C2617}"/>
              </a:ext>
            </a:extLst>
          </p:cNvPr>
          <p:cNvPicPr>
            <a:picLocks noChangeAspect="1"/>
          </p:cNvPicPr>
          <p:nvPr/>
        </p:nvPicPr>
        <p:blipFill>
          <a:blip r:embed="rId3"/>
          <a:stretch>
            <a:fillRect/>
          </a:stretch>
        </p:blipFill>
        <p:spPr>
          <a:xfrm>
            <a:off x="300748" y="1785488"/>
            <a:ext cx="2910367" cy="2254355"/>
          </a:xfrm>
          <a:prstGeom prst="rect">
            <a:avLst/>
          </a:prstGeom>
        </p:spPr>
      </p:pic>
      <p:pic>
        <p:nvPicPr>
          <p:cNvPr id="10" name="Picture 9">
            <a:extLst>
              <a:ext uri="{FF2B5EF4-FFF2-40B4-BE49-F238E27FC236}">
                <a16:creationId xmlns:a16="http://schemas.microsoft.com/office/drawing/2014/main" id="{E6AFEC25-2F5B-72FA-1776-D9F2F53EEC00}"/>
              </a:ext>
            </a:extLst>
          </p:cNvPr>
          <p:cNvPicPr>
            <a:picLocks noChangeAspect="1"/>
          </p:cNvPicPr>
          <p:nvPr/>
        </p:nvPicPr>
        <p:blipFill>
          <a:blip r:embed="rId4"/>
          <a:stretch>
            <a:fillRect/>
          </a:stretch>
        </p:blipFill>
        <p:spPr>
          <a:xfrm>
            <a:off x="3421855" y="1825605"/>
            <a:ext cx="5653979" cy="2432071"/>
          </a:xfrm>
          <a:prstGeom prst="rect">
            <a:avLst/>
          </a:prstGeom>
        </p:spPr>
      </p:pic>
    </p:spTree>
    <p:extLst>
      <p:ext uri="{BB962C8B-B14F-4D97-AF65-F5344CB8AC3E}">
        <p14:creationId xmlns:p14="http://schemas.microsoft.com/office/powerpoint/2010/main" val="2928152042"/>
      </p:ext>
    </p:extLst>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20344</TotalTime>
  <Words>658</Words>
  <Application>Microsoft Office PowerPoint</Application>
  <PresentationFormat>On-screen Show (16:9)</PresentationFormat>
  <Paragraphs>62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Squada One</vt:lpstr>
      <vt:lpstr>Arial</vt:lpstr>
      <vt:lpstr>Roboto Condensed Light</vt:lpstr>
      <vt:lpstr>Livvic</vt:lpstr>
      <vt:lpstr>Fira Sans Extra Condensed Medium</vt:lpstr>
      <vt:lpstr>Wingdings</vt:lpstr>
      <vt:lpstr>Tech Startup XL by Slidesgo</vt:lpstr>
      <vt:lpstr>Consumer Goods Ad_Hoc Insights </vt:lpstr>
      <vt:lpstr>Objectives</vt:lpstr>
      <vt:lpstr>Objective  </vt:lpstr>
      <vt:lpstr>Problem Statement  </vt:lpstr>
      <vt:lpstr>Company Details  </vt:lpstr>
      <vt:lpstr> </vt:lpstr>
      <vt:lpstr>Provide the list of markets in which customer "Atliq Exclusive" operates its business in the APAC region.  </vt:lpstr>
      <vt:lpstr>What is the percentage of unique product increase in 2021 vs. 2020? The final output contains these fields,   </vt:lpstr>
      <vt:lpstr>Provide a report with all the unique product counts for each segment and sort them in descending order of product counts.   </vt:lpstr>
      <vt:lpstr>Which segment had the most increase in unique products in 2021 vs 2020?   </vt:lpstr>
      <vt:lpstr>Get the products that have the highest and lowest manufacturing costs.  </vt:lpstr>
      <vt:lpstr>Generate a report which contains the top 5 customers who received an average high pre_invoice_discount_pct for the fiscal year 2021 and in the Indian market</vt:lpstr>
      <vt:lpstr>Get the complete report of the Gross sales amount for the customer “Atliq Exclusive” for each month. This analysis helps to get an idea of low and high-performing months and take strategic decisions.</vt:lpstr>
      <vt:lpstr>In which quarter of 2020, got the maximum total_sold_quantity?</vt:lpstr>
      <vt:lpstr>Which channel helped to bring more gross sales in the fiscal year 2021 and the percentage of contribution? </vt:lpstr>
      <vt:lpstr>GET the Top 3 products in each division that have a high total_sold_quantity in the fiscal_year 2021?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Guna Jhansi</dc:creator>
  <cp:lastModifiedBy>guna jhansi</cp:lastModifiedBy>
  <cp:revision>18</cp:revision>
  <dcterms:modified xsi:type="dcterms:W3CDTF">2024-09-01T07:15:40Z</dcterms:modified>
</cp:coreProperties>
</file>