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0EA4-B4DC-326E-6D5D-5E2D139A0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988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939C0-40CA-89E4-C146-B212E439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55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6BB94-0024-A1B1-676D-3344605E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760" y="6356350"/>
            <a:ext cx="2743200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sz="1400" b="1">
                <a:solidFill>
                  <a:srgbClr val="FF8B37"/>
                </a:solidFill>
              </a:defRPr>
            </a:lvl1pPr>
          </a:lstStyle>
          <a:p>
            <a:r>
              <a:rPr lang="en-IN" dirty="0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97940-2C58-1613-E123-6DDD0303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1AEE35B-EB9C-00F8-69E3-A61AB35E6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114905"/>
            <a:ext cx="2194560" cy="906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F7F60E-D9C1-03D4-79DD-717DE0406607}"/>
              </a:ext>
            </a:extLst>
          </p:cNvPr>
          <p:cNvSpPr txBox="1"/>
          <p:nvPr/>
        </p:nvSpPr>
        <p:spPr>
          <a:xfrm>
            <a:off x="5602275" y="1157754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Presents</a:t>
            </a:r>
          </a:p>
        </p:txBody>
      </p:sp>
    </p:spTree>
    <p:extLst>
      <p:ext uri="{BB962C8B-B14F-4D97-AF65-F5344CB8AC3E}">
        <p14:creationId xmlns:p14="http://schemas.microsoft.com/office/powerpoint/2010/main" val="276576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0074-28FB-BB92-1334-D3199538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4B89C-E1B4-11C7-BD5F-12CEA1E62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A6FC-871A-08A2-36CE-71B509CE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1B4E-5575-4A78-B131-68CA26BC193F}" type="datetime1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C8DD-F950-5BE5-E4E7-121D5941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2A425-3FF3-3365-D49E-BBDD426B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6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931A1-7258-F68D-94DD-E74D7DE1A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76F33-C629-F305-B184-04006A27F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77F6-1334-F1B2-C639-554A293C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78E5-3397-4B27-AE7A-920628AB8853}" type="datetime1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7234-63D7-35A5-7F62-FDC4F3FD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9070-1721-11B6-98C9-218981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02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1408-42B5-048B-604E-DC3C6B5F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20675"/>
            <a:ext cx="96164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0C93-6881-5562-8115-9DE448BA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825625"/>
            <a:ext cx="110947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5E45B-4B06-4607-CA1B-D8C33E81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240" y="6356350"/>
            <a:ext cx="4114800" cy="365125"/>
          </a:xfrm>
        </p:spPr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3F43-42D4-B0E8-A909-EC0F0B5B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5560" y="6356350"/>
            <a:ext cx="2743200" cy="365125"/>
          </a:xfrm>
        </p:spPr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E49820-F2D7-5F64-EE38-DAED2F98C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60" y="136525"/>
            <a:ext cx="1432560" cy="5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1C01-395F-0777-13F4-257E0B94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DE9F-7CBA-439C-6B80-6036E8D2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F607-5560-B262-0980-239ED914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8325-8C1D-4B03-A87C-3333D6EF1138}" type="datetime1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DA0A-3FC5-EC03-EB3D-6E41FF07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EE97-89F1-FB29-A042-AF9AAEA7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BADA-87CE-8C82-A87F-E40CB4E7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624C-BA87-CDB7-A54D-F3635CF6F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B491A-1D4C-EDC8-35EA-36A836E66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64F77-6485-9B9C-9BB6-031600B7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29CA-D2F8-42FA-8BC2-6F807D4ED3FC}" type="datetime1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10FCC-33DA-9C94-2C67-618F3BD0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1E08E-556D-B996-60C8-4004DAA7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59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5D2A-9AEC-B95C-116A-99221D76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DDD43-B53A-07CB-E3C2-7A806D8D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E2DD3-82F2-97CE-4807-2951B90E2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666C-DB33-0BF1-8383-35658C760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B0222-CDCC-4628-176F-B52242F8E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0D6F2-EFA7-E2F6-CB2E-56F0C49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066E-49BE-4767-9998-353379C5A2DC}" type="datetime1">
              <a:rPr lang="en-IN" smtClean="0"/>
              <a:t>29-04-2023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3E863-FA2F-7C51-6233-113BBF33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579E7-B028-BF1C-EEDB-48CC0DF4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29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1336-CDC4-2B09-0BBE-738425B4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DBFDC-32AD-FCFE-AFE0-B95ED378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39A1-3E5E-4E95-8859-FC8E8D062240}" type="datetime1">
              <a:rPr lang="en-IN" smtClean="0"/>
              <a:t>29-04-2023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93E42-47F8-70CA-3B8C-187F13E7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2204-51A6-1E03-1A7A-EED6ED83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8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E1783-8682-6B7B-B009-6F3B4DD2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64C03-1BCE-44FB-A603-B0277149B141}" type="datetime1">
              <a:rPr lang="en-IN" smtClean="0"/>
              <a:t>29-04-2023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3FD71-F38D-ECAA-3A7F-1D6ED326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3E9B6-9ED3-33BD-3C54-48982C95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16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80EE-C9E7-60CA-3BC1-FED7806F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1F3A-97E7-7BD6-9FB6-E79EDEC7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A2157-2739-28BD-8068-C2D99C853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D990E-7E5B-77EC-526B-BEAF7563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7B9D-55BA-4E5A-A5EF-B7447534C6A7}" type="datetime1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C717D-5870-155A-BA04-A9CF7CF5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C93C4-4A4B-B56C-0E1A-8A69E28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9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9C30-A057-B64F-B977-A0576D77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253BF-90DF-4AA4-DDCE-259909272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A5480-4AE3-D1FE-0E7D-F4D446FD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01B69-F137-A5F2-F200-D7C195C9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32F2-F369-42C7-968B-30361C0F6E03}" type="datetime1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7EE1A-8167-8271-E341-3AB39335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5E91-D591-0EAF-EE9B-D9D7FF77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0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0B398-F915-5505-94AD-92163050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08474-9A63-8164-7B1F-EBD2D248E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716F-C3C6-E5B9-1F33-4B5C86ACB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31137-26CA-4C5A-BBF9-67194E68A3A8}" type="datetime1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4610-798B-63E0-7549-3F2DB92C5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A51D3-7D0E-183B-C878-0D8222E9E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5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DA9DB-F569-6E88-765A-91ACD17829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Installing Anaconda, Variables and Constants, Datatypes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C56B6-F882-7E35-1781-4B2E1938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73D6A-C621-C25E-D30B-9B120277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2469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C3D6C4-9FE6-3234-5EDF-83A3F43E2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5" y="723900"/>
            <a:ext cx="9086850" cy="536257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738BC-C789-ABB6-2E77-069B10E5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24BBE-DE0F-BD58-C001-5350281E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106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5BD78F-9ECA-6695-CA8B-C2DBC6BD4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609600"/>
            <a:ext cx="9020174" cy="562927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17D67-D38E-511F-026E-48B05124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A2145-CD37-8AB9-2330-497DA1CC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893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62948-6893-3538-637D-1000FA51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" y="180976"/>
            <a:ext cx="9616440" cy="641350"/>
          </a:xfrm>
        </p:spPr>
        <p:txBody>
          <a:bodyPr>
            <a:noAutofit/>
          </a:bodyPr>
          <a:lstStyle/>
          <a:p>
            <a:pPr algn="ctr"/>
            <a:r>
              <a:rPr lang="en-IN" dirty="0">
                <a:solidFill>
                  <a:srgbClr val="7030A0"/>
                </a:solidFill>
                <a:latin typeface="Georgia" panose="02040502050405020303" pitchFamily="18" charset="0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818B2-A414-5C9E-7B8D-DF5E5D306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981076"/>
            <a:ext cx="11753850" cy="55911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In programming, a variable is a container (storage area) to hold data. For example,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				number = 10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Here, number is the variable storing the value 10.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C00000"/>
                </a:solidFill>
                <a:latin typeface="Georgia" panose="02040502050405020303" pitchFamily="18" charset="0"/>
              </a:rPr>
              <a:t>Assigning values to Variables in Python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As we can see from the above example, we use the assignment operator = to assign a value to a variable.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site_name</a:t>
            </a:r>
            <a:r>
              <a:rPr lang="en-US" sz="2200" dirty="0">
                <a:latin typeface="Georgia" panose="02040502050405020303" pitchFamily="18" charset="0"/>
              </a:rPr>
              <a:t> = 'pro.pro'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</a:t>
            </a:r>
            <a:r>
              <a:rPr lang="en-US" sz="2200" dirty="0" err="1">
                <a:latin typeface="Georgia" panose="02040502050405020303" pitchFamily="18" charset="0"/>
              </a:rPr>
              <a:t>site_name</a:t>
            </a:r>
            <a:r>
              <a:rPr lang="en-US" sz="2200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# Output: pro.pro</a:t>
            </a: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0AE96-31C3-3ED3-E128-6F8605467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67500-B429-E4F7-BB1A-A0E54472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24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661A1-0F07-0B56-FBE2-8E3D777D8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381000"/>
            <a:ext cx="118110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Changing the Value of a Variable in Python</a:t>
            </a: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site_name</a:t>
            </a:r>
            <a:r>
              <a:rPr lang="en-US" sz="2200" dirty="0">
                <a:latin typeface="Georgia" panose="02040502050405020303" pitchFamily="18" charset="0"/>
              </a:rPr>
              <a:t> = 'pro.pro'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</a:t>
            </a:r>
            <a:r>
              <a:rPr lang="en-US" sz="2200" dirty="0" err="1">
                <a:latin typeface="Georgia" panose="02040502050405020303" pitchFamily="18" charset="0"/>
              </a:rPr>
              <a:t>site_name</a:t>
            </a:r>
            <a:r>
              <a:rPr lang="en-US" sz="2200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site_name</a:t>
            </a:r>
            <a:r>
              <a:rPr lang="en-US" sz="2200" dirty="0">
                <a:latin typeface="Georgia" panose="02040502050405020303" pitchFamily="18" charset="0"/>
              </a:rPr>
              <a:t> = 'apple.com'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</a:t>
            </a:r>
            <a:r>
              <a:rPr lang="en-US" sz="2200" dirty="0" err="1">
                <a:latin typeface="Georgia" panose="02040502050405020303" pitchFamily="18" charset="0"/>
              </a:rPr>
              <a:t>site_name</a:t>
            </a:r>
            <a:r>
              <a:rPr lang="en-US" sz="2200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Output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pro.pro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apple.com</a:t>
            </a: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66BFE-96CA-53DD-04F7-7C2389B0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C52FA-B04A-D8F8-81CD-C425867A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893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DB4F6-A740-A924-C2CC-DD50CADCD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57174"/>
            <a:ext cx="11658600" cy="627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  <a:latin typeface="Georgia" panose="02040502050405020303" pitchFamily="18" charset="0"/>
              </a:rPr>
              <a:t>Assigning multiple values to multiple variables</a:t>
            </a:r>
          </a:p>
          <a:p>
            <a:pPr marL="0" indent="0">
              <a:buNone/>
            </a:pPr>
            <a:endParaRPr lang="en-IN" sz="2400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a, b, c = 5, 3.2, 'Hello'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print(a)  # prints 5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print(b)  # prints 3.2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print(c)  # prints Hello 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If we want to assign the same value to multiple variables at once, we can do this as: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site1 = site2  = 'pro.com'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print(site1)  # prints pro.com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print(site2)  # prints pro.com</a:t>
            </a: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4A1F2-DE5D-6A9D-861A-3FDF4B62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927BE-67C1-9DBE-8998-490AEFAF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736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322A9-179C-2EB5-123C-019E40AFE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7" y="239712"/>
            <a:ext cx="11630025" cy="6378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Rules for Naming Python Variables</a:t>
            </a: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r>
              <a:rPr lang="en-US" sz="2200" dirty="0">
                <a:latin typeface="Georgia" panose="02040502050405020303" pitchFamily="18" charset="0"/>
              </a:rPr>
              <a:t>Constant and variable names should have a combination of letters in lowercase (a to z) or uppercase (A to Z) or digits (0 to 9) or an underscore (_).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For example:</a:t>
            </a: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snake_case</a:t>
            </a: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MACRO_CASE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camelCase</a:t>
            </a: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CapWords</a:t>
            </a: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r>
              <a:rPr lang="en-US" sz="2200" dirty="0">
                <a:latin typeface="Georgia" panose="02040502050405020303" pitchFamily="18" charset="0"/>
              </a:rPr>
              <a:t>Create a name that makes sense. For example, vowel makes more sense than v.</a:t>
            </a:r>
          </a:p>
          <a:p>
            <a:r>
              <a:rPr lang="en-US" sz="2200" dirty="0">
                <a:latin typeface="Georgia" panose="02040502050405020303" pitchFamily="18" charset="0"/>
              </a:rPr>
              <a:t>If you want to create a variable name having two words, use underscore to separate them. For example:</a:t>
            </a: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my_name</a:t>
            </a: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current_salary</a:t>
            </a: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8458A-D4EC-0A61-F6B1-16A672A5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CD3953-193D-F30D-0518-B56203E2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275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97C3C-A76F-C7BB-7EE5-DCBD78870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Georgia" panose="02040502050405020303" pitchFamily="18" charset="0"/>
              </a:rPr>
              <a:t>Python is case-sensitive. So num and Num are different variables. For example,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var num = 5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var Num = 55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print(num) # 5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print(Num) # 55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Avoid using keywords like if, True, class, etc. as variable names.</a:t>
            </a: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5409-166C-D74C-1A1C-5D5AE9FB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EB31B-6CCB-7C89-426B-7738B740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829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97E6F-C17D-D4E2-08A3-836542AB6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20675"/>
            <a:ext cx="9616440" cy="708025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7030A0"/>
                </a:solidFill>
                <a:latin typeface="Georgia" panose="02040502050405020303" pitchFamily="18" charset="0"/>
              </a:rPr>
              <a:t>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87B05-67D4-787C-DEEC-E3FD700D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028700"/>
            <a:ext cx="11477625" cy="55086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Georgia" panose="02040502050405020303" pitchFamily="18" charset="0"/>
              </a:rPr>
              <a:t>A constant is a special type of variable whose value cannot be changed.</a:t>
            </a:r>
          </a:p>
          <a:p>
            <a:endParaRPr lang="en-US" sz="2200" dirty="0">
              <a:latin typeface="Georgia" panose="02040502050405020303" pitchFamily="18" charset="0"/>
            </a:endParaRPr>
          </a:p>
          <a:p>
            <a:r>
              <a:rPr lang="en-US" sz="2200" dirty="0">
                <a:latin typeface="Georgia" panose="02040502050405020303" pitchFamily="18" charset="0"/>
              </a:rPr>
              <a:t>In Python, constants are usually declared and assigned in a module (a new file containing variables, functions, </a:t>
            </a:r>
            <a:r>
              <a:rPr lang="en-US" sz="2200" dirty="0" err="1">
                <a:latin typeface="Georgia" panose="02040502050405020303" pitchFamily="18" charset="0"/>
              </a:rPr>
              <a:t>etc</a:t>
            </a:r>
            <a:r>
              <a:rPr lang="en-US" sz="2200" dirty="0">
                <a:latin typeface="Georgia" panose="02040502050405020303" pitchFamily="18" charset="0"/>
              </a:rPr>
              <a:t> which is imported to the main file).</a:t>
            </a:r>
          </a:p>
          <a:p>
            <a:endParaRPr lang="en-US" sz="2200" dirty="0">
              <a:latin typeface="Georgia" panose="02040502050405020303" pitchFamily="18" charset="0"/>
            </a:endParaRPr>
          </a:p>
          <a:p>
            <a:r>
              <a:rPr lang="en-US" sz="2200" dirty="0">
                <a:latin typeface="Georgia" panose="02040502050405020303" pitchFamily="18" charset="0"/>
              </a:rPr>
              <a:t>We declare constants in separate file and use it in the main file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Create a constant.py: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# declare constants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PI = 3.14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GRAVITY = 9.8</a:t>
            </a: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56D2A-1101-BAF8-9302-1B501B54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97C16-07E8-A487-8E4E-C509CF57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189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F062-D890-31F2-306A-4E188DEB2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49" y="323850"/>
            <a:ext cx="11725275" cy="6162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Create a main.py: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import constant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</a:t>
            </a:r>
            <a:r>
              <a:rPr lang="en-US" sz="2200" dirty="0" err="1">
                <a:latin typeface="Georgia" panose="02040502050405020303" pitchFamily="18" charset="0"/>
              </a:rPr>
              <a:t>constant.PI</a:t>
            </a:r>
            <a:r>
              <a:rPr lang="en-US" sz="2200" dirty="0">
                <a:latin typeface="Georgia" panose="02040502050405020303" pitchFamily="18" charset="0"/>
              </a:rPr>
              <a:t>) # prints 3.14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</a:t>
            </a:r>
            <a:r>
              <a:rPr lang="en-US" sz="2200" dirty="0" err="1">
                <a:latin typeface="Georgia" panose="02040502050405020303" pitchFamily="18" charset="0"/>
              </a:rPr>
              <a:t>constant.GRAVITY</a:t>
            </a:r>
            <a:r>
              <a:rPr lang="en-US" sz="2200" dirty="0">
                <a:latin typeface="Georgia" panose="02040502050405020303" pitchFamily="18" charset="0"/>
              </a:rPr>
              <a:t>) # prints 9.8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In the above example, we created the constant.py module file. Then, we assigned the constant value to PI and GRAVITY.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After that, we create the main.py file and import the constant module. Finally, we printed the constant value.</a:t>
            </a: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C3ACDE-9AE7-D6A4-F626-48CC83C78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EA080-5B0C-41A2-0664-12FD1652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787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FF034-D9EA-D00B-CC01-D42594463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650" y="273050"/>
            <a:ext cx="9616440" cy="774700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7030A0"/>
                </a:solidFill>
                <a:latin typeface="Georgia" panose="02040502050405020303" pitchFamily="18" charset="0"/>
              </a:rPr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74402-8CBF-5F38-CA17-F1F27D73B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1504950"/>
            <a:ext cx="11830050" cy="503237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Georgia" panose="02040502050405020303" pitchFamily="18" charset="0"/>
              </a:rPr>
              <a:t>The number data types are used to store the numeric values.</a:t>
            </a:r>
          </a:p>
          <a:p>
            <a:endParaRPr lang="en-US" sz="2200" dirty="0">
              <a:latin typeface="Georgia" panose="02040502050405020303" pitchFamily="18" charset="0"/>
            </a:endParaRPr>
          </a:p>
          <a:p>
            <a:r>
              <a:rPr lang="en-US" sz="2200" dirty="0">
                <a:latin typeface="Georgia" panose="02040502050405020303" pitchFamily="18" charset="0"/>
              </a:rPr>
              <a:t>Python supports integers, floating-point numbers and complex numbers. They are defined as int, float, and complex classes in Python.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int - holds signed integers of non-limited length.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float - holds floating decimal points and it's accurate up to 15 decimal places.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complex - holds complex numbers.</a:t>
            </a: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1B83E-5786-93BD-3258-731A53E46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95EDE-7462-E9F2-7FAC-897CF42D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84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B0320-887E-B2C2-2F80-94DC2E03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301626"/>
            <a:ext cx="9616440" cy="774700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7030A0"/>
                </a:solidFill>
                <a:latin typeface="Georgia" panose="02040502050405020303" pitchFamily="18" charset="0"/>
              </a:rPr>
              <a:t>Installing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4800-ABF6-B623-2E75-B5799AAD2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1" y="1390650"/>
            <a:ext cx="11591924" cy="53308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Georgia" panose="02040502050405020303" pitchFamily="18" charset="0"/>
              </a:rPr>
              <a:t>Anaconda is an open-source software that contains </a:t>
            </a:r>
            <a:r>
              <a:rPr lang="en-US" sz="2200" dirty="0" err="1">
                <a:latin typeface="Georgia" panose="02040502050405020303" pitchFamily="18" charset="0"/>
              </a:rPr>
              <a:t>Jupyter</a:t>
            </a:r>
            <a:r>
              <a:rPr lang="en-US" sz="2200" dirty="0">
                <a:latin typeface="Georgia" panose="02040502050405020303" pitchFamily="18" charset="0"/>
              </a:rPr>
              <a:t>, </a:t>
            </a:r>
            <a:r>
              <a:rPr lang="en-US" sz="2200" dirty="0" err="1">
                <a:latin typeface="Georgia" panose="02040502050405020303" pitchFamily="18" charset="0"/>
              </a:rPr>
              <a:t>spyder</a:t>
            </a:r>
            <a:r>
              <a:rPr lang="en-US" sz="2200" dirty="0">
                <a:latin typeface="Georgia" panose="02040502050405020303" pitchFamily="18" charset="0"/>
              </a:rPr>
              <a:t>, </a:t>
            </a:r>
            <a:r>
              <a:rPr lang="en-US" sz="2200" dirty="0" err="1">
                <a:latin typeface="Georgia" panose="02040502050405020303" pitchFamily="18" charset="0"/>
              </a:rPr>
              <a:t>etc</a:t>
            </a:r>
            <a:r>
              <a:rPr lang="en-US" sz="2200" dirty="0">
                <a:latin typeface="Georgia" panose="02040502050405020303" pitchFamily="18" charset="0"/>
              </a:rPr>
              <a:t> that are used for large data processing, data analytics, heavy scientific computing. </a:t>
            </a:r>
          </a:p>
          <a:p>
            <a:endParaRPr lang="en-US" sz="2200" dirty="0">
              <a:latin typeface="Georgia" panose="02040502050405020303" pitchFamily="18" charset="0"/>
            </a:endParaRPr>
          </a:p>
          <a:p>
            <a:r>
              <a:rPr lang="en-US" sz="2200" dirty="0">
                <a:latin typeface="Georgia" panose="02040502050405020303" pitchFamily="18" charset="0"/>
              </a:rPr>
              <a:t>Anaconda works for R and python programming language. Spyder(sub-application of Anaconda) is used for python. </a:t>
            </a:r>
          </a:p>
          <a:p>
            <a:endParaRPr lang="en-US" sz="2200" dirty="0">
              <a:latin typeface="Georgia" panose="02040502050405020303" pitchFamily="18" charset="0"/>
            </a:endParaRPr>
          </a:p>
          <a:p>
            <a:r>
              <a:rPr lang="en-US" sz="2200" dirty="0" err="1">
                <a:latin typeface="Georgia" panose="02040502050405020303" pitchFamily="18" charset="0"/>
              </a:rPr>
              <a:t>Opencv</a:t>
            </a:r>
            <a:r>
              <a:rPr lang="en-US" sz="2200" dirty="0">
                <a:latin typeface="Georgia" panose="02040502050405020303" pitchFamily="18" charset="0"/>
              </a:rPr>
              <a:t> for python will work in </a:t>
            </a:r>
            <a:r>
              <a:rPr lang="en-US" sz="2200" dirty="0" err="1">
                <a:latin typeface="Georgia" panose="02040502050405020303" pitchFamily="18" charset="0"/>
              </a:rPr>
              <a:t>spyder</a:t>
            </a:r>
            <a:r>
              <a:rPr lang="en-US" sz="2200" dirty="0">
                <a:latin typeface="Georgia" panose="02040502050405020303" pitchFamily="18" charset="0"/>
              </a:rPr>
              <a:t>. Package versions are managed by the package management system called </a:t>
            </a:r>
            <a:r>
              <a:rPr lang="en-US" sz="2200" dirty="0" err="1">
                <a:latin typeface="Georgia" panose="02040502050405020303" pitchFamily="18" charset="0"/>
              </a:rPr>
              <a:t>conda</a:t>
            </a:r>
            <a:r>
              <a:rPr lang="en-US" sz="2200" dirty="0">
                <a:latin typeface="Georgia" panose="02040502050405020303" pitchFamily="18" charset="0"/>
              </a:rPr>
              <a:t>.</a:t>
            </a:r>
          </a:p>
          <a:p>
            <a:endParaRPr lang="en-US" sz="2200" dirty="0">
              <a:latin typeface="Georgia" panose="02040502050405020303" pitchFamily="18" charset="0"/>
            </a:endParaRPr>
          </a:p>
          <a:p>
            <a:r>
              <a:rPr lang="en-US" sz="2200" dirty="0">
                <a:latin typeface="Georgia" panose="02040502050405020303" pitchFamily="18" charset="0"/>
              </a:rPr>
              <a:t>To begin working with Anaconda, one must get it installed first. Follow the below instructions to Download and install Anaconda on your system:</a:t>
            </a: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AA528-E66C-F16D-588E-1D54233AC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C8876-4B93-DCDF-7334-F4BD15BA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247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6939E-9E66-207B-3232-A639706A1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147762"/>
            <a:ext cx="11515725" cy="456247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Georgia" panose="02040502050405020303" pitchFamily="18" charset="0"/>
              </a:rPr>
              <a:t>Integers and floating points are separated by the presence or absence of a decimal point. For instance,</a:t>
            </a:r>
          </a:p>
          <a:p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5 is an integer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5.42 is a floating-point number.</a:t>
            </a:r>
          </a:p>
          <a:p>
            <a:endParaRPr lang="en-US" sz="2200" dirty="0">
              <a:latin typeface="Georgia" panose="02040502050405020303" pitchFamily="18" charset="0"/>
            </a:endParaRPr>
          </a:p>
          <a:p>
            <a:r>
              <a:rPr lang="en-US" sz="2200" dirty="0">
                <a:latin typeface="Georgia" panose="02040502050405020303" pitchFamily="18" charset="0"/>
              </a:rPr>
              <a:t>Complex numbers are written in the form, x + </a:t>
            </a:r>
            <a:r>
              <a:rPr lang="en-US" sz="2200" dirty="0" err="1">
                <a:latin typeface="Georgia" panose="02040502050405020303" pitchFamily="18" charset="0"/>
              </a:rPr>
              <a:t>yj</a:t>
            </a:r>
            <a:r>
              <a:rPr lang="en-US" sz="2200" dirty="0">
                <a:latin typeface="Georgia" panose="02040502050405020303" pitchFamily="18" charset="0"/>
              </a:rPr>
              <a:t>, where x is the real part and y is the imaginary part.</a:t>
            </a:r>
          </a:p>
          <a:p>
            <a:endParaRPr lang="en-US" sz="2200" dirty="0">
              <a:latin typeface="Georgia" panose="02040502050405020303" pitchFamily="18" charset="0"/>
            </a:endParaRPr>
          </a:p>
          <a:p>
            <a:r>
              <a:rPr lang="en-US" sz="2200" dirty="0">
                <a:latin typeface="Georgia" panose="02040502050405020303" pitchFamily="18" charset="0"/>
              </a:rPr>
              <a:t>We can use the type() function to know which class a variable or a value belongs to.</a:t>
            </a: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DE3F6-0F6D-CCC7-65DB-225B8033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B995A-F19E-16B9-8DD4-4C7C37C5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360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6CD5C-FEB5-C5B1-8D46-A0FB34BF3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1104900"/>
            <a:ext cx="11525250" cy="4924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num1 = 5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print(num1, 'is of type', type(num1))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num2 = 5.42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print(num2, 'is of type', type(num2))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num3 = 8+2j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print(num3, 'is of type', type(num3))</a:t>
            </a: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E7D27-AD93-8D17-8DA8-FA9BA6E4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9EF45-F972-4118-F307-91831E4D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89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92BE1-20A4-098D-CFCB-3931B7FD5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390525"/>
            <a:ext cx="1160145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Download and install Anaconda: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Head over to anaconda.com and install the latest version of Anaconda. Make sure to download the “Python 3.7 Version” for the appropriate architecture.</a:t>
            </a: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C73C9-FAFB-6A61-CC8C-3EDD54E3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9DFBD-49AA-054F-AEF9-E6F7C3B5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31DAA7-B89F-CD23-3892-55920FE10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3" y="1614487"/>
            <a:ext cx="9558338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9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20DA48-5AB9-CE82-1B26-66C94C170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5" y="886618"/>
            <a:ext cx="8153400" cy="492363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43DEC-30D3-5C27-686C-0D287CF9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2DF1E-AC42-AC5D-05EA-2FCBBBA0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388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A5BFEC-FC9E-E31D-8E64-49DE8EFA7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162102"/>
            <a:ext cx="8534400" cy="598422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D1191-30EF-5ACA-5DFB-56A0C9617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4E9FC-A3A8-5399-5763-0C3F206B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397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208200-773C-BCD3-5248-44E92F3DC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552450"/>
            <a:ext cx="8896350" cy="572215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98F23-9751-D502-BF52-AF1087C5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AE8F8-9C08-FD66-80DF-C4510E84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20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AC9EE65-927F-F607-1395-C72465559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76" y="607718"/>
            <a:ext cx="7248524" cy="564256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7D74B-7569-6190-DA62-4321F8D8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FEF55-3FFF-BAFE-E81F-69B573A7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943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C178F5-650E-BFF1-953C-A33EF352F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786606"/>
            <a:ext cx="8486775" cy="520461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25457-8BD1-F9E8-65E0-78368802A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CE34D-BED5-D980-3250-4C8CEF22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95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37C4E-FFCE-10CE-73AC-0DC0BF93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C1CFA-EEC8-D384-521F-1144C974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59CFB2-6DC0-A615-7244-DC88146BF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476250"/>
            <a:ext cx="83058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88094"/>
      </p:ext>
    </p:extLst>
  </p:cSld>
  <p:clrMapOvr>
    <a:masterClrMapping/>
  </p:clrMapOvr>
</p:sld>
</file>

<file path=ppt/theme/theme1.xml><?xml version="1.0" encoding="utf-8"?>
<a:theme xmlns:a="http://schemas.openxmlformats.org/drawingml/2006/main" name="ICT Basic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T Basic Theme" id="{98E71BC8-CEE5-4A46-949E-391C0C874B8F}" vid="{96F7FA2A-5830-4612-98C6-3C5F1D18D75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ICT Basic Theme (1) (2)</Template>
  <TotalTime>31</TotalTime>
  <Words>897</Words>
  <Application>Microsoft Office PowerPoint</Application>
  <PresentationFormat>Widescreen</PresentationFormat>
  <Paragraphs>164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Georgia</vt:lpstr>
      <vt:lpstr>ICT Basic Theme</vt:lpstr>
      <vt:lpstr>Installing Anaconda, Variables and Constants, Datatypes</vt:lpstr>
      <vt:lpstr>Installing Anaconda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Variables</vt:lpstr>
      <vt:lpstr>PowerPoint Presentation</vt:lpstr>
      <vt:lpstr>PowerPoint Presentation</vt:lpstr>
      <vt:lpstr>PowerPoint Presentation</vt:lpstr>
      <vt:lpstr>PowerPoint Presentation</vt:lpstr>
      <vt:lpstr>Constants</vt:lpstr>
      <vt:lpstr>PowerPoint Presentation</vt:lpstr>
      <vt:lpstr>Datatypes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Anaconda, Variables and Constants, Datatypes</dc:title>
  <dc:creator>sarihaashanmugasundaram@gmail.com</dc:creator>
  <cp:lastModifiedBy>sarihaashanmugasundaram@gmail.com</cp:lastModifiedBy>
  <cp:revision>20</cp:revision>
  <dcterms:created xsi:type="dcterms:W3CDTF">2023-04-28T19:48:59Z</dcterms:created>
  <dcterms:modified xsi:type="dcterms:W3CDTF">2023-04-28T20:20:25Z</dcterms:modified>
</cp:coreProperties>
</file>