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61" r:id="rId3"/>
    <p:sldId id="362" r:id="rId4"/>
    <p:sldId id="363" r:id="rId5"/>
    <p:sldId id="372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3" r:id="rId15"/>
    <p:sldId id="374" r:id="rId16"/>
    <p:sldId id="395" r:id="rId17"/>
    <p:sldId id="397" r:id="rId18"/>
    <p:sldId id="396" r:id="rId19"/>
    <p:sldId id="375" r:id="rId20"/>
    <p:sldId id="398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278" r:id="rId29"/>
    <p:sldId id="279" r:id="rId30"/>
    <p:sldId id="383" r:id="rId31"/>
    <p:sldId id="384" r:id="rId32"/>
    <p:sldId id="385" r:id="rId33"/>
    <p:sldId id="386" r:id="rId34"/>
    <p:sldId id="387" r:id="rId35"/>
    <p:sldId id="388" r:id="rId36"/>
    <p:sldId id="399" r:id="rId37"/>
    <p:sldId id="389" r:id="rId38"/>
    <p:sldId id="390" r:id="rId39"/>
    <p:sldId id="391" r:id="rId40"/>
    <p:sldId id="392" r:id="rId41"/>
    <p:sldId id="393" r:id="rId42"/>
    <p:sldId id="394" r:id="rId43"/>
    <p:sldId id="400" r:id="rId44"/>
    <p:sldId id="31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4D799-4FA6-418B-B30D-BF6B05933EE2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3EEE7-D44B-421B-81B4-35BB0B207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9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C6B1-867C-931A-7C0B-4C93F36D0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List, Tuples and its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2D9C0-E7E3-A526-EBB7-4636C88E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B2CAD-2B73-0C23-A43E-00A7B9D1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6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ACAF-9B52-492F-9738-B6683F69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6" y="190500"/>
            <a:ext cx="11401424" cy="6562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Insert()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insert() method inserts an element to the list at the specified index.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the insert() method is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list.insert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elem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vowel = ['a', 'e', '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', 'u']</a:t>
            </a:r>
          </a:p>
          <a:p>
            <a:pPr marL="0" indent="0">
              <a:buNone/>
            </a:pP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vowel.insert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(3, 'o')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print('List:', vowel)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List: ['a', 'e', '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', 'o', ‘u’]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Inserting a Tuple (as an Element) to the List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mixed_list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= [{1, 2}, [5, 6, 7]]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number_tuple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= (3, 4)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mixed_list.insert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(1,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number_tuple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print('Updated List:',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mixed_list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6DCE07-6636-4910-95DA-26679F33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BEDA-5C26-D827-2803-E9A5788F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84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1304-CC3E-4A60-9D4E-7BCCF628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85750"/>
            <a:ext cx="11630025" cy="6239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Remove()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remove() method removes the first matching element (which is passed as an argument) from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the remove() method is: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list.remove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(element)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animals = ['cat', 'dog', 'rabbit', 'guinea pig']</a:t>
            </a:r>
          </a:p>
          <a:p>
            <a:pPr marL="0" indent="0">
              <a:buNone/>
            </a:pP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animals.remove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('rabbit')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print('Updated animals list: ', animals)</a:t>
            </a:r>
          </a:p>
          <a:p>
            <a:pPr marL="0" indent="0">
              <a:buNone/>
            </a:pPr>
            <a:endParaRPr lang="en-IN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Updated animals list:  ['cat', 'dog', 'guinea pig']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6EC34-7796-5829-F11A-6FAA37BD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5DEC5-0B3C-6CC0-CF32-F62FAE16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6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301D-DEF1-4110-8AD8-B24562E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6" y="333375"/>
            <a:ext cx="11668124" cy="6238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Remove() method on a list having duplicate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If a list contains duplicate elements, the remove() method only removes the first matching element.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animals = ['cat', 'dog', 'dog', 'guinea pig', 'dog']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animals.remove</a:t>
            </a:r>
            <a:r>
              <a:rPr lang="en-IN" sz="2200" dirty="0">
                <a:latin typeface="Georgia" panose="02040502050405020303" pitchFamily="18" charset="0"/>
              </a:rPr>
              <a:t>('dog')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print('Updated animals list: ', animals)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Updated animals list:  ['cat', 'dog', 'guinea pig', 'dog']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79CE22-6004-D235-D6A1-C82A5527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8FBD6-BC7F-BA55-394E-5DD5E82D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9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517B-50F4-4D45-B128-29D88626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381000"/>
            <a:ext cx="11382374" cy="621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Count()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count() method returns the number of times the specified element appears in the list.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the count() method is: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	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list.count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(element)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numbers = [2, 3, 5, 2, 11, 2, 7]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count =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numbers.count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(2)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print('Count of 2:', count)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Count of 2: 3</a:t>
            </a:r>
            <a:endParaRPr lang="en-IN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21CA3-863A-FDB0-C202-BD6CD7CB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EB28-7AC5-5CC4-68CB-D32DE14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4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F561-ACB8-4AFA-B719-3AD09C91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23850"/>
            <a:ext cx="11372850" cy="62014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Pop()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pop() method removes the item at the given index from the list and returns the removed item.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the pop() method is: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	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list.pop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(index)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languages = ['Python', 'Java', 'C++', 'French', 'C']</a:t>
            </a:r>
          </a:p>
          <a:p>
            <a:pPr marL="0" indent="0">
              <a:buNone/>
            </a:pP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return_value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= 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languages.pop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(3)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print('Return Value:', 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return_value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print('Updated List:', languages)</a:t>
            </a:r>
          </a:p>
          <a:p>
            <a:pPr marL="0" indent="0">
              <a:buNone/>
            </a:pPr>
            <a:endParaRPr lang="en-IN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Return Value: French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Updated List: ['Python', 'Java', 'C++', 'C']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FA369-87E5-314F-56D3-B528BF34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603A3-B3B7-6593-0301-250128B4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4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D9EB-5D5C-489F-9E50-0A49888B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83095"/>
            <a:ext cx="12106274" cy="6708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pop() without an index, and for negative indices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languages = ['Python', 'Java', 'C++', 'Ruby', 'C']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print('Return Value:', </a:t>
            </a:r>
            <a:r>
              <a:rPr lang="en-US" sz="2200" dirty="0" err="1">
                <a:latin typeface="Georgia" panose="02040502050405020303" pitchFamily="18" charset="0"/>
              </a:rPr>
              <a:t>languages.pop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print('Updated List:', languages)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print('Return Value:', </a:t>
            </a:r>
            <a:r>
              <a:rPr lang="en-US" sz="2200" dirty="0" err="1">
                <a:latin typeface="Georgia" panose="02040502050405020303" pitchFamily="18" charset="0"/>
              </a:rPr>
              <a:t>languages.pop</a:t>
            </a:r>
            <a:r>
              <a:rPr lang="en-US" sz="2200" dirty="0">
                <a:latin typeface="Georgia" panose="02040502050405020303" pitchFamily="18" charset="0"/>
              </a:rPr>
              <a:t>(-1))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print('Updated List:', languages)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print('Return Value:', </a:t>
            </a:r>
            <a:r>
              <a:rPr lang="en-US" sz="2200" dirty="0" err="1">
                <a:latin typeface="Georgia" panose="02040502050405020303" pitchFamily="18" charset="0"/>
              </a:rPr>
              <a:t>languages.pop</a:t>
            </a:r>
            <a:r>
              <a:rPr lang="en-US" sz="2200" dirty="0">
                <a:latin typeface="Georgia" panose="02040502050405020303" pitchFamily="18" charset="0"/>
              </a:rPr>
              <a:t>(-3))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print('Updated List:', languages)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Return Value: C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Updated List: ['Python', 'Java', 'C++', 'Ruby']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Return Value: Ruby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Updated List: ['Python', 'Java', 'C++']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Return Value: Python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Updated List: ['Java', 'C++']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CBDDE-8570-E271-7D08-290BA61B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43CA8-ED20-FDF8-9975-7CCD17CE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5664-DBF5-425D-9C4D-8AADD54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304800"/>
            <a:ext cx="11344275" cy="6436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del keyword delete any variable, list of values from a list.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numbers = [1, 2, 3, 2, 3, 4, 5]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del numbers[2]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print(numbers)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del numbers[-1]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print(numbers)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del numbers[0]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print(numbers)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[1, 2, 2, 3, 4, 5]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[1, 2, 2, 3, 4]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[2, 2, 3, 4]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59A295-1A57-B949-4DC5-E5E2B75C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CCCF-CD9C-5E9E-1B5C-3E0F068F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4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BCD1-9BAF-19C1-DF04-0B941AB6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Emptying the List Using del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 = [{1, 2}, ('a'), ['1.1', '2.2']]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del list[:]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print('List:', list)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List: []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33680-D615-89D2-6818-F2644EE8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AE9F7-EFCC-3E66-37A1-E54C0DB6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5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5478-95F1-4FE0-B2F2-6B600BBD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304800"/>
            <a:ext cx="11468099" cy="6220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Reverse()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reverse() method reverses the elements of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the reverse() method is: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	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list.reverse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systems = ['Windows', 'macOS', 'Linux']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print('Original List:', systems)</a:t>
            </a:r>
          </a:p>
          <a:p>
            <a:pPr marL="0" indent="0">
              <a:buNone/>
            </a:pP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systems.reverse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print('Updated List:', systems)</a:t>
            </a:r>
          </a:p>
          <a:p>
            <a:pPr marL="0" indent="0">
              <a:buNone/>
            </a:pPr>
            <a:endParaRPr lang="en-IN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Original List: ['Windows', 'macOS', 'Linux']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Updated List: ['Linux', 'macOS', 'Windows']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3B3927-5CDB-3504-25B6-F953C89B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F2D1-D630-29BC-ED6C-0A254F11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81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E1BF-B5C4-4381-9EA9-BE85CCCB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628650"/>
            <a:ext cx="10925175" cy="5893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Reverse a List Using Slicing Operator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systems = ['Windows', 'macOS', 'Linux']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print('Original List:', systems)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reversed_list</a:t>
            </a:r>
            <a:r>
              <a:rPr lang="en-IN" sz="2200" dirty="0">
                <a:latin typeface="Georgia" panose="02040502050405020303" pitchFamily="18" charset="0"/>
              </a:rPr>
              <a:t> = systems[::-1]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print('Updated List:', </a:t>
            </a:r>
            <a:r>
              <a:rPr lang="en-IN" sz="2200" dirty="0" err="1">
                <a:latin typeface="Georgia" panose="02040502050405020303" pitchFamily="18" charset="0"/>
              </a:rPr>
              <a:t>reversed_list</a:t>
            </a:r>
            <a:r>
              <a:rPr lang="en-IN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Original List: ['Windows', 'macOS', 'Linux']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Updated List: ['Linux', 'macOS', 'Windows’]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316D-C9E2-8BAB-9559-111CCEA1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32D89-B285-F69D-2667-76504196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633-BEDE-474E-B887-31256BD9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44" y="321156"/>
            <a:ext cx="8272212" cy="6386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LIST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9FA0-06BE-4599-8DA7-EF1D85A4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2123396"/>
            <a:ext cx="11439524" cy="385874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Lists are used to store multiple items in a single variable.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Lists are one of 4 built-in data types in Python used to store collections of data, the other 3 are Tuple, Set, and Dictionary, all with different qualities and usage.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Lists are created using square brackets.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</a:rPr>
              <a:t>List items are ordered, changeable, and allow duplicate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7B7D6-C65E-2972-5DC2-88B3F7DC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03497-21D3-8D8F-6A23-9318D7C4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5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53AD-97C8-69BD-5E37-A10C568F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4" y="816768"/>
            <a:ext cx="10471785" cy="5224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Accessing Elements in Reversed Order</a:t>
            </a:r>
          </a:p>
          <a:p>
            <a:pPr marL="0" indent="0">
              <a:buNone/>
            </a:pP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If you need to access individual elements of a list in the reverse order, it's better to use the reversed() function.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systems = ['Windows', 'macOS', 'Linux']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for o in reversed(systems):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print(o)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</a:t>
            </a:r>
            <a:r>
              <a:rPr lang="en-IN" sz="2200" dirty="0"/>
              <a:t>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Linux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macOS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Windows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7F142-E982-74A6-7CA1-22691E5A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CBD56-EB78-1EC5-109A-F22C851C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9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104B-43B1-45CA-BBE9-A34E503D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6" y="438150"/>
            <a:ext cx="11220450" cy="6159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Sort()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sort() method sorts the elements of a given list in a specific ascending or descending 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the sort() method is: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list.sort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(key=..., reverse=...)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Alternatively, you can also use Python's built-in sorted() function for the same purpose.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sorted(list, key=..., reverse=...)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vowels = ['e', 'a', 'u', 'o', '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']</a:t>
            </a:r>
          </a:p>
          <a:p>
            <a:pPr marL="0" indent="0">
              <a:buNone/>
            </a:pP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vowels.sort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print('Sorted list:', vowels)</a:t>
            </a:r>
          </a:p>
          <a:p>
            <a:pPr marL="0" indent="0">
              <a:buNone/>
            </a:pPr>
            <a:endParaRPr lang="en-IN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Sorted list: ['a', 'e', '</a:t>
            </a:r>
            <a:r>
              <a:rPr lang="en-IN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IN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', 'o', 'u']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3679C9-B036-2E2C-3C93-E3FA85FC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86C4B-5DBD-70C5-8FFB-BE0A2248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049E-2028-4D54-9B1B-3DD310BB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514350"/>
            <a:ext cx="11201399" cy="5938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Sort in Descending 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The sort() method accepts a reverse parameter as an optional argument.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		</a:t>
            </a:r>
            <a:r>
              <a:rPr lang="en-IN" sz="2200" dirty="0" err="1">
                <a:latin typeface="Georgia" panose="02040502050405020303" pitchFamily="18" charset="0"/>
              </a:rPr>
              <a:t>list.sort</a:t>
            </a:r>
            <a:r>
              <a:rPr lang="en-IN" sz="2200" dirty="0">
                <a:latin typeface="Georgia" panose="02040502050405020303" pitchFamily="18" charset="0"/>
              </a:rPr>
              <a:t>(reverse=True)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Alternatively for sorted(), you can use the following code.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			sorted(list, reverse=True)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 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vowels = ['e', 'a', 'u', 'o', 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']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vowels.sort</a:t>
            </a:r>
            <a:r>
              <a:rPr lang="en-IN" sz="2200" dirty="0">
                <a:latin typeface="Georgia" panose="02040502050405020303" pitchFamily="18" charset="0"/>
              </a:rPr>
              <a:t>(reverse=True)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print('Sorted list (in Descending):', vowels)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Sorted list (in Descending): ['u', 'o', 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', 'e', 'a']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00C2EE-2BCA-EE89-B86B-BF07514C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BFD68-A496-135E-25B8-2BABFDE5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1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29B5-EBD3-4B2E-836D-CEB7C54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600076"/>
            <a:ext cx="10934699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Sort the list using key</a:t>
            </a:r>
          </a:p>
          <a:p>
            <a:pPr marL="0" indent="0">
              <a:buNone/>
            </a:pP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def </a:t>
            </a:r>
            <a:r>
              <a:rPr lang="en-IN" sz="2200" dirty="0" err="1">
                <a:latin typeface="Georgia" panose="02040502050405020303" pitchFamily="18" charset="0"/>
              </a:rPr>
              <a:t>takeSecond</a:t>
            </a:r>
            <a:r>
              <a:rPr lang="en-IN" sz="2200" dirty="0">
                <a:latin typeface="Georgia" panose="02040502050405020303" pitchFamily="18" charset="0"/>
              </a:rPr>
              <a:t>(</a:t>
            </a:r>
            <a:r>
              <a:rPr lang="en-IN" sz="2200" dirty="0" err="1">
                <a:latin typeface="Georgia" panose="02040502050405020303" pitchFamily="18" charset="0"/>
              </a:rPr>
              <a:t>elem</a:t>
            </a:r>
            <a:r>
              <a:rPr lang="en-IN" sz="2200" dirty="0">
                <a:latin typeface="Georgia" panose="02040502050405020303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return </a:t>
            </a:r>
            <a:r>
              <a:rPr lang="en-IN" sz="2200" dirty="0" err="1">
                <a:latin typeface="Georgia" panose="02040502050405020303" pitchFamily="18" charset="0"/>
              </a:rPr>
              <a:t>elem</a:t>
            </a:r>
            <a:r>
              <a:rPr lang="en-IN" sz="2200" dirty="0">
                <a:latin typeface="Georgia" panose="02040502050405020303" pitchFamily="18" charset="0"/>
              </a:rPr>
              <a:t>[1]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random = [(2, 2), (3, 4), (4, 1), (1, 3)]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random.sort</a:t>
            </a:r>
            <a:r>
              <a:rPr lang="en-IN" sz="2200" dirty="0">
                <a:latin typeface="Georgia" panose="02040502050405020303" pitchFamily="18" charset="0"/>
              </a:rPr>
              <a:t>(key=</a:t>
            </a:r>
            <a:r>
              <a:rPr lang="en-IN" sz="2200" dirty="0" err="1">
                <a:latin typeface="Georgia" panose="02040502050405020303" pitchFamily="18" charset="0"/>
              </a:rPr>
              <a:t>takeSecond</a:t>
            </a:r>
            <a:r>
              <a:rPr lang="en-IN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print('Sorted list:', random)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1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Sorted list: [(4, 1), (2, 2), (1, 3), (3, 4)]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2E20B-F869-8E78-8710-0D48B9A7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A7B2E-A45F-1730-8311-85F54AAD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2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4DA5-03CE-4205-BA6B-9F0C0DD1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447675"/>
            <a:ext cx="9784432" cy="5933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Copy()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copy() method returns a shallow copy of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the copy() method is: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new_list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=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list.copy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my_list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= ['cat', 0, 6.7]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new_list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=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my_list.copy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print('Copied List:',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new_list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Copied List: ['cat', 0, 6.7]</a:t>
            </a:r>
            <a:endParaRPr lang="en-IN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DD87A0-E2C2-2FE0-2EB8-4C70203F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829D-DD65-0341-EE87-0B36D519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3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D82C-A913-4B8B-9999-9DD35440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5250"/>
            <a:ext cx="10245031" cy="65021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old_list</a:t>
            </a:r>
            <a:r>
              <a:rPr lang="en-US" dirty="0">
                <a:latin typeface="Georgia" panose="02040502050405020303" pitchFamily="18" charset="0"/>
              </a:rPr>
              <a:t> = [1, 2, 3]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new_list</a:t>
            </a:r>
            <a:r>
              <a:rPr lang="en-US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old_list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new_list.append</a:t>
            </a:r>
            <a:r>
              <a:rPr lang="en-US" dirty="0">
                <a:latin typeface="Georgia" panose="02040502050405020303" pitchFamily="18" charset="0"/>
              </a:rPr>
              <a:t>('a')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print('New List:', </a:t>
            </a:r>
            <a:r>
              <a:rPr lang="en-US" dirty="0" err="1">
                <a:latin typeface="Georgia" panose="02040502050405020303" pitchFamily="18" charset="0"/>
              </a:rPr>
              <a:t>new_list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print('Old List:', </a:t>
            </a:r>
            <a:r>
              <a:rPr lang="en-US" dirty="0" err="1">
                <a:latin typeface="Georgia" panose="02040502050405020303" pitchFamily="18" charset="0"/>
              </a:rPr>
              <a:t>old_list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Old List: [1, 2, 3, 'a']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New List: [1, 2, 3, 'a’]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  <a:latin typeface="Georgia" panose="02040502050405020303" pitchFamily="18" charset="0"/>
              </a:rPr>
              <a:t>Copy List Using Slicing Syntax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list = ['cat', 0, 6.7]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new_list</a:t>
            </a:r>
            <a:r>
              <a:rPr lang="en-US" dirty="0">
                <a:latin typeface="Georgia" panose="02040502050405020303" pitchFamily="18" charset="0"/>
              </a:rPr>
              <a:t> = list[:]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new_list.append</a:t>
            </a:r>
            <a:r>
              <a:rPr lang="en-US" dirty="0">
                <a:latin typeface="Georgia" panose="02040502050405020303" pitchFamily="18" charset="0"/>
              </a:rPr>
              <a:t>('dog')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print('Old List:', list)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print('New List:', </a:t>
            </a:r>
            <a:r>
              <a:rPr lang="en-US" dirty="0" err="1">
                <a:latin typeface="Georgia" panose="02040502050405020303" pitchFamily="18" charset="0"/>
              </a:rPr>
              <a:t>new_list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Old List: ['cat', 0, 6.7]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New List: ['cat', 0, 6.7, 'dog']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92B9E5-33BF-3383-1E82-82E02C88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8D878-363A-860E-1815-0390EE1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0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FA06-606E-4709-9365-917D9D03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476250"/>
            <a:ext cx="10046147" cy="6193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Clear()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clear() method removes all items from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clear() method is: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list.clear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 = [{1, 2}, ('a'), ['1.1', '2.2']]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list.clear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print('List:', list)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List: []</a:t>
            </a:r>
          </a:p>
          <a:p>
            <a:pPr marL="0" indent="0">
              <a:buNone/>
            </a:pPr>
            <a:endParaRPr lang="en-IN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17F29-3F83-0CEA-C542-3BC94592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4E5AD-3255-FDC5-6BF9-CD3B1733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01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306E-0320-45E8-ADFC-BCEA7AEF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4" y="121362"/>
            <a:ext cx="8272212" cy="71062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Membership in list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2E9B-1A1B-4EE7-BD94-FB7DF641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8725"/>
            <a:ext cx="10782300" cy="51526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Membership operators are used to test if a sequence is presented in an object: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cs typeface="Andalus" pitchFamily="18" charset="-78"/>
              </a:rPr>
              <a:t>There are two: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  <a:cs typeface="Andalus" pitchFamily="18" charset="-78"/>
              </a:rPr>
              <a:t>In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Georgia" panose="02040502050405020303" pitchFamily="18" charset="0"/>
                <a:cs typeface="Andalus" pitchFamily="18" charset="-78"/>
              </a:rPr>
              <a:t>Not in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x=[10,20,30,40,50]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a=20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print(a in x)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True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print(a not in x)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False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DB635-C13A-F71F-3989-5F0D8C20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3AD8A-E219-E11A-E646-972EEC7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0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825" y="336079"/>
            <a:ext cx="8229600" cy="432048"/>
          </a:xfrm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68760"/>
            <a:ext cx="112014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=[0,1,2,3,4,5,6,7,8,9]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[4:8]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[4,5,6,7]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Index values starts from 0 till 8 but the index value will be excluded it displays only the values till 7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[5:10]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[5,6,7,8,9]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names=[‘a’, ‘d’, ‘g’, ‘h’]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names[2:3]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[‘g’]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names[2:4]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[‘g’ , ‘h’]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C1767-0ADD-DEC4-3246-52B4FAA6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A974E-D9CB-1956-75CB-1E736CAC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58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428604"/>
            <a:ext cx="10420350" cy="616874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[5: 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[5,6,7,8,9]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[ :10]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[0,1,2,3,4,5,6,7,8,9]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[ :5]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[0,1,2,3,4]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[0:10:3]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[0,3,6,9]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[: : 3]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[0,3,6,9]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[: : -2]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[9,7,5,3,1]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mylist</a:t>
            </a:r>
            <a:r>
              <a:rPr lang="en-IN" dirty="0">
                <a:latin typeface="Georgia" panose="02040502050405020303" pitchFamily="18" charset="0"/>
              </a:rPr>
              <a:t>[-4:-2]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[6,7]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7F6230-8CCF-5A53-010F-45CFCC21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362BF-8E13-22FC-F414-3D497903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5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C2A2-772A-42B9-8B3E-19674DB0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182" y="260648"/>
            <a:ext cx="8272212" cy="56660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METHODS IN LIST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7F72-86C5-485F-8416-B091AF4B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268760"/>
            <a:ext cx="1090612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Index()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index() method returns the index of the specified element in the list.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the list index() method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</a:t>
            </a:r>
            <a:r>
              <a:rPr lang="en-US" sz="2200" dirty="0" err="1">
                <a:latin typeface="Georgia" panose="02040502050405020303" pitchFamily="18" charset="0"/>
              </a:rPr>
              <a:t>list.index</a:t>
            </a:r>
            <a:r>
              <a:rPr lang="en-US" sz="2200" dirty="0">
                <a:latin typeface="Georgia" panose="02040502050405020303" pitchFamily="18" charset="0"/>
              </a:rPr>
              <a:t>(element, start, end)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3"/>
                </a:solidFill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animals = ['cat', 'dog', 'rabbit', 'horse']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ind</a:t>
            </a:r>
            <a:r>
              <a:rPr lang="en-US" sz="2200" dirty="0">
                <a:latin typeface="Georgia" panose="02040502050405020303" pitchFamily="18" charset="0"/>
              </a:rPr>
              <a:t> = </a:t>
            </a:r>
            <a:r>
              <a:rPr lang="en-US" sz="2200" dirty="0" err="1">
                <a:latin typeface="Georgia" panose="02040502050405020303" pitchFamily="18" charset="0"/>
              </a:rPr>
              <a:t>animals.index</a:t>
            </a:r>
            <a:r>
              <a:rPr lang="en-US" sz="2200" dirty="0">
                <a:latin typeface="Georgia" panose="02040502050405020303" pitchFamily="18" charset="0"/>
              </a:rPr>
              <a:t>('dog')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ind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3"/>
                </a:solidFill>
                <a:latin typeface="Georgia" panose="02040502050405020303" pitchFamily="18" charset="0"/>
              </a:rPr>
              <a:t>Output: </a:t>
            </a:r>
            <a:r>
              <a:rPr lang="en-US" sz="2200" dirty="0">
                <a:latin typeface="Georgia" panose="02040502050405020303" pitchFamily="18" charset="0"/>
              </a:rPr>
              <a:t>1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905F-E483-B33B-3CC4-B4E0748A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9F6DF-7C9E-734E-D559-2CD5C1C3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64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71FB-714E-40DA-BCFA-94AF6C55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94" y="116880"/>
            <a:ext cx="8272212" cy="55485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2d lists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A2ED-236E-4184-8A99-E8999B96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561975"/>
            <a:ext cx="11801474" cy="60353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Georgia" panose="02040502050405020303" pitchFamily="18" charset="0"/>
              </a:rPr>
              <a:t>Two dimensional list is </a:t>
            </a:r>
            <a:r>
              <a:rPr lang="en-US" b="1" dirty="0">
                <a:solidFill>
                  <a:srgbClr val="202124"/>
                </a:solidFill>
                <a:latin typeface="Georgia" panose="02040502050405020303" pitchFamily="18" charset="0"/>
              </a:rPr>
              <a:t>an list within an list</a:t>
            </a:r>
            <a:r>
              <a:rPr lang="en-US" dirty="0">
                <a:solidFill>
                  <a:srgbClr val="202124"/>
                </a:solidFill>
                <a:latin typeface="Georgia" panose="02040502050405020303" pitchFamily="18" charset="0"/>
              </a:rPr>
              <a:t> It is an list of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Georgia" panose="02040502050405020303" pitchFamily="18" charset="0"/>
              </a:rPr>
              <a:t> In this type of list the position of an data element is referred by two indices instead of one.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Georgia" panose="02040502050405020303" pitchFamily="18" charset="0"/>
              </a:rPr>
              <a:t>So it represents a table with rows an </a:t>
            </a:r>
            <a:r>
              <a:rPr lang="en-US" dirty="0" err="1">
                <a:solidFill>
                  <a:srgbClr val="202124"/>
                </a:solidFill>
                <a:latin typeface="Georgia" panose="02040502050405020303" pitchFamily="18" charset="0"/>
              </a:rPr>
              <a:t>dcolumns</a:t>
            </a:r>
            <a:r>
              <a:rPr lang="en-US" dirty="0">
                <a:solidFill>
                  <a:srgbClr val="202124"/>
                </a:solidFill>
                <a:latin typeface="Georgia" panose="02040502050405020303" pitchFamily="18" charset="0"/>
              </a:rPr>
              <a:t> of data.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[[2, 4, 6, 8, 10], [3, 6, 9, 12, 15], [4, 8, 12, 16, 20]]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[[2, 4, 6, 8, 10], [3, 6, 9, 12, 15], [4, 8, 12, 16, 20]]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Acessing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with help of loop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[[2, 4, 6, 8, 10], [3, 6, 9, 12, 15], [4, 8, 12, 16, 20]]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record in a: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print(record)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EDF28-41EC-159D-D6F4-2AEE2047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B8553-4C06-C1A0-A609-B9D361F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04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BDB0-1D55-4643-B8AA-E273EA1D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42875"/>
            <a:ext cx="10534650" cy="6526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[2, 4, 6, 8, 10]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[3, 6, 9, 12, 15]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[4, 8, 12, 16, 20]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Accessing using square brackets.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[ [2, 4, 6, 8 ],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[ 1, 3, 5, 7 ],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[ 8, 6, 4, 2 ],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[ 7, 5, 3, 1 ] ]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</a:t>
            </a:r>
            <a:r>
              <a:rPr lang="en-US" dirty="0" err="1">
                <a:latin typeface="Georgia" panose="02040502050405020303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</a:rPr>
              <a:t> in range(</a:t>
            </a:r>
            <a:r>
              <a:rPr lang="en-US" dirty="0" err="1">
                <a:latin typeface="Georgia" panose="02040502050405020303" pitchFamily="18" charset="0"/>
              </a:rPr>
              <a:t>len</a:t>
            </a:r>
            <a:r>
              <a:rPr lang="en-US" dirty="0">
                <a:latin typeface="Georgia" panose="02040502050405020303" pitchFamily="18" charset="0"/>
              </a:rPr>
              <a:t>(a)) 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for j in range(</a:t>
            </a:r>
            <a:r>
              <a:rPr lang="en-US" dirty="0" err="1">
                <a:latin typeface="Georgia" panose="02040502050405020303" pitchFamily="18" charset="0"/>
              </a:rPr>
              <a:t>len</a:t>
            </a:r>
            <a:r>
              <a:rPr lang="en-US" dirty="0">
                <a:latin typeface="Georgia" panose="02040502050405020303" pitchFamily="18" charset="0"/>
              </a:rPr>
              <a:t>(a[</a:t>
            </a:r>
            <a:r>
              <a:rPr lang="en-US" dirty="0" err="1">
                <a:latin typeface="Georgia" panose="02040502050405020303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</a:rPr>
              <a:t>])) 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print(a[</a:t>
            </a:r>
            <a:r>
              <a:rPr lang="en-US" dirty="0" err="1">
                <a:latin typeface="Georgia" panose="02040502050405020303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</a:rPr>
              <a:t>][j], end=" ")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print()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C43AEA-632C-814D-631D-8A327C3F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A67B0-7051-6C76-CAA7-CD06444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24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F5EE-0EFB-4AA0-9B25-FBEDA808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228600"/>
            <a:ext cx="9936832" cy="6296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2 4 6 8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1 3 5 7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8 6 4 2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7 5 3 1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 multidimensional list with all zeros: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 = 4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 = 5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 = [[0 for x in range(n)] for x in range(m)]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[[0, 0, 0, 0, 0], [0, 0, 0, 0, 0], [0, 0, 0, 0, 0], [0, 0, 0, 0, 0]]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9AEBC4-2798-7626-5C99-0251C044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799CB-A397-A4F6-B943-B9943B12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8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A9F-C864-47E2-817F-522BA4EE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369" y="92556"/>
            <a:ext cx="8272212" cy="494596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Using methods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3B6E-9962-49BA-A8AD-DAA559B9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3450"/>
            <a:ext cx="9774907" cy="57359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Append()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[[2, 4, 6, 8, 10], [3, 6, 9, 12, 15], [4, 8, 12, 16, 20]]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a.append</a:t>
            </a:r>
            <a:r>
              <a:rPr lang="en-US" dirty="0">
                <a:latin typeface="Georgia" panose="02040502050405020303" pitchFamily="18" charset="0"/>
              </a:rPr>
              <a:t>([5, 10, 15, 20, 25])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[[2, 4, 6, 8, 10], [3, 6, 9, 12, 15], [4, 8, 12, 16, 20], [5, 10, 15, 20, 25]]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Extend()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a = [[2, 4, 6, 8, 10], [3, 6, 9, 12, 15], [4, 8, 12, 16, 20]]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a[0].extend([12, 14, 16, 18])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[[2, 4, 6, 8, 10, 12, 14, 16, 18], [3, 6, 9, 12, 15], [4, 8, 12, 16, 20]]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3DB79-D28C-BAF0-D2BA-E5F8583A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A98CC-BE1E-71AC-7F10-1FB8FBDF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1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4A90-7558-4E77-BEA7-7E9C24C0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6" y="762000"/>
            <a:ext cx="9174832" cy="5835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 = [[2, 4, 6, 8, 10], [3, 6, 9, 12, 15], [4, 8, 12, 16, 20]]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a[2].reverse()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[[2, 4, 6, 8, 10], [3, 6, 9, 12, 15], [20, 16, 12, 8, 4]]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10CC9-8E2E-226B-9C6B-733B419E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03C1-0AAD-7E4D-6AD7-496244DB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66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C233-1360-41CA-9802-2391EC50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887" y="44624"/>
            <a:ext cx="8272212" cy="57606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TUPLES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A338-4741-48B9-AB5C-79A1087C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699728"/>
            <a:ext cx="10025956" cy="5458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A tuple in Python is similar to a </a:t>
            </a:r>
            <a:r>
              <a:rPr lang="en-US" sz="2200" dirty="0">
                <a:solidFill>
                  <a:srgbClr val="0556F3"/>
                </a:solidFill>
                <a:latin typeface="Georgia" panose="02040502050405020303" pitchFamily="18" charset="0"/>
              </a:rPr>
              <a:t>list</a:t>
            </a:r>
            <a:r>
              <a:rPr lang="en-US" sz="2200" dirty="0">
                <a:latin typeface="Georgia" panose="02040502050405020303" pitchFamily="18" charset="0"/>
              </a:rPr>
              <a:t>. The difference between the two is that we cannot change the elements of a tuple once it is assigned whereas we can change the elements of a list.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A tuple can have any number of items and they may be of different types (integer, float, list, </a:t>
            </a:r>
            <a:r>
              <a:rPr lang="en-US" sz="2200" dirty="0">
                <a:solidFill>
                  <a:srgbClr val="0556F3"/>
                </a:solidFill>
                <a:latin typeface="Georgia" panose="02040502050405020303" pitchFamily="18" charset="0"/>
              </a:rPr>
              <a:t>string</a:t>
            </a:r>
            <a:r>
              <a:rPr lang="en-US" sz="2200" dirty="0">
                <a:latin typeface="Georgia" panose="02040502050405020303" pitchFamily="18" charset="0"/>
              </a:rPr>
              <a:t>, etc.).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A tuple is created by placing all the items (elements) inside parentheses (), separated by commas.</a:t>
            </a:r>
            <a:r>
              <a:rPr lang="en-IN" sz="2200" dirty="0"/>
              <a:t> </a:t>
            </a:r>
            <a:r>
              <a:rPr lang="en-IN" sz="2200" dirty="0">
                <a:latin typeface="Georgia" panose="02040502050405020303" pitchFamily="18" charset="0"/>
              </a:rPr>
              <a:t>Python has several ways to work in ordered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List are the common tools.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>
                <a:latin typeface="Georgia" panose="02040502050405020303" pitchFamily="18" charset="0"/>
              </a:rPr>
              <a:t>Smaller faster alternative way is tuple.</a:t>
            </a: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7E44E-1B86-0A7F-0EBE-1E569DDD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4647-303C-C40E-DF14-4D2DFD62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3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310B-FE4D-6761-5714-4757822B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695325"/>
            <a:ext cx="11094720" cy="5481638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 = ()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 = (1, 2, 3)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 = (1, "Hello", 3.4)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 = ("mouse", [8, 4, 6], (1, 2, 3))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757E8-FE1C-D20D-DAFD-4ED39F42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BF8EB-DCD3-9B08-2A61-F90B0207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67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B0E4-59CA-47A8-855F-8D6836695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285750"/>
            <a:ext cx="10801350" cy="6455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(1, 2, 3)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(1, 'Hello', 3.4)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('mouse', [8, 4, 6], (1, 2, 3))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Creating a tuple with one element is a bit tricky.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Having one element within parentheses is not enough. We will need a trailing comma to indicate that it is, in fact, a tuple.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my_tuple</a:t>
            </a:r>
            <a:r>
              <a:rPr lang="en-US" sz="2200" dirty="0">
                <a:latin typeface="Georgia" panose="02040502050405020303" pitchFamily="18" charset="0"/>
              </a:rPr>
              <a:t> = ("hello")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print(type(</a:t>
            </a:r>
            <a:r>
              <a:rPr lang="en-US" sz="2200" dirty="0" err="1">
                <a:latin typeface="Georgia" panose="02040502050405020303" pitchFamily="18" charset="0"/>
              </a:rPr>
              <a:t>my_tuple</a:t>
            </a:r>
            <a:r>
              <a:rPr lang="en-US" sz="2200" dirty="0">
                <a:latin typeface="Georgia" panose="02040502050405020303" pitchFamily="18" charset="0"/>
              </a:rPr>
              <a:t>)) 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my_tuple</a:t>
            </a:r>
            <a:r>
              <a:rPr lang="en-US" sz="2200" dirty="0">
                <a:latin typeface="Georgia" panose="02040502050405020303" pitchFamily="18" charset="0"/>
              </a:rPr>
              <a:t> = ("hello",)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print(type(</a:t>
            </a:r>
            <a:r>
              <a:rPr lang="en-US" sz="2200" dirty="0" err="1">
                <a:latin typeface="Georgia" panose="02040502050405020303" pitchFamily="18" charset="0"/>
              </a:rPr>
              <a:t>my_tuple</a:t>
            </a:r>
            <a:r>
              <a:rPr lang="en-US" sz="2200" dirty="0">
                <a:latin typeface="Georgia" panose="02040502050405020303" pitchFamily="18" charset="0"/>
              </a:rPr>
              <a:t>)) 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my_tuple</a:t>
            </a:r>
            <a:r>
              <a:rPr lang="en-US" sz="2200" dirty="0">
                <a:latin typeface="Georgia" panose="02040502050405020303" pitchFamily="18" charset="0"/>
              </a:rPr>
              <a:t> = "hello",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print(type(</a:t>
            </a:r>
            <a:r>
              <a:rPr lang="en-US" sz="2200" dirty="0" err="1">
                <a:latin typeface="Georgia" panose="02040502050405020303" pitchFamily="18" charset="0"/>
              </a:rPr>
              <a:t>my_tuple</a:t>
            </a:r>
            <a:r>
              <a:rPr lang="en-US" sz="2200" dirty="0">
                <a:latin typeface="Georgia" panose="02040502050405020303" pitchFamily="18" charset="0"/>
              </a:rPr>
              <a:t>))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7A366-E3B6-9BEE-59EA-4E1DC0E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60DD-0679-B4DC-B8F6-F161DFB0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62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F4E-9A1B-4D36-AA16-88BC371E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8125"/>
            <a:ext cx="9698707" cy="65032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&lt;class 'str'&gt;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&lt;class 'tuple'&gt;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&lt;class 'tuple'&gt;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Accessing tuple elements using indexing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 = ('p','e','r','m','</a:t>
            </a:r>
            <a:r>
              <a:rPr lang="en-IN" dirty="0" err="1">
                <a:latin typeface="Georgia" panose="02040502050405020303" pitchFamily="18" charset="0"/>
              </a:rPr>
              <a:t>i</a:t>
            </a:r>
            <a:r>
              <a:rPr lang="en-IN" dirty="0">
                <a:latin typeface="Georgia" panose="02040502050405020303" pitchFamily="18" charset="0"/>
              </a:rPr>
              <a:t>','t')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[0]) 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[5])   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n_tuple</a:t>
            </a:r>
            <a:r>
              <a:rPr lang="en-IN" dirty="0">
                <a:latin typeface="Georgia" panose="02040502050405020303" pitchFamily="18" charset="0"/>
              </a:rPr>
              <a:t> = ("mouse", [8, 4, 6], (1, 2, 3))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n_tuple</a:t>
            </a:r>
            <a:r>
              <a:rPr lang="en-IN" dirty="0">
                <a:latin typeface="Georgia" panose="02040502050405020303" pitchFamily="18" charset="0"/>
              </a:rPr>
              <a:t>[0][3])     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n_tuple</a:t>
            </a:r>
            <a:r>
              <a:rPr lang="en-IN" dirty="0">
                <a:latin typeface="Georgia" panose="02040502050405020303" pitchFamily="18" charset="0"/>
              </a:rPr>
              <a:t>[1][1])       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t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70841-EC9D-75AE-98E4-088BE24A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C13F-C867-3421-FEA7-B99455CF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777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E655-AB87-4F6F-8012-45369810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561975"/>
            <a:ext cx="9603456" cy="59633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Negative indexing for accessing tuple elements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 = ('p', 'e', 'r', 'm', '</a:t>
            </a:r>
            <a:r>
              <a:rPr lang="en-US" dirty="0" err="1">
                <a:latin typeface="Georgia" panose="02040502050405020303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</a:rPr>
              <a:t>', 't')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[-1])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my_tuple</a:t>
            </a:r>
            <a:r>
              <a:rPr lang="en-US" dirty="0">
                <a:latin typeface="Georgia" panose="02040502050405020303" pitchFamily="18" charset="0"/>
              </a:rPr>
              <a:t>[-6])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t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Accessing tuple elements using slicing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 = (‘</a:t>
            </a:r>
            <a:r>
              <a:rPr lang="en-IN" dirty="0" err="1">
                <a:latin typeface="Georgia" panose="02040502050405020303" pitchFamily="18" charset="0"/>
              </a:rPr>
              <a:t>w',’e’,’l',’c',’o',’m’,’e</a:t>
            </a:r>
            <a:r>
              <a:rPr lang="en-IN" dirty="0">
                <a:latin typeface="Georgia" panose="02040502050405020303" pitchFamily="18" charset="0"/>
              </a:rPr>
              <a:t>’)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[1:4])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[:-7])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[5:])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[:])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FF71DF-E297-7D5C-4368-8D5651A9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3F7B-E4BB-48F6-34AD-17282138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1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2094-335E-41E5-A83C-07F9135B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6" y="285750"/>
            <a:ext cx="11134724" cy="648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accent3"/>
                </a:solidFill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vowels = ['a', 'e', 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', 'o', 'u']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index = </a:t>
            </a:r>
            <a:r>
              <a:rPr lang="en-IN" sz="2200" dirty="0" err="1">
                <a:latin typeface="Georgia" panose="02040502050405020303" pitchFamily="18" charset="0"/>
              </a:rPr>
              <a:t>vowels.index</a:t>
            </a:r>
            <a:r>
              <a:rPr lang="en-IN" sz="2200" dirty="0">
                <a:latin typeface="Georgia" panose="02040502050405020303" pitchFamily="18" charset="0"/>
              </a:rPr>
              <a:t>('p')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print('The index of p:', index)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3"/>
                </a:solidFill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ValueError</a:t>
            </a:r>
            <a:r>
              <a:rPr lang="en-IN" sz="2200" dirty="0">
                <a:latin typeface="Georgia" panose="02040502050405020303" pitchFamily="18" charset="0"/>
              </a:rPr>
              <a:t>: 'p' is not in list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3"/>
                </a:solidFill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alphabets = ['a', 'e', 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', 'o', 'g', 'l', 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', 'u']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index = </a:t>
            </a:r>
            <a:r>
              <a:rPr lang="en-IN" sz="2200" dirty="0" err="1">
                <a:latin typeface="Georgia" panose="02040502050405020303" pitchFamily="18" charset="0"/>
              </a:rPr>
              <a:t>alphabets.index</a:t>
            </a:r>
            <a:r>
              <a:rPr lang="en-IN" sz="2200" dirty="0">
                <a:latin typeface="Georgia" panose="02040502050405020303" pitchFamily="18" charset="0"/>
              </a:rPr>
              <a:t>('e') print('The index of e:', index)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index = </a:t>
            </a:r>
            <a:r>
              <a:rPr lang="en-IN" sz="2200" dirty="0" err="1">
                <a:latin typeface="Georgia" panose="02040502050405020303" pitchFamily="18" charset="0"/>
              </a:rPr>
              <a:t>alphabets.index</a:t>
            </a:r>
            <a:r>
              <a:rPr lang="en-IN" sz="2200" dirty="0">
                <a:latin typeface="Georgia" panose="02040502050405020303" pitchFamily="18" charset="0"/>
              </a:rPr>
              <a:t>('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’, 4)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print('The index of i:', index)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C5B17-FF43-69A4-CFCE-430FE357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944B8-74A2-A566-191A-E49202C3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93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15C5-0E2C-4902-9334-2645697C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514351"/>
            <a:ext cx="9897939" cy="6010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(‘e', ‘l', ‘c')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(‘w', ‘e')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(‘m', ‘e')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(‘w', ‘e', ‘l', ‘c', ‘o’, ‘</a:t>
            </a:r>
            <a:r>
              <a:rPr lang="en-IN" sz="2200" dirty="0" err="1">
                <a:latin typeface="Georgia" panose="02040502050405020303" pitchFamily="18" charset="0"/>
              </a:rPr>
              <a:t>m’,’e</a:t>
            </a:r>
            <a:r>
              <a:rPr lang="en-IN" sz="2200" dirty="0">
                <a:latin typeface="Georgia" panose="02040502050405020303" pitchFamily="18" charset="0"/>
              </a:rPr>
              <a:t>’)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Changing tuple values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 = (4, 2, 3, [6, 5])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[3][0] = 9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 = ('p', 'r', 'o', 'g', 'r', 'a', 'm', ‘m', ‘</a:t>
            </a:r>
            <a:r>
              <a:rPr lang="en-IN" dirty="0" err="1">
                <a:latin typeface="Georgia" panose="02040502050405020303" pitchFamily="18" charset="0"/>
              </a:rPr>
              <a:t>e’.’r’,’s</a:t>
            </a:r>
            <a:r>
              <a:rPr lang="en-IN" dirty="0">
                <a:latin typeface="Georgia" panose="02040502050405020303" pitchFamily="18" charset="0"/>
              </a:rPr>
              <a:t>’)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my_tuple</a:t>
            </a:r>
            <a:r>
              <a:rPr lang="en-IN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(4, 2, 3, [9, 5])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('p', 'r', 'o', 'g', 'r', 'a', 'm', ‘m', ‘</a:t>
            </a:r>
            <a:r>
              <a:rPr lang="en-IN" dirty="0" err="1">
                <a:latin typeface="Georgia" panose="02040502050405020303" pitchFamily="18" charset="0"/>
              </a:rPr>
              <a:t>e’,’r’,’s</a:t>
            </a:r>
            <a:r>
              <a:rPr lang="en-IN" dirty="0">
                <a:latin typeface="Georgia" panose="02040502050405020303" pitchFamily="18" charset="0"/>
              </a:rPr>
              <a:t>’)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07294B-74A2-1A32-FE3D-9CE6518A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8AA0-3A93-4A7D-F7CA-44E9E70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BEB1-3301-48A7-BBE2-9EE8D01A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" y="590550"/>
            <a:ext cx="9611048" cy="58627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Concatenation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print((1, 2, 3) + (4, 5, 6))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print(("Repeat",) * 3)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(1, 2, 3, 4, 5, 6)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('Repeat', 'Repeat', 'Repeat’)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Deleting the tuple</a:t>
            </a:r>
            <a:endParaRPr lang="en-IN" sz="68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my_tuple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= ('p', 'r', 'o', 'g', 'r', '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a’,’m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’)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del 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my_tuple</a:t>
            </a:r>
            <a:endParaRPr lang="en-IN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my_tuple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 File "&lt;string&gt;", line 12, in &lt;module&gt;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NameError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: name '</a:t>
            </a:r>
            <a:r>
              <a:rPr lang="en-IN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my_tuple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' is not defined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DD2DC2-2258-235A-3957-3EC83A6B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749CC-746D-2B6F-0679-73F2BB07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70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9019-F023-4B86-8972-6350A837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894" y="702156"/>
            <a:ext cx="8272212" cy="71062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Methods in tuple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21D1-A96A-4A4C-ABBA-21072D5F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6" y="1916832"/>
            <a:ext cx="8272211" cy="40585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Georgia" panose="02040502050405020303" pitchFamily="18" charset="0"/>
                <a:cs typeface="Andalus" pitchFamily="18" charset="-78"/>
              </a:rPr>
              <a:t>len</a:t>
            </a: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min()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max()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count()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index()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sorted()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EF010-1D72-4254-135A-B2646842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24E63-C827-FF82-19F7-831703D3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19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F03A-1E3B-4C27-B855-2783BC27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Difference between Tuple and List</a:t>
            </a:r>
            <a:br>
              <a:rPr lang="en-IN" b="1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C236-FE76-4806-B064-55383147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021" y="1646238"/>
            <a:ext cx="8272211" cy="420253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List Example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Prime_number</a:t>
            </a:r>
            <a:r>
              <a:rPr lang="en-IN" dirty="0">
                <a:latin typeface="Georgia" panose="02040502050405020303" pitchFamily="18" charset="0"/>
              </a:rPr>
              <a:t>=[2,3,5,7,11,13,17]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Tuple Example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Perfect_squares</a:t>
            </a:r>
            <a:r>
              <a:rPr lang="en-IN" dirty="0">
                <a:latin typeface="Georgia" panose="02040502050405020303" pitchFamily="18" charset="0"/>
              </a:rPr>
              <a:t>=(1,4,9,16,25,36)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print(“#prime=“,</a:t>
            </a:r>
            <a:r>
              <a:rPr lang="en-IN" dirty="0" err="1">
                <a:latin typeface="Georgia" panose="02040502050405020303" pitchFamily="18" charset="0"/>
              </a:rPr>
              <a:t>len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prime_number</a:t>
            </a:r>
            <a:r>
              <a:rPr lang="en-IN" dirty="0">
                <a:latin typeface="Georgia" panose="02040502050405020303" pitchFamily="18" charset="0"/>
              </a:rPr>
              <a:t>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Print(“#square=“,</a:t>
            </a:r>
            <a:r>
              <a:rPr lang="en-IN" dirty="0" err="1">
                <a:latin typeface="Georgia" panose="02040502050405020303" pitchFamily="18" charset="0"/>
              </a:rPr>
              <a:t>len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perfect_square</a:t>
            </a:r>
            <a:r>
              <a:rPr lang="en-IN" dirty="0"/>
              <a:t>)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#prime=7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#square=6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2793-22CB-EAE5-B37F-3011A02E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F04FB-808C-4ABB-D508-B8414B8F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99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28650"/>
            <a:ext cx="9582150" cy="56959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import sys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print(dir(sys))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sys-module contains the system specific functionality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List_eg</a:t>
            </a:r>
            <a:r>
              <a:rPr lang="en-IN" dirty="0">
                <a:latin typeface="Georgia" panose="02040502050405020303" pitchFamily="18" charset="0"/>
              </a:rPr>
              <a:t>=[1,2,3,”a”,”b”,”c”,True,3.14159]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Tuple_eg</a:t>
            </a:r>
            <a:r>
              <a:rPr lang="en-IN" dirty="0">
                <a:latin typeface="Georgia" panose="02040502050405020303" pitchFamily="18" charset="0"/>
              </a:rPr>
              <a:t>=(1,2,3,”a”,”b”,”c”,True,3.14159)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print(“</a:t>
            </a:r>
            <a:r>
              <a:rPr lang="en-IN" dirty="0" err="1">
                <a:latin typeface="Georgia" panose="02040502050405020303" pitchFamily="18" charset="0"/>
              </a:rPr>
              <a:t>List_size</a:t>
            </a:r>
            <a:r>
              <a:rPr lang="en-IN" dirty="0">
                <a:latin typeface="Georgia" panose="02040502050405020303" pitchFamily="18" charset="0"/>
              </a:rPr>
              <a:t>=“,</a:t>
            </a:r>
            <a:r>
              <a:rPr lang="en-IN" dirty="0" err="1">
                <a:latin typeface="Georgia" panose="02040502050405020303" pitchFamily="18" charset="0"/>
              </a:rPr>
              <a:t>sys.getsizeof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List_eg</a:t>
            </a:r>
            <a:r>
              <a:rPr lang="en-IN" dirty="0">
                <a:latin typeface="Georgia" panose="02040502050405020303" pitchFamily="18" charset="0"/>
              </a:rPr>
              <a:t>))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print(“</a:t>
            </a:r>
            <a:r>
              <a:rPr lang="en-IN" dirty="0" err="1">
                <a:latin typeface="Georgia" panose="02040502050405020303" pitchFamily="18" charset="0"/>
              </a:rPr>
              <a:t>Tuple_eg</a:t>
            </a:r>
            <a:r>
              <a:rPr lang="en-IN" dirty="0">
                <a:latin typeface="Georgia" panose="02040502050405020303" pitchFamily="18" charset="0"/>
              </a:rPr>
              <a:t>=,”</a:t>
            </a:r>
            <a:r>
              <a:rPr lang="en-IN" dirty="0" err="1">
                <a:latin typeface="Georgia" panose="02040502050405020303" pitchFamily="18" charset="0"/>
              </a:rPr>
              <a:t>sys.getsizeof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Tuple_eg</a:t>
            </a:r>
            <a:r>
              <a:rPr lang="en-IN" dirty="0">
                <a:latin typeface="Georgia" panose="02040502050405020303" pitchFamily="18" charset="0"/>
              </a:rPr>
              <a:t>))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List_size</a:t>
            </a:r>
            <a:r>
              <a:rPr lang="en-IN" dirty="0">
                <a:latin typeface="Georgia" panose="02040502050405020303" pitchFamily="18" charset="0"/>
              </a:rPr>
              <a:t>=68</a:t>
            </a:r>
          </a:p>
          <a:p>
            <a:pPr>
              <a:buNone/>
            </a:pPr>
            <a:r>
              <a:rPr lang="en-IN" dirty="0" err="1">
                <a:latin typeface="Georgia" panose="02040502050405020303" pitchFamily="18" charset="0"/>
              </a:rPr>
              <a:t>Tuple_size</a:t>
            </a:r>
            <a:r>
              <a:rPr lang="en-IN" dirty="0">
                <a:latin typeface="Georgia" panose="02040502050405020303" pitchFamily="18" charset="0"/>
              </a:rPr>
              <a:t>=60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List occupies the highest space than </a:t>
            </a:r>
            <a:r>
              <a:rPr lang="en-IN" dirty="0" err="1">
                <a:latin typeface="Georgia" panose="02040502050405020303" pitchFamily="18" charset="0"/>
              </a:rPr>
              <a:t>tuple</a:t>
            </a:r>
            <a:r>
              <a:rPr lang="en-IN" dirty="0">
                <a:latin typeface="Georgia" panose="02040502050405020303" pitchFamily="18" charset="0"/>
              </a:rPr>
              <a:t> does.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D573A6-F29D-E5C7-85E0-87975735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77733-EB68-F3DE-091D-A17DF8E1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D876-D419-FB19-6D0B-5B46A6B9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index = </a:t>
            </a:r>
            <a:r>
              <a:rPr lang="en-IN" sz="2200" dirty="0" err="1">
                <a:latin typeface="Georgia" panose="02040502050405020303" pitchFamily="18" charset="0"/>
              </a:rPr>
              <a:t>alphabets.index</a:t>
            </a:r>
            <a:r>
              <a:rPr lang="en-IN" sz="2200" dirty="0">
                <a:latin typeface="Georgia" panose="02040502050405020303" pitchFamily="18" charset="0"/>
              </a:rPr>
              <a:t>('</a:t>
            </a:r>
            <a:r>
              <a:rPr lang="en-IN" sz="2200" dirty="0" err="1">
                <a:latin typeface="Georgia" panose="02040502050405020303" pitchFamily="18" charset="0"/>
              </a:rPr>
              <a:t>i</a:t>
            </a:r>
            <a:r>
              <a:rPr lang="en-IN" sz="2200" dirty="0">
                <a:latin typeface="Georgia" panose="02040502050405020303" pitchFamily="18" charset="0"/>
              </a:rPr>
              <a:t>', 3, 5)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print('The index of i:', index)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3"/>
                </a:solidFill>
                <a:latin typeface="Georgia" panose="02040502050405020303" pitchFamily="18" charset="0"/>
              </a:rPr>
              <a:t>Output:</a:t>
            </a:r>
            <a:r>
              <a:rPr lang="en-US" sz="2200" dirty="0" err="1">
                <a:latin typeface="Georgia" panose="02040502050405020303" pitchFamily="18" charset="0"/>
              </a:rPr>
              <a:t>The</a:t>
            </a:r>
            <a:r>
              <a:rPr lang="en-US" sz="2200" dirty="0">
                <a:latin typeface="Georgia" panose="02040502050405020303" pitchFamily="18" charset="0"/>
              </a:rPr>
              <a:t> index of e: 1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index of i: 6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File "*</a:t>
            </a:r>
            <a:r>
              <a:rPr lang="en-US" sz="2200" dirty="0" err="1">
                <a:latin typeface="Georgia" panose="02040502050405020303" pitchFamily="18" charset="0"/>
              </a:rPr>
              <a:t>lt;string</a:t>
            </a:r>
            <a:r>
              <a:rPr lang="en-US" sz="2200" dirty="0">
                <a:latin typeface="Georgia" panose="02040502050405020303" pitchFamily="18" charset="0"/>
              </a:rPr>
              <a:t>&gt;", line 13, in 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ValueError</a:t>
            </a:r>
            <a:r>
              <a:rPr lang="en-US" sz="2200" dirty="0">
                <a:latin typeface="Georgia" panose="02040502050405020303" pitchFamily="18" charset="0"/>
              </a:rPr>
              <a:t>: '</a:t>
            </a:r>
            <a:r>
              <a:rPr lang="en-US" sz="2200" dirty="0" err="1">
                <a:latin typeface="Georgia" panose="02040502050405020303" pitchFamily="18" charset="0"/>
              </a:rPr>
              <a:t>i</a:t>
            </a:r>
            <a:r>
              <a:rPr lang="en-US" sz="2200" dirty="0">
                <a:latin typeface="Georgia" panose="02040502050405020303" pitchFamily="18" charset="0"/>
              </a:rPr>
              <a:t>' is not in list</a:t>
            </a:r>
            <a:endParaRPr lang="en-IN" sz="2200" b="1" dirty="0">
              <a:solidFill>
                <a:schemeClr val="accent3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1EA95-F563-9BC9-CCC3-96E77B2C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5C917-8CA6-2DA5-86DB-B3B74E9B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3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B126-B515-4D52-BBC1-0AAFC60C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11134725" cy="600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Append()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append() method adds an item to the end of the list.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the append() method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</a:t>
            </a:r>
            <a:r>
              <a:rPr lang="en-US" sz="2200" dirty="0" err="1">
                <a:latin typeface="Georgia" panose="02040502050405020303" pitchFamily="18" charset="0"/>
              </a:rPr>
              <a:t>list.append</a:t>
            </a:r>
            <a:r>
              <a:rPr lang="en-US" sz="2200" dirty="0">
                <a:latin typeface="Georgia" panose="02040502050405020303" pitchFamily="18" charset="0"/>
              </a:rPr>
              <a:t>(item)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currencies = ['Dollar', 'Euro', 'Pound']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currencies.append</a:t>
            </a:r>
            <a:r>
              <a:rPr lang="en-US" sz="2200" dirty="0">
                <a:latin typeface="Georgia" panose="02040502050405020303" pitchFamily="18" charset="0"/>
              </a:rPr>
              <a:t>('Yen')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print(currencies)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 </a:t>
            </a:r>
            <a:r>
              <a:rPr lang="en-US" sz="2200" dirty="0">
                <a:latin typeface="Georgia" panose="02040502050405020303" pitchFamily="18" charset="0"/>
              </a:rPr>
              <a:t>['Dollar', 'Euro', 'Pound', 'Yen']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1CF263-65A9-5B2A-D4E9-56B2562C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524C-7BD7-AD16-54A1-B18603CE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1EF6-73D6-48F9-B74D-CCEF1D1F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390525"/>
            <a:ext cx="10734674" cy="62788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animals = ['cat', 'dog', 'rabbit']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animals.append</a:t>
            </a:r>
            <a:r>
              <a:rPr lang="en-IN" dirty="0">
                <a:latin typeface="Georgia" panose="02040502050405020303" pitchFamily="18" charset="0"/>
              </a:rPr>
              <a:t>('guinea pig')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print('Updated animals list: ', animals)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Updated animals list:  ['cat', 'dog', 'rabbit', 'guinea pig’]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animals = ['cat', 'dog', 'rabbit']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wild_animals</a:t>
            </a:r>
            <a:r>
              <a:rPr lang="en-IN" dirty="0">
                <a:latin typeface="Georgia" panose="02040502050405020303" pitchFamily="18" charset="0"/>
              </a:rPr>
              <a:t> = ['tiger', 'fox']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animals.append</a:t>
            </a:r>
            <a:r>
              <a:rPr lang="en-IN" dirty="0">
                <a:latin typeface="Georgia" panose="02040502050405020303" pitchFamily="18" charset="0"/>
              </a:rPr>
              <a:t>(</a:t>
            </a:r>
            <a:r>
              <a:rPr lang="en-IN" dirty="0" err="1">
                <a:latin typeface="Georgia" panose="02040502050405020303" pitchFamily="18" charset="0"/>
              </a:rPr>
              <a:t>wild_animals</a:t>
            </a:r>
            <a:r>
              <a:rPr lang="en-IN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print('Updated animals list: ', animals)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Updated animals list:  ['cat', 'dog', 'rabbit', ['tiger', 'fox']]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63D160-6A91-2736-F880-1805A611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C632-A627-4836-51BD-903B5AAB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0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48A5-0BE9-4C7D-8B8A-753670C7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314325"/>
            <a:ext cx="11258550" cy="6283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Extend()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extend() method adds all the elements of an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iterable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(list, tuple, string etc.) to the end of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The syntax of the extend() method is: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				list1.extend(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iterable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prime_numbers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 = [2, 3, 5]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numbers = [1, 4]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numbers.extend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(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prime_numbers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print('List after extend():', numbers)</a:t>
            </a:r>
          </a:p>
          <a:p>
            <a:pPr marL="0" indent="0">
              <a:buNone/>
            </a:pPr>
            <a:endParaRPr lang="en-US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List after extend(): [1, 4, 2, 3, 5]</a:t>
            </a:r>
            <a:endParaRPr lang="en-IN" sz="2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96E686-9BD3-159E-484D-8F70BE8D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8FFAC-1917-0AA3-8932-E6B84407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0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DE44-35C1-42A8-8D8D-9A9A937A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441995"/>
            <a:ext cx="10725149" cy="6063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Extend() vs append()</a:t>
            </a:r>
          </a:p>
          <a:p>
            <a:pPr marL="0" indent="0">
              <a:buNone/>
            </a:pP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a1 = [1, 2]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a2 = [1, 2]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 = (3, 4)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a1.extend(b)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print(a1)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a2.append(b)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print(a2)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[1, 2, 3, 4]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[1, 2, (3, 4)]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F48ADC-41BF-E4E6-4220-3132B4B7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AC4D7-DF86-3511-5C70-C521D2BA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08656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18</TotalTime>
  <Words>4030</Words>
  <Application>Microsoft Office PowerPoint</Application>
  <PresentationFormat>Widescreen</PresentationFormat>
  <Paragraphs>616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Georgia</vt:lpstr>
      <vt:lpstr>Wingdings</vt:lpstr>
      <vt:lpstr>ICT Basic Theme</vt:lpstr>
      <vt:lpstr>List, Tuples and its Operations</vt:lpstr>
      <vt:lpstr>LIST</vt:lpstr>
      <vt:lpstr>METHODS IN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Membership in list</vt:lpstr>
      <vt:lpstr>Slicing</vt:lpstr>
      <vt:lpstr>PowerPoint Presentation</vt:lpstr>
      <vt:lpstr>2d lists</vt:lpstr>
      <vt:lpstr>PowerPoint Presentation</vt:lpstr>
      <vt:lpstr>PowerPoint Presentation</vt:lpstr>
      <vt:lpstr>Using methods</vt:lpstr>
      <vt:lpstr>PowerPoint Presentation</vt:lpstr>
      <vt:lpstr>TUPLES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in tuple</vt:lpstr>
      <vt:lpstr>Difference between Tuple and List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List, Tuples and its Operations</dc:title>
  <dc:creator>sarihaashanmugasundaram@gmail.com</dc:creator>
  <cp:lastModifiedBy>sarihaashanmugasundaram@gmail.com</cp:lastModifiedBy>
  <cp:revision>19</cp:revision>
  <dcterms:created xsi:type="dcterms:W3CDTF">2023-04-28T21:11:09Z</dcterms:created>
  <dcterms:modified xsi:type="dcterms:W3CDTF">2023-04-28T21:32:42Z</dcterms:modified>
</cp:coreProperties>
</file>