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98" r:id="rId3"/>
    <p:sldId id="399" r:id="rId4"/>
    <p:sldId id="400" r:id="rId5"/>
    <p:sldId id="401" r:id="rId6"/>
    <p:sldId id="402" r:id="rId7"/>
    <p:sldId id="403" r:id="rId8"/>
    <p:sldId id="410" r:id="rId9"/>
    <p:sldId id="404" r:id="rId10"/>
    <p:sldId id="405" r:id="rId11"/>
    <p:sldId id="406" r:id="rId12"/>
    <p:sldId id="407" r:id="rId13"/>
    <p:sldId id="408" r:id="rId14"/>
    <p:sldId id="409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3:59:4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88 6400,'4'25'-2366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4:3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1190 20 8372,'57'-16'19,"-51"14"-215,4 0 1036,-20 6-420,-23 8-1471,-17-6-2823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6:1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4178,'0'0'2129,"109"-32"-2241,-104 36-753,6 18-303,-4 2-33,2-2-1760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6:35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1778 2135,'0'0'0,"5"12"-12,1 0 0,1 0 0,0 0-1,1-1 1,0 0 0,-3-6 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6:3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47 102 4507,'16'1'-12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3:3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 9668,'0'0'929,"-9"-6"-2674,9 2-160,9-6-608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7:1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5539,'0'0'0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8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2307 280 7549,'13'4'0,"67"24"-6,114 56 0,-180-77 7</inkml:trace>
  <inkml:trace contextRef="#ctx0" brushRef="#br0">2267 210 8372,'95'40'6,"-34"-8"2,0 2 0,-3 3-1,103 85 1,-148-111-23,-1 1 0,-2-1 0</inkml:trace>
  <inkml:trace contextRef="#ctx0" brushRef="#br0">2267 210 2865,'6'8'-5,"21"39"-3,-20-32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9:0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30 1969,'0'0'3116,"-6"-2"-2684,-28-10 2327,34 12-2890,2-1 114,0 0 0,0 0 0,1 1 0,-1-1 0,0 1 0,0-1 0,0 1 1,1 0-1,-1 0 0,0 0 0,0 0 0,4 1 0,-2-1 29,71-1 106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9:2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1052 7896,'75'-15'25,"-70"14"-18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9:0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78 160 1217,'0'0'4690,"-12"-5"-4461,-6-3-141</inkml:trace>
  <inkml:trace contextRef="#ctx0" brushRef="#br0">51 148 8331,'7'-1'2</inkml:trace>
  <inkml:trace contextRef="#ctx0" brushRef="#br0">58 147 8013,'-10'0'46</inkml:trace>
  <inkml:trace contextRef="#ctx0" brushRef="#br0">317 137 8499,'57'-3'14,"-255"13"928,213-10-1209,131-11 410,-139 10-138</inkml:trace>
  <inkml:trace contextRef="#ctx0" brushRef="#br0">344 132 7743,'-27'5'-38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02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1393,'0'0'2806,"0"-4"-2347,0-14-80,0 14 1643,25 4-2160,34 0 391,0-1-60,75 9 1,-113-2-216,-20-6 78,-1 1-56,0 1 62,0-2 13,0 3-189,0-1 3,0 0 0,0 1 0,0-1 0,1 1 0,-1-1 0,1 0 0,0 1 0,-1-1 1,1 0-1,0 1 0,1-1 0,-1 0 0,0 0 0,0 0 0,1 0 0,-1 0 0,1 0 0,0-1 0,0 1 0,-1 0 0,1-1 0,0 1 0,0-1 1,0 0-1,1 0 0,-1 0 0,0 0 0,0 0 0,5 1 0,24 3-2690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9:06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306 223 7900,'92'3'31</inkml:trace>
  <inkml:trace contextRef="#ctx0" brushRef="#br0">309 225 7984,'10'-2'0</inkml:trace>
  <inkml:trace contextRef="#ctx0" brushRef="#br0">320 229 6332,'-14'-6'108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9:28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809 151 6031,'52'-6'1,"131"-30"-1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8:49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0 186 544,'0'0'657,"152"-8"-65,-76-4-272,-7 2-48,-9 0 352,-2 2-432,-7-2 257,-6-2-417,-12-2 64,-8-2-64,-14-2-48,-11-2 16,0-2-144,-29-4-2706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4226,'0'0'0,"2"0"-1457,0 0 1409,1 0-128,3 0-96,3 2-1089,5 2 1313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8:5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 6243,'0'0'480,"-11"-11"-168,11 10-184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8:5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3970,'-2'0'3649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8:5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6211,'0'0'464,"-38"0"-864,54 0-1793,13 2 1136,11-2-1616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9:3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3906,'0'0'0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9:3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6307,'0'0'0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9:3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2753,'0'0'1345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02:2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1185,'0'0'442,"2"-3"-124,0-1-229,-1 3-63,0 0 0,-1 0 0,1 0 0,0 0 0,-1 0 0,1 0 0,-1-1 0,0 1 0,1 0 0,-1 0 0,0-1 0,1 1 0,-1-2 0,0 2 48,1 1 0,0-1 0,0 1-1,-1-1 1,1 1 0,0 0-1,0-1 1,-1 1 0,1 0 0,0-1-1,0 1 1,0 0 0,0 0-1,-1 0 1,1 0 0,0 0 0,0 0-1,0 0 1,0 0 0,1 1-1,19 0 1311,10 7-1404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9:3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6435,'0'0'304,"9"30"-2049,18-10 177,-1 0-946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9:4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1088,'0'0'65,"67"-54"-354,-49 54 209,-2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21:22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88 7176,'3'-2'4,"13"-9"14,34-24 100</inkml:trace>
  <inkml:trace contextRef="#ctx0" brushRef="#br0">479 40 8622,'-23'0'-166,"19"0"156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21:26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137 141 5925,'76'-44'-266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07:5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283 132 4306,'0'0'192,"-100"-108"-1296,69 96 607,-5 4 145,-4 4 160,0 4 0,4 0-544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09:11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 8932,'0'0'1281,"-4"0"-1201,2 0-192,-3 0-289,-1 0-415,1-8-561,1 4-703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09:1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94 23 8948</inkml:trace>
  <inkml:trace contextRef="#ctx0" brushRef="#br0" timeOffset="1">94 23 8948,'-91'-22'368,"89"22"-512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09:13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9364,'0'0'1409,"-69"6"-1681,29 6-929,2-2-2096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1:4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3778,'0'0'0,"0"2"-1057,0 2 1057,-2 0-176,-1 2-672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4:13:40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0 9668,'0'0'481,"0"22"-5220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2972A-1816-4BAD-9A5E-2E0DDE3D096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61A2C-E95D-4319-A531-6AA8C6526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6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34" Type="http://schemas.openxmlformats.org/officeDocument/2006/relationships/customXml" Target="../ink/ink6.xml"/><Relationship Id="rId33" Type="http://schemas.openxmlformats.org/officeDocument/2006/relationships/image" Target="../media/image30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298.png"/><Relationship Id="rId36" Type="http://schemas.openxmlformats.org/officeDocument/2006/relationships/customXml" Target="../ink/ink7.xml"/><Relationship Id="rId4" Type="http://schemas.openxmlformats.org/officeDocument/2006/relationships/customXml" Target="../ink/ink5.xml"/><Relationship Id="rId35" Type="http://schemas.openxmlformats.org/officeDocument/2006/relationships/image" Target="../media/image3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42" Type="http://schemas.openxmlformats.org/officeDocument/2006/relationships/customXml" Target="../ink/ink12.xml"/><Relationship Id="rId197" Type="http://schemas.openxmlformats.org/officeDocument/2006/relationships/customXml" Target="../ink/ink15.xml"/><Relationship Id="rId3" Type="http://schemas.openxmlformats.org/officeDocument/2006/relationships/image" Target="../media/image4.png"/><Relationship Id="rId141" Type="http://schemas.openxmlformats.org/officeDocument/2006/relationships/image" Target="../media/image443.png"/><Relationship Id="rId146" Type="http://schemas.openxmlformats.org/officeDocument/2006/relationships/customXml" Target="../ink/ink14.xml"/><Relationship Id="rId7" Type="http://schemas.openxmlformats.org/officeDocument/2006/relationships/image" Target="../media/image6.png"/><Relationship Id="rId196" Type="http://schemas.openxmlformats.org/officeDocument/2006/relationships/image" Target="../media/image478.png"/><Relationship Id="rId59" Type="http://schemas.openxmlformats.org/officeDocument/2006/relationships/image" Target="../media/image357.png"/><Relationship Id="rId2" Type="http://schemas.openxmlformats.org/officeDocument/2006/relationships/customXml" Target="../ink/ink8.xml"/><Relationship Id="rId14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44" Type="http://schemas.openxmlformats.org/officeDocument/2006/relationships/customXml" Target="../ink/ink13.xml"/><Relationship Id="rId5" Type="http://schemas.openxmlformats.org/officeDocument/2006/relationships/image" Target="../media/image5.png"/><Relationship Id="rId143" Type="http://schemas.openxmlformats.org/officeDocument/2006/relationships/image" Target="../media/image7.png"/><Relationship Id="rId4" Type="http://schemas.openxmlformats.org/officeDocument/2006/relationships/customXml" Target="../ink/ink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14.png"/><Relationship Id="rId80" Type="http://schemas.openxmlformats.org/officeDocument/2006/relationships/image" Target="../media/image527.png"/><Relationship Id="rId3" Type="http://schemas.openxmlformats.org/officeDocument/2006/relationships/image" Target="../media/image9.png"/><Relationship Id="rId63" Type="http://schemas.openxmlformats.org/officeDocument/2006/relationships/image" Target="../media/image523.png"/><Relationship Id="rId68" Type="http://schemas.openxmlformats.org/officeDocument/2006/relationships/customXml" Target="../ink/ink27.xml"/><Relationship Id="rId76" Type="http://schemas.openxmlformats.org/officeDocument/2006/relationships/customXml" Target="../ink/ink28.xml"/><Relationship Id="rId7" Type="http://schemas.openxmlformats.org/officeDocument/2006/relationships/image" Target="../media/image11.png"/><Relationship Id="rId12" Type="http://schemas.openxmlformats.org/officeDocument/2006/relationships/customXml" Target="../ink/ink21.xml"/><Relationship Id="rId59" Type="http://schemas.openxmlformats.org/officeDocument/2006/relationships/image" Target="../media/image521.png"/><Relationship Id="rId67" Type="http://schemas.openxmlformats.org/officeDocument/2006/relationships/image" Target="../media/image15.png"/><Relationship Id="rId2" Type="http://schemas.openxmlformats.org/officeDocument/2006/relationships/customXml" Target="../ink/ink16.xml"/><Relationship Id="rId62" Type="http://schemas.openxmlformats.org/officeDocument/2006/relationships/customXml" Target="../ink/ink24.xml"/><Relationship Id="rId75" Type="http://schemas.openxmlformats.org/officeDocument/2006/relationships/image" Target="../media/image5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13.png"/><Relationship Id="rId66" Type="http://schemas.openxmlformats.org/officeDocument/2006/relationships/customXml" Target="../ink/ink26.xml"/><Relationship Id="rId5" Type="http://schemas.openxmlformats.org/officeDocument/2006/relationships/image" Target="../media/image10.png"/><Relationship Id="rId61" Type="http://schemas.openxmlformats.org/officeDocument/2006/relationships/image" Target="../media/image522.png"/><Relationship Id="rId10" Type="http://schemas.openxmlformats.org/officeDocument/2006/relationships/customXml" Target="../ink/ink20.xml"/><Relationship Id="rId60" Type="http://schemas.openxmlformats.org/officeDocument/2006/relationships/customXml" Target="../ink/ink23.xml"/><Relationship Id="rId65" Type="http://schemas.openxmlformats.org/officeDocument/2006/relationships/image" Target="../media/image524.png"/><Relationship Id="rId73" Type="http://schemas.openxmlformats.org/officeDocument/2006/relationships/image" Target="../media/image357.png"/><Relationship Id="rId78" Type="http://schemas.openxmlformats.org/officeDocument/2006/relationships/customXml" Target="../ink/ink30.xml"/><Relationship Id="rId4" Type="http://schemas.openxmlformats.org/officeDocument/2006/relationships/customXml" Target="../ink/ink17.xml"/><Relationship Id="rId9" Type="http://schemas.openxmlformats.org/officeDocument/2006/relationships/image" Target="../media/image12.png"/><Relationship Id="rId14" Type="http://schemas.openxmlformats.org/officeDocument/2006/relationships/customXml" Target="../ink/ink22.xml"/><Relationship Id="rId64" Type="http://schemas.openxmlformats.org/officeDocument/2006/relationships/customXml" Target="../ink/ink25.xml"/><Relationship Id="rId77" Type="http://schemas.openxmlformats.org/officeDocument/2006/relationships/customXml" Target="../ink/ink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7" Type="http://schemas.openxmlformats.org/officeDocument/2006/relationships/image" Target="../media/image19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17.png"/><Relationship Id="rId4" Type="http://schemas.openxmlformats.org/officeDocument/2006/relationships/customXml" Target="../ink/ink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9F86-A84C-C991-D406-5CC645575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Sets, Dictionaries and its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BE5FC-0F1E-9226-9A07-79E880E4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5DF61-201F-F7F8-96F4-1284B766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23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B270-9BAF-4E45-9DCD-AE635057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400050"/>
            <a:ext cx="9879681" cy="61973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You can also find the union of sets using the | operator.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 = {'a', 'c', 'd'}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 = {'c', 'd', 2 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C = {1, 2, 3}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print('A U B =', A| B)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print('B U C =', B | C)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print('A U B U C =', A | B | C)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 U B = {2, 'a', 'c', 'd'}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 U C = {1, 2, 3, 'c', 'd'}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 U B U C = {1, 2, 3, 'a', 'c', 'd'}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93F67D-7FC6-162E-EA94-986F24B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15B1-9371-3FEB-4C5D-2DBD6AE8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9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DA23-6AB9-4265-BF50-A3E1C1CE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361950"/>
            <a:ext cx="11334750" cy="62354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Intersection()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intersection() method returns a new set with elements that are common to all 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syntax of intersection() in Python is: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			</a:t>
            </a:r>
            <a:r>
              <a:rPr lang="en-US" dirty="0" err="1">
                <a:latin typeface="Georgia" panose="02040502050405020303" pitchFamily="18" charset="0"/>
              </a:rPr>
              <a:t>A.intersection</a:t>
            </a:r>
            <a:r>
              <a:rPr lang="en-US" dirty="0">
                <a:latin typeface="Georgia" panose="02040502050405020303" pitchFamily="18" charset="0"/>
              </a:rPr>
              <a:t>(*</a:t>
            </a:r>
            <a:r>
              <a:rPr lang="en-US" dirty="0" err="1">
                <a:latin typeface="Georgia" panose="02040502050405020303" pitchFamily="18" charset="0"/>
              </a:rPr>
              <a:t>other_sets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{2, 3, 5, 4}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B = {2, 5, 100}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C = {2, 3, 8, 9, 10}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B.intersection</a:t>
            </a:r>
            <a:r>
              <a:rPr lang="en-IN" dirty="0">
                <a:latin typeface="Georgia" panose="02040502050405020303" pitchFamily="18" charset="0"/>
              </a:rPr>
              <a:t>(A))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B.intersection</a:t>
            </a:r>
            <a:r>
              <a:rPr lang="en-IN" dirty="0">
                <a:latin typeface="Georgia" panose="02040502050405020303" pitchFamily="18" charset="0"/>
              </a:rPr>
              <a:t>(C))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A.intersection</a:t>
            </a:r>
            <a:r>
              <a:rPr lang="en-IN" dirty="0">
                <a:latin typeface="Georgia" panose="02040502050405020303" pitchFamily="18" charset="0"/>
              </a:rPr>
              <a:t>(C))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C.intersection</a:t>
            </a:r>
            <a:r>
              <a:rPr lang="en-IN" dirty="0">
                <a:latin typeface="Georgia" panose="02040502050405020303" pitchFamily="18" charset="0"/>
              </a:rPr>
              <a:t>(A, B))</a:t>
            </a:r>
          </a:p>
          <a:p>
            <a:pPr marL="0" indent="0">
              <a:buNone/>
            </a:pPr>
            <a:r>
              <a:rPr lang="en-IN" sz="26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{2, 5}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{2}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{2, 3}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{2}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1337C6-CC40-98FC-E335-3D25936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1052C-E025-9CF7-0F91-FC874294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4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4DBD-F604-4AEE-B2CD-F9388B3F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352425"/>
            <a:ext cx="9889207" cy="6316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Set Intersection Using &amp;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You can also find the intersection of sets using &amp; operator.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A = {100, 7, 8}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 = {200, 4, 5}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C = {300, 2, 3, 7}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D = {100, 200, 300}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print(A &amp; C)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print(A &amp; D)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print(A &amp; C &amp; D)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print(A &amp; B &amp; C &amp; D)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{7}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{100}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set()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set()</a:t>
            </a:r>
            <a:endParaRPr lang="en-IN" sz="18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AEEE0D-CBB0-39D6-AE6C-0358E3C4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BDD72-889B-ED0B-ED25-CDB3AD41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2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67FF-8A72-4719-950A-0F9BD5335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90501"/>
            <a:ext cx="11506200" cy="6334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Difference()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difference() method returns the set difference of two 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If A and B are two sets. The set difference of A and B is a set of elements that exists only in set A but not in 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the set difference() method in Python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		</a:t>
            </a:r>
            <a:r>
              <a:rPr lang="en-US" sz="2200" dirty="0" err="1">
                <a:latin typeface="Georgia" panose="02040502050405020303" pitchFamily="18" charset="0"/>
              </a:rPr>
              <a:t>A.difference</a:t>
            </a:r>
            <a:r>
              <a:rPr lang="en-US" sz="2200" dirty="0">
                <a:latin typeface="Georgia" panose="02040502050405020303" pitchFamily="18" charset="0"/>
              </a:rPr>
              <a:t>(B)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 = {'a', 'b', 'c', 'd'}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 = {'c', 'f', 'g'}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A.difference</a:t>
            </a:r>
            <a:r>
              <a:rPr lang="en-IN" sz="2200" dirty="0">
                <a:latin typeface="Georgia" panose="02040502050405020303" pitchFamily="18" charset="0"/>
              </a:rPr>
              <a:t>(B))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B.difference</a:t>
            </a:r>
            <a:r>
              <a:rPr lang="en-IN" sz="2200" dirty="0">
                <a:latin typeface="Georgia" panose="02040502050405020303" pitchFamily="18" charset="0"/>
              </a:rPr>
              <a:t>(A))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{'b', 'a', 'd'}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{'g', 'f'}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17C9F7-2895-FE12-5771-B0F8D5F4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97B8D-3F93-21E6-C282-6833DBA2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6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678A-3231-4A64-9C35-C5FDFC0D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6" y="733425"/>
            <a:ext cx="9498682" cy="5719911"/>
          </a:xfrm>
        </p:spPr>
        <p:txBody>
          <a:bodyPr/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Set Difference Using – Operator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{'a', 'b', 'c', 'd'}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B = {'c', 'f', 'g'}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print(A-B)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print(B-A)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{'b', 'd', 'a'}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{'f', 'g'}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1EBE49-70BB-B9E6-8F25-9875499B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8E546-9937-2B98-CA14-F089D244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1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CA08-3F8B-4F24-9C8E-E71139BE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400050"/>
            <a:ext cx="11496674" cy="62693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Symmetric Difference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symmetric difference of two sets A and B is the set of elements that are in either A or B, but not in their intersection.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</a:t>
            </a:r>
            <a:r>
              <a:rPr lang="en-US" sz="2200" dirty="0" err="1">
                <a:latin typeface="Georgia" panose="02040502050405020303" pitchFamily="18" charset="0"/>
              </a:rPr>
              <a:t>symmetric_difference</a:t>
            </a:r>
            <a:r>
              <a:rPr lang="en-US" sz="2200" dirty="0">
                <a:latin typeface="Georgia" panose="02040502050405020303" pitchFamily="18" charset="0"/>
              </a:rPr>
              <a:t>()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				</a:t>
            </a:r>
            <a:r>
              <a:rPr lang="en-US" sz="2200" dirty="0" err="1">
                <a:latin typeface="Georgia" panose="02040502050405020303" pitchFamily="18" charset="0"/>
              </a:rPr>
              <a:t>A.symmetric_difference</a:t>
            </a:r>
            <a:r>
              <a:rPr lang="en-US" sz="2200" dirty="0">
                <a:latin typeface="Georgia" panose="02040502050405020303" pitchFamily="18" charset="0"/>
              </a:rPr>
              <a:t>(B)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{'a', 'b', 'c', 'd'}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B = {'c', 'd', 'e' 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 = {}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A.symmetric_difference</a:t>
            </a:r>
            <a:r>
              <a:rPr lang="en-US" sz="2200" dirty="0">
                <a:latin typeface="Georgia" panose="02040502050405020303" pitchFamily="18" charset="0"/>
              </a:rPr>
              <a:t>(B))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B.symmetric_difference</a:t>
            </a:r>
            <a:r>
              <a:rPr lang="en-US" sz="2200" dirty="0">
                <a:latin typeface="Georgia" panose="02040502050405020303" pitchFamily="18" charset="0"/>
              </a:rPr>
              <a:t>(A))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A.symmetric_difference</a:t>
            </a:r>
            <a:r>
              <a:rPr lang="en-US" sz="2200" dirty="0">
                <a:latin typeface="Georgia" panose="02040502050405020303" pitchFamily="18" charset="0"/>
              </a:rPr>
              <a:t>(C))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B.symmetric_difference</a:t>
            </a:r>
            <a:r>
              <a:rPr lang="en-US" sz="2200" dirty="0">
                <a:latin typeface="Georgia" panose="02040502050405020303" pitchFamily="18" charset="0"/>
              </a:rPr>
              <a:t>(C))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C47A5C-6AE4-24FE-11FD-D9BB5357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E657C-0E02-0430-0982-5BAA7BBF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7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2F9B-50E5-4C44-9D86-6EB227EFC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609600"/>
            <a:ext cx="9917782" cy="5915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Symmetric difference using ^ operator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{'a', 'b', 'c', 'd'}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B = {'c', 'd', 'e’ 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print(A ^ B)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print(B ^ A)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print(A ^ A)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print(B ^ B)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{'e', 'a', 'b'}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{'e', 'a', 'b'}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set()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set()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AADA45-ABFF-F320-E412-1E826AB6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FE595-4BA3-762A-48B7-4487117B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6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C967-D562-4AF7-B20B-F4D8B98EC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6" y="600075"/>
            <a:ext cx="9873556" cy="59972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Issubset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Set A is said to be the subset of set B if all elements of A are in 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syntax of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issubset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() is: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			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A.issubset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(B)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 = {1, 2, 3}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B = {1, 2, 3, 4, 5}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 = {1, 2, 4, 5}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A.issubset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(B))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B.issubset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(A))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A.issubset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(C))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C.issubset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(B))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True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EC642E-DE5D-FDDD-588C-7F5C2257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C27AE-5048-E54E-BD69-39E68136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5A21-FA69-4454-BBDB-E9ECC0F4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523875"/>
            <a:ext cx="11353799" cy="6001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Isdisjoint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Two sets are said to be disjoint sets if they have no common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The syntax of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isdisjoint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() is: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				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set_a.isdisjoint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(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set_b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A = {1, 2, 3, 4}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B = {5, 6, 7}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C = {4, 5, 6}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print('Are A and B disjoint?',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A.isdisjoint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(B))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print('Are A and C disjoint?',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A.isdisjoint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(C))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Are A and B disjoint? True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Are A and C disjoint? False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C09876-7F57-AFB0-20E2-82B34E27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AA2D-BDB8-FBE6-4064-864DAEEC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3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D28E-74EA-43AF-9B37-B39405CD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444" y="178944"/>
            <a:ext cx="8272212" cy="71062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Dictionary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2D77-C637-41BD-A6F4-9681A77C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733425"/>
            <a:ext cx="11610975" cy="59359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Python dictionary is an unordered collection of items. Each item of a dictionary has a key/value pair.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Dictionaries are optimized to retrieve values when the key is known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An item has a key and a corresponding value that is expressed as a pair (key: value).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While the values can be of any data type and can repeat, keys must be of immutable type (string, number or tuple with immutable elements) and must be unique.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my_dict</a:t>
            </a:r>
            <a:r>
              <a:rPr lang="en-US" sz="2200" dirty="0">
                <a:latin typeface="Georgia" panose="02040502050405020303" pitchFamily="18" charset="0"/>
              </a:rPr>
              <a:t> = {}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my_dict</a:t>
            </a:r>
            <a:r>
              <a:rPr lang="en-US" sz="2200" dirty="0">
                <a:latin typeface="Georgia" panose="02040502050405020303" pitchFamily="18" charset="0"/>
              </a:rPr>
              <a:t> = {1: 'apple', 2: 'ball'}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my_dict</a:t>
            </a:r>
            <a:r>
              <a:rPr lang="en-US" sz="2200" dirty="0">
                <a:latin typeface="Georgia" panose="02040502050405020303" pitchFamily="18" charset="0"/>
              </a:rPr>
              <a:t> = {'name': 'John', 1: [2, 4, 3]}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my_dict</a:t>
            </a:r>
            <a:r>
              <a:rPr lang="en-US" sz="2200" dirty="0">
                <a:latin typeface="Georgia" panose="02040502050405020303" pitchFamily="18" charset="0"/>
              </a:rPr>
              <a:t> = </a:t>
            </a:r>
            <a:r>
              <a:rPr lang="en-US" sz="2200" dirty="0" err="1">
                <a:latin typeface="Georgia" panose="02040502050405020303" pitchFamily="18" charset="0"/>
              </a:rPr>
              <a:t>dict</a:t>
            </a:r>
            <a:r>
              <a:rPr lang="en-US" sz="2200" dirty="0">
                <a:latin typeface="Georgia" panose="02040502050405020303" pitchFamily="18" charset="0"/>
              </a:rPr>
              <a:t>({1:'apple', 2:'ball'})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my_dict</a:t>
            </a:r>
            <a:r>
              <a:rPr lang="en-US" sz="2200" dirty="0">
                <a:latin typeface="Georgia" panose="02040502050405020303" pitchFamily="18" charset="0"/>
              </a:rPr>
              <a:t> = </a:t>
            </a:r>
            <a:r>
              <a:rPr lang="en-US" sz="2200" dirty="0" err="1">
                <a:latin typeface="Georgia" panose="02040502050405020303" pitchFamily="18" charset="0"/>
              </a:rPr>
              <a:t>dict</a:t>
            </a:r>
            <a:r>
              <a:rPr lang="en-US" sz="2200" dirty="0">
                <a:latin typeface="Georgia" panose="02040502050405020303" pitchFamily="18" charset="0"/>
              </a:rPr>
              <a:t>([(1,'apple'), (2,'ball’)])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As you can see from above, we can also create a dictionary using the built-in </a:t>
            </a:r>
            <a:r>
              <a:rPr lang="en-US" sz="2200" dirty="0" err="1">
                <a:latin typeface="Georgia" panose="02040502050405020303" pitchFamily="18" charset="0"/>
              </a:rPr>
              <a:t>dict</a:t>
            </a:r>
            <a:r>
              <a:rPr lang="en-US" sz="2200" dirty="0">
                <a:latin typeface="Georgia" panose="02040502050405020303" pitchFamily="18" charset="0"/>
              </a:rPr>
              <a:t>() function.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120D017-07E6-773F-FC41-A6A97FCE9D87}"/>
                  </a:ext>
                </a:extLst>
              </p14:cNvPr>
              <p14:cNvContentPartPr/>
              <p14:nvPr/>
            </p14:nvContentPartPr>
            <p14:xfrm>
              <a:off x="8854280" y="2459200"/>
              <a:ext cx="1800" cy="9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120D017-07E6-773F-FC41-A6A97FCE9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5640" y="2450200"/>
                <a:ext cx="19440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2CC12-BFDE-1E01-CCA4-7E41B432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EB82-1B8E-DEC5-DA27-BB2D2A1F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2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84EF-29B8-4EB8-B73C-4F97655B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169" y="0"/>
            <a:ext cx="8272212" cy="63861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latin typeface="Georgia" panose="02040502050405020303" pitchFamily="18" charset="0"/>
              </a:rPr>
              <a:t>Sets</a:t>
            </a:r>
            <a:endParaRPr lang="en-IN" sz="3000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E791-3550-485B-89DE-9B3B3073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09650"/>
            <a:ext cx="11268075" cy="565971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A set is an unordered collection of items. Every set element is unique (no duplicates) and must be immutable (cannot be changed).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However, a set itself is mutable. We can add or remove items from it.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Sets can also be used to perform mathematical set operations like union, intersection, symmetric difference, etc.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A set is created by placing all the items (elements) inside curly braces {}, separated by comma, or by using the built-in set() function.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It can have any number of items and they may be of different types (integer, float, tuple, string etc.). But a set cannot have mutable elements like lists, sets or dictionaries as its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5ED6-572C-11D8-01E7-87D7C3D6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AF6DC-917F-29C1-FA18-4B4EF605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86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4CA0-32E6-45B5-A2CC-DC103F26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14299"/>
            <a:ext cx="11811000" cy="6581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Accessing Elements from Dictionary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While indexing is used with other data types to access values, a dictionary uses keys. Keys can be used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either inside square brackets [] or with the get()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If we use the square brackets [], </a:t>
            </a:r>
            <a:r>
              <a:rPr lang="en-US" dirty="0" err="1">
                <a:latin typeface="Georgia" panose="02040502050405020303" pitchFamily="18" charset="0"/>
              </a:rPr>
              <a:t>KeyError</a:t>
            </a:r>
            <a:r>
              <a:rPr lang="en-US" dirty="0">
                <a:latin typeface="Georgia" panose="02040502050405020303" pitchFamily="18" charset="0"/>
              </a:rPr>
              <a:t> is raised in case a key is not found in the dictionary. On the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other hand, the get() method returns None if the key is not found.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my_dict</a:t>
            </a:r>
            <a:r>
              <a:rPr lang="en-US" dirty="0">
                <a:latin typeface="Georgia" panose="02040502050405020303" pitchFamily="18" charset="0"/>
              </a:rPr>
              <a:t> = {'name': 'Jack', 'age': 26}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my_dict</a:t>
            </a:r>
            <a:r>
              <a:rPr lang="en-US" dirty="0">
                <a:latin typeface="Georgia" panose="02040502050405020303" pitchFamily="18" charset="0"/>
              </a:rPr>
              <a:t>['name'])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my_dict.get</a:t>
            </a:r>
            <a:r>
              <a:rPr lang="en-US" dirty="0">
                <a:latin typeface="Georgia" panose="02040502050405020303" pitchFamily="18" charset="0"/>
              </a:rPr>
              <a:t>('age'))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my_dict.get</a:t>
            </a:r>
            <a:r>
              <a:rPr lang="en-US" dirty="0">
                <a:latin typeface="Georgia" panose="02040502050405020303" pitchFamily="18" charset="0"/>
              </a:rPr>
              <a:t>('address'))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my_dict</a:t>
            </a:r>
            <a:r>
              <a:rPr lang="en-US" dirty="0">
                <a:latin typeface="Georgia" panose="02040502050405020303" pitchFamily="18" charset="0"/>
              </a:rPr>
              <a:t>['address'])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Jack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26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None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File "&lt;string&gt;", line 15, in &lt;module&gt;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</a:t>
            </a:r>
            <a:r>
              <a:rPr lang="en-US" dirty="0" err="1">
                <a:latin typeface="Georgia" panose="02040502050405020303" pitchFamily="18" charset="0"/>
              </a:rPr>
              <a:t>my_dict</a:t>
            </a:r>
            <a:r>
              <a:rPr lang="en-US" dirty="0">
                <a:latin typeface="Georgia" panose="02040502050405020303" pitchFamily="18" charset="0"/>
              </a:rPr>
              <a:t>['address'])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KeyError</a:t>
            </a:r>
            <a:r>
              <a:rPr lang="en-US" dirty="0">
                <a:latin typeface="Georgia" panose="02040502050405020303" pitchFamily="18" charset="0"/>
              </a:rPr>
              <a:t>: 'address'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5BA180-7C36-4DA1-A511-49300DEBD990}"/>
                  </a:ext>
                </a:extLst>
              </p14:cNvPr>
              <p14:cNvContentPartPr/>
              <p14:nvPr/>
            </p14:nvContentPartPr>
            <p14:xfrm>
              <a:off x="2657960" y="1481440"/>
              <a:ext cx="135000" cy="2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5BA180-7C36-4DA1-A511-49300DEBD9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8960" y="1472440"/>
                <a:ext cx="152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C505DF-2B03-C877-007F-A21A6237AD81}"/>
                  </a:ext>
                </a:extLst>
              </p14:cNvPr>
              <p14:cNvContentPartPr/>
              <p14:nvPr/>
            </p14:nvContentPartPr>
            <p14:xfrm>
              <a:off x="2736440" y="1485760"/>
              <a:ext cx="29520" cy="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C505DF-2B03-C877-007F-A21A6237AD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440" y="1476760"/>
                <a:ext cx="47160" cy="28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06E5-6C2C-4B22-DF7E-CF1E0846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8252F-8CD3-C745-C437-AF281E0C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94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59DE-E5A6-4CCA-BB7E-CA5DD7B8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70" y="185491"/>
            <a:ext cx="11751075" cy="6339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Changing and Adding Dictionary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Dictionaries are mutable. We can add new items or change the value of existing items using an assignment operator.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If the key is already present, then the existing value gets updated. In case the key is not present, a new (key: value) pair is added to the dictionary.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my_dict</a:t>
            </a:r>
            <a:r>
              <a:rPr lang="en-US" sz="2200" dirty="0">
                <a:latin typeface="Georgia" panose="02040502050405020303" pitchFamily="18" charset="0"/>
              </a:rPr>
              <a:t> = {'name': 'Jack', 'age': 26}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my_dict</a:t>
            </a:r>
            <a:r>
              <a:rPr lang="en-US" sz="2200" dirty="0">
                <a:latin typeface="Georgia" panose="02040502050405020303" pitchFamily="18" charset="0"/>
              </a:rPr>
              <a:t>['age'] = 27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my_dict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my_dict</a:t>
            </a:r>
            <a:r>
              <a:rPr lang="en-US" sz="2200" dirty="0">
                <a:latin typeface="Georgia" panose="02040502050405020303" pitchFamily="18" charset="0"/>
              </a:rPr>
              <a:t>['address'] = 'Downtown'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my_dict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{'name': 'Jack', 'age': 27}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{'name': 'Jack', 'age': 27, 'address': 'Downtown'}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B60798-18A1-4ED5-8B75-0A5F84C594A6}"/>
                  </a:ext>
                </a:extLst>
              </p14:cNvPr>
              <p14:cNvContentPartPr/>
              <p14:nvPr/>
            </p14:nvContentPartPr>
            <p14:xfrm>
              <a:off x="4023500" y="1671750"/>
              <a:ext cx="102240" cy="4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B60798-18A1-4ED5-8B75-0A5F84C594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500" y="1662750"/>
                <a:ext cx="11988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5D9ED1B-17D6-45CB-84EC-B1F39006A8BE}"/>
              </a:ext>
            </a:extLst>
          </p:cNvPr>
          <p:cNvGrpSpPr/>
          <p:nvPr/>
        </p:nvGrpSpPr>
        <p:grpSpPr>
          <a:xfrm>
            <a:off x="12492260" y="4580190"/>
            <a:ext cx="124380" cy="8280"/>
            <a:chOff x="9444260" y="4580190"/>
            <a:chExt cx="124380" cy="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671DA1-E995-4E9A-8B02-28F2672F24D6}"/>
                    </a:ext>
                  </a:extLst>
                </p14:cNvPr>
                <p14:cNvContentPartPr/>
                <p14:nvPr/>
              </p14:nvContentPartPr>
              <p14:xfrm>
                <a:off x="9444260" y="4583790"/>
                <a:ext cx="10080" cy="4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671DA1-E995-4E9A-8B02-28F2672F24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35620" y="4575150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F03AD3-04B0-49B4-9C37-0F3442D11CAD}"/>
                    </a:ext>
                  </a:extLst>
                </p14:cNvPr>
                <p14:cNvContentPartPr/>
                <p14:nvPr/>
              </p14:nvContentPartPr>
              <p14:xfrm>
                <a:off x="9534440" y="4580190"/>
                <a:ext cx="34200" cy="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F03AD3-04B0-49B4-9C37-0F3442D11C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25800" y="4571550"/>
                  <a:ext cx="518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F6299D9-3614-4CDF-B2A1-6C09214D00B6}"/>
                  </a:ext>
                </a:extLst>
              </p14:cNvPr>
              <p14:cNvContentPartPr/>
              <p14:nvPr/>
            </p14:nvContentPartPr>
            <p14:xfrm>
              <a:off x="12673700" y="5741910"/>
              <a:ext cx="53280" cy="10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F6299D9-3614-4CDF-B2A1-6C09214D00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64700" y="5732910"/>
                <a:ext cx="70920" cy="28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B73AD-2F81-604C-C617-0A72B76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A9714-FE09-7507-0697-A19BA3CB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0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B8F2-175F-4A3D-BC53-A4BB6C8F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204960"/>
            <a:ext cx="12058649" cy="65364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Removing elements from Dictionary</a:t>
            </a:r>
          </a:p>
          <a:p>
            <a:pPr marL="0" indent="0">
              <a:buNone/>
            </a:pP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squares = {1: 1, 2: 4, 3: 9, 4: 16, 5: 25}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squares.pop</a:t>
            </a:r>
            <a:r>
              <a:rPr lang="en-IN" dirty="0">
                <a:latin typeface="Georgia" panose="02040502050405020303" pitchFamily="18" charset="0"/>
              </a:rPr>
              <a:t>(4))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print(squares)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squares.popitem</a:t>
            </a:r>
            <a:r>
              <a:rPr lang="en-IN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print(squares)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squares.clear</a:t>
            </a:r>
            <a:r>
              <a:rPr lang="en-IN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print(squares)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del squares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print(squares)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16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{1: 1, 2: 4, 3: 9, 5: 25}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(5, 25)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{1: 1, 2: 4, 3: 9}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File "&lt;string&gt;", line 30, in &lt;module&gt;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print(squares)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NameError</a:t>
            </a:r>
            <a:r>
              <a:rPr lang="en-US" dirty="0">
                <a:latin typeface="Georgia" panose="02040502050405020303" pitchFamily="18" charset="0"/>
              </a:rPr>
              <a:t>: name 'squares' is not defined</a:t>
            </a:r>
            <a:endParaRPr lang="en-IN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F00447-B41F-4D18-A878-33DBFE4206C7}"/>
                  </a:ext>
                </a:extLst>
              </p14:cNvPr>
              <p14:cNvContentPartPr/>
              <p14:nvPr/>
            </p14:nvContentPartPr>
            <p14:xfrm>
              <a:off x="2743340" y="1490670"/>
              <a:ext cx="1800" cy="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F00447-B41F-4D18-A878-33DBFE420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5840" y="1481670"/>
                <a:ext cx="165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140953A-9D2F-4B81-C726-8E27C23771CE}"/>
                  </a:ext>
                </a:extLst>
              </p14:cNvPr>
              <p14:cNvContentPartPr/>
              <p14:nvPr/>
            </p14:nvContentPartPr>
            <p14:xfrm>
              <a:off x="6014660" y="4293270"/>
              <a:ext cx="720" cy="8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140953A-9D2F-4B81-C726-8E27C23771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6660" y="4284270"/>
                <a:ext cx="36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4C3673-32C4-1027-B712-EB90FE18F524}"/>
                  </a:ext>
                </a:extLst>
              </p14:cNvPr>
              <p14:cNvContentPartPr/>
              <p14:nvPr/>
            </p14:nvContentPartPr>
            <p14:xfrm>
              <a:off x="2696180" y="4733910"/>
              <a:ext cx="33480" cy="8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4C3673-32C4-1027-B712-EB90FE18F5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7276" y="4724910"/>
                <a:ext cx="50932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5AABDED-45DD-41A1-9504-BB1CA8AFCFCA}"/>
                  </a:ext>
                </a:extLst>
              </p14:cNvPr>
              <p14:cNvContentPartPr/>
              <p14:nvPr/>
            </p14:nvContentPartPr>
            <p14:xfrm>
              <a:off x="12336020" y="3671040"/>
              <a:ext cx="50760" cy="26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5AABDED-45DD-41A1-9504-BB1CA8AFCFC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2327083" y="3662040"/>
                <a:ext cx="68276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867F1A0-1836-47F4-8E34-E563EC8095D2}"/>
              </a:ext>
            </a:extLst>
          </p:cNvPr>
          <p:cNvGrpSpPr/>
          <p:nvPr/>
        </p:nvGrpSpPr>
        <p:grpSpPr>
          <a:xfrm>
            <a:off x="6233540" y="1430400"/>
            <a:ext cx="16920" cy="27720"/>
            <a:chOff x="4709540" y="1430400"/>
            <a:chExt cx="1692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F8C63A-4BDE-39CE-ECDA-F5AC918AB8D9}"/>
                    </a:ext>
                  </a:extLst>
                </p14:cNvPr>
                <p14:cNvContentPartPr/>
                <p14:nvPr/>
              </p14:nvContentPartPr>
              <p14:xfrm>
                <a:off x="4709540" y="1430400"/>
                <a:ext cx="16920" cy="27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F8C63A-4BDE-39CE-ECDA-F5AC918AB8D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00900" y="1421760"/>
                  <a:ext cx="34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BA418E-FA66-D153-D520-37B68CF1D3B4}"/>
                    </a:ext>
                  </a:extLst>
                </p14:cNvPr>
                <p14:cNvContentPartPr/>
                <p14:nvPr/>
              </p14:nvContentPartPr>
              <p14:xfrm>
                <a:off x="4709540" y="1442280"/>
                <a:ext cx="64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BA418E-FA66-D153-D520-37B68CF1D3B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00392" y="1433280"/>
                  <a:ext cx="25158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EC9A9C9-07CC-488F-AD88-C3EA699AD451}"/>
              </a:ext>
            </a:extLst>
          </p:cNvPr>
          <p:cNvGrpSpPr/>
          <p:nvPr/>
        </p:nvGrpSpPr>
        <p:grpSpPr>
          <a:xfrm>
            <a:off x="5281700" y="2491680"/>
            <a:ext cx="68760" cy="372030"/>
            <a:chOff x="3757700" y="2491680"/>
            <a:chExt cx="68760" cy="372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1B4488-BB94-43D2-8EA5-ACD1A8930CFA}"/>
                    </a:ext>
                  </a:extLst>
                </p14:cNvPr>
                <p14:cNvContentPartPr/>
                <p14:nvPr/>
              </p14:nvContentPartPr>
              <p14:xfrm>
                <a:off x="3757700" y="2856150"/>
                <a:ext cx="3600" cy="7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1B4488-BB94-43D2-8EA5-ACD1A8930CF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749060" y="2847510"/>
                  <a:ext cx="21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071FE4D-AABE-47E5-8A81-6CBB320D0881}"/>
                    </a:ext>
                  </a:extLst>
                </p14:cNvPr>
                <p14:cNvContentPartPr/>
                <p14:nvPr/>
              </p14:nvContentPartPr>
              <p14:xfrm>
                <a:off x="3826100" y="2491680"/>
                <a:ext cx="36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071FE4D-AABE-47E5-8A81-6CBB320D08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17100" y="2483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0BABE4-6C6B-A49E-345A-1B47CB2E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B1775-001D-94A1-5AFA-02F603CA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C845-7A62-479D-BE29-31A4FE09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90500"/>
            <a:ext cx="11839575" cy="640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Other Common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Clear()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Copy()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Update()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Len()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Sorted()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Fromkeys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fromkeys</a:t>
            </a:r>
            <a:r>
              <a:rPr lang="en-US" sz="2200" dirty="0">
                <a:latin typeface="Georgia" panose="02040502050405020303" pitchFamily="18" charset="0"/>
              </a:rPr>
              <a:t>() method creates a new dictionary from the given sequence of elements with a value provided by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</a:t>
            </a:r>
            <a:r>
              <a:rPr lang="en-US" sz="2200" dirty="0" err="1">
                <a:latin typeface="Georgia" panose="02040502050405020303" pitchFamily="18" charset="0"/>
              </a:rPr>
              <a:t>fromkeys</a:t>
            </a:r>
            <a:r>
              <a:rPr lang="en-US" sz="2200" dirty="0">
                <a:latin typeface="Georgia" panose="02040502050405020303" pitchFamily="18" charset="0"/>
              </a:rPr>
              <a:t>() method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	</a:t>
            </a:r>
            <a:r>
              <a:rPr lang="en-US" sz="2200" dirty="0" err="1">
                <a:latin typeface="Georgia" panose="02040502050405020303" pitchFamily="18" charset="0"/>
              </a:rPr>
              <a:t>dictionary.fromkeys</a:t>
            </a:r>
            <a:r>
              <a:rPr lang="en-US" sz="2200" dirty="0">
                <a:latin typeface="Georgia" panose="02040502050405020303" pitchFamily="18" charset="0"/>
              </a:rPr>
              <a:t>(sequence[, value])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  <a:endParaRPr lang="en-IN" sz="2200" b="1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keys = {'a', 'e', 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', 'o', 'u' 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vowels = </a:t>
            </a:r>
            <a:r>
              <a:rPr lang="en-IN" sz="2200" dirty="0" err="1">
                <a:latin typeface="Georgia" panose="02040502050405020303" pitchFamily="18" charset="0"/>
              </a:rPr>
              <a:t>dict.fromkeys</a:t>
            </a:r>
            <a:r>
              <a:rPr lang="en-IN" sz="2200" dirty="0">
                <a:latin typeface="Georgia" panose="02040502050405020303" pitchFamily="18" charset="0"/>
              </a:rPr>
              <a:t>(keys)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print(vowels)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63112D-E269-DA63-166A-B1925E6635D7}"/>
                  </a:ext>
                </a:extLst>
              </p14:cNvPr>
              <p14:cNvContentPartPr/>
              <p14:nvPr/>
            </p14:nvContentPartPr>
            <p14:xfrm>
              <a:off x="4801820" y="5050560"/>
              <a:ext cx="169560" cy="107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63112D-E269-DA63-166A-B1925E663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3198" y="5041590"/>
                <a:ext cx="187163" cy="125221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1FBDB94-6DC6-401A-9ED1-44FD566E275E}"/>
              </a:ext>
            </a:extLst>
          </p:cNvPr>
          <p:cNvGrpSpPr/>
          <p:nvPr/>
        </p:nvGrpSpPr>
        <p:grpSpPr>
          <a:xfrm>
            <a:off x="2242940" y="5023920"/>
            <a:ext cx="40320" cy="7200"/>
            <a:chOff x="718940" y="5023920"/>
            <a:chExt cx="40320" cy="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5D4CA0-C00B-7FA3-4116-4846E5041BD4}"/>
                    </a:ext>
                  </a:extLst>
                </p14:cNvPr>
                <p14:cNvContentPartPr/>
                <p14:nvPr/>
              </p14:nvContentPartPr>
              <p14:xfrm>
                <a:off x="718940" y="5023920"/>
                <a:ext cx="40320" cy="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5D4CA0-C00B-7FA3-4116-4846E5041B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9940" y="5015280"/>
                  <a:ext cx="57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0791A7-1391-13C8-76AD-79BC3A3B2A15}"/>
                    </a:ext>
                  </a:extLst>
                </p14:cNvPr>
                <p14:cNvContentPartPr/>
                <p14:nvPr/>
              </p14:nvContentPartPr>
              <p14:xfrm>
                <a:off x="730100" y="5023920"/>
                <a:ext cx="29160" cy="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0791A7-1391-13C8-76AD-79BC3A3B2A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1100" y="5015788"/>
                  <a:ext cx="46800" cy="223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13A108-FF78-438A-9E10-72CD10A92B54}"/>
              </a:ext>
            </a:extLst>
          </p:cNvPr>
          <p:cNvGrpSpPr/>
          <p:nvPr/>
        </p:nvGrpSpPr>
        <p:grpSpPr>
          <a:xfrm>
            <a:off x="2994260" y="5338920"/>
            <a:ext cx="1813680" cy="71280"/>
            <a:chOff x="1470260" y="5338920"/>
            <a:chExt cx="181368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CBF427-8916-5E4D-CF10-2F3A38C7161F}"/>
                    </a:ext>
                  </a:extLst>
                </p14:cNvPr>
                <p14:cNvContentPartPr/>
                <p14:nvPr/>
              </p14:nvContentPartPr>
              <p14:xfrm>
                <a:off x="1470260" y="5338920"/>
                <a:ext cx="117720" cy="1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CBF427-8916-5E4D-CF10-2F3A38C716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1620" y="5329920"/>
                  <a:ext cx="135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ED9F69-1919-6152-A055-E9D2B3C5104F}"/>
                    </a:ext>
                  </a:extLst>
                </p14:cNvPr>
                <p14:cNvContentPartPr/>
                <p14:nvPr/>
              </p14:nvContentPartPr>
              <p14:xfrm>
                <a:off x="2039780" y="5369880"/>
                <a:ext cx="33480" cy="2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ED9F69-1919-6152-A055-E9D2B3C510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1140" y="5360880"/>
                  <a:ext cx="51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44AD8D-F33A-8FBA-57DF-15451AEACE01}"/>
                    </a:ext>
                  </a:extLst>
                </p14:cNvPr>
                <p14:cNvContentPartPr/>
                <p14:nvPr/>
              </p14:nvContentPartPr>
              <p14:xfrm>
                <a:off x="3198980" y="5394720"/>
                <a:ext cx="84960" cy="15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44AD8D-F33A-8FBA-57DF-15451AEACE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9980" y="5385720"/>
                  <a:ext cx="1026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9EEC98-4129-460D-923A-EE3E4B927AEB}"/>
                  </a:ext>
                </a:extLst>
              </p14:cNvPr>
              <p14:cNvContentPartPr/>
              <p14:nvPr/>
            </p14:nvContentPartPr>
            <p14:xfrm>
              <a:off x="5840060" y="6396240"/>
              <a:ext cx="208800" cy="67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9EEC98-4129-460D-923A-EE3E4B927AE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31075" y="6387240"/>
                <a:ext cx="22641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DE5CDF-6B8F-4FD0-8E22-9C5DDDECDE10}"/>
                  </a:ext>
                </a:extLst>
              </p14:cNvPr>
              <p14:cNvContentPartPr/>
              <p14:nvPr/>
            </p14:nvContentPartPr>
            <p14:xfrm>
              <a:off x="4050500" y="6327840"/>
              <a:ext cx="13320" cy="2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DE5CDF-6B8F-4FD0-8E22-9C5DDDECDE1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41500" y="6318840"/>
                <a:ext cx="309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533738-EC8C-4B48-87BD-3790EA7B9D82}"/>
                  </a:ext>
                </a:extLst>
              </p14:cNvPr>
              <p14:cNvContentPartPr/>
              <p14:nvPr/>
            </p14:nvContentPartPr>
            <p14:xfrm>
              <a:off x="4859780" y="6317760"/>
              <a:ext cx="432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533738-EC8C-4B48-87BD-3790EA7B9D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50780" y="6308760"/>
                <a:ext cx="21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66711F-E07A-47F4-9567-3A28D9E9E40E}"/>
                  </a:ext>
                </a:extLst>
              </p14:cNvPr>
              <p14:cNvContentPartPr/>
              <p14:nvPr/>
            </p14:nvContentPartPr>
            <p14:xfrm>
              <a:off x="6051740" y="6369600"/>
              <a:ext cx="108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66711F-E07A-47F4-9567-3A28D9E9E4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42740" y="6360600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E10B519-0512-49B7-BE86-C249634A6E25}"/>
                  </a:ext>
                </a:extLst>
              </p14:cNvPr>
              <p14:cNvContentPartPr/>
              <p14:nvPr/>
            </p14:nvContentPartPr>
            <p14:xfrm>
              <a:off x="3162020" y="6340080"/>
              <a:ext cx="30960" cy="1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10B519-0512-49B7-BE86-C249634A6E2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53020" y="6331080"/>
                <a:ext cx="486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54D9A43-E8EB-40D4-B0B4-0EE0E44E30AA}"/>
                  </a:ext>
                </a:extLst>
              </p14:cNvPr>
              <p14:cNvContentPartPr/>
              <p14:nvPr/>
            </p14:nvContentPartPr>
            <p14:xfrm>
              <a:off x="2968700" y="6254760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54D9A43-E8EB-40D4-B0B4-0EE0E44E30A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59700" y="62457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A22E1D56-ABEE-4373-B1EB-0067A23380DF}"/>
              </a:ext>
            </a:extLst>
          </p:cNvPr>
          <p:cNvGrpSpPr/>
          <p:nvPr/>
        </p:nvGrpSpPr>
        <p:grpSpPr>
          <a:xfrm>
            <a:off x="3324740" y="6193560"/>
            <a:ext cx="334080" cy="1080"/>
            <a:chOff x="1800740" y="6193560"/>
            <a:chExt cx="334080" cy="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44BAD3-9F7E-4AAB-8DB3-8CBCD99E112B}"/>
                    </a:ext>
                  </a:extLst>
                </p14:cNvPr>
                <p14:cNvContentPartPr/>
                <p14:nvPr/>
              </p14:nvContentPartPr>
              <p14:xfrm>
                <a:off x="1800740" y="619428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44BAD3-9F7E-4AAB-8DB3-8CBCD99E11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92100" y="6185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3F61F4-79FC-4F39-9479-EA15C686295B}"/>
                    </a:ext>
                  </a:extLst>
                </p14:cNvPr>
                <p14:cNvContentPartPr/>
                <p14:nvPr/>
              </p14:nvContentPartPr>
              <p14:xfrm>
                <a:off x="2134460" y="619356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3F61F4-79FC-4F39-9479-EA15C68629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25460" y="6184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8305A7-765A-43B4-AEB5-826FB18ED74D}"/>
                  </a:ext>
                </a:extLst>
              </p14:cNvPr>
              <p14:cNvContentPartPr/>
              <p14:nvPr/>
            </p14:nvContentPartPr>
            <p14:xfrm>
              <a:off x="5394740" y="6208680"/>
              <a:ext cx="22680" cy="25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8305A7-765A-43B4-AEB5-826FB18ED74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85740" y="6199680"/>
                <a:ext cx="40320" cy="43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7D4E35-8FFE-F4C9-C293-17403675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2CBAE-7FAF-BC1E-165B-2C2AFA4A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5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3378-A1B2-4368-8D8E-12935435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20650"/>
            <a:ext cx="9546307" cy="515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keys = {'a', 'e', 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', 'o', 'u' 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value = [1]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vowels = </a:t>
            </a:r>
            <a:r>
              <a:rPr lang="en-IN" sz="2200" dirty="0" err="1">
                <a:latin typeface="Georgia" panose="02040502050405020303" pitchFamily="18" charset="0"/>
              </a:rPr>
              <a:t>dict.fromkeys</a:t>
            </a:r>
            <a:r>
              <a:rPr lang="en-IN" sz="2200" dirty="0">
                <a:latin typeface="Georgia" panose="02040502050405020303" pitchFamily="18" charset="0"/>
              </a:rPr>
              <a:t>(keys, value)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print(vowels)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value.append</a:t>
            </a:r>
            <a:r>
              <a:rPr lang="en-IN" sz="2200" dirty="0">
                <a:latin typeface="Georgia" panose="02040502050405020303" pitchFamily="18" charset="0"/>
              </a:rPr>
              <a:t>(2)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print(vowels)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{'a': [1], 'u': [1], 'o': [1], 'e': [1], 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': [1]}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{'a': [1, 2], 'u': [1, 2], 'o': [1, 2], 'e': [1, 2], 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': [1, 2]}</a:t>
            </a:r>
          </a:p>
          <a:p>
            <a:pPr marL="0" indent="0">
              <a:buNone/>
            </a:pPr>
            <a:endParaRPr lang="en-IN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8D7CB9-600D-4BC2-BD3D-2504604379DD}"/>
                  </a:ext>
                </a:extLst>
              </p14:cNvPr>
              <p14:cNvContentPartPr/>
              <p14:nvPr/>
            </p14:nvContentPartPr>
            <p14:xfrm>
              <a:off x="12494780" y="2581320"/>
              <a:ext cx="36360" cy="1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8D7CB9-600D-4BC2-BD3D-2504604379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5868" y="2572320"/>
                <a:ext cx="53827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B1E30A4-B69E-4298-B471-567B71C30377}"/>
              </a:ext>
            </a:extLst>
          </p:cNvPr>
          <p:cNvGrpSpPr/>
          <p:nvPr/>
        </p:nvGrpSpPr>
        <p:grpSpPr>
          <a:xfrm>
            <a:off x="2256280" y="4935890"/>
            <a:ext cx="1434600" cy="25920"/>
            <a:chOff x="732280" y="4935890"/>
            <a:chExt cx="1434600" cy="2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848471-C966-4C75-3662-0657B34CC6F0}"/>
                    </a:ext>
                  </a:extLst>
                </p14:cNvPr>
                <p14:cNvContentPartPr/>
                <p14:nvPr/>
              </p14:nvContentPartPr>
              <p14:xfrm>
                <a:off x="732280" y="4935890"/>
                <a:ext cx="3492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848471-C966-4C75-3662-0657B34CC6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3640" y="4927250"/>
                  <a:ext cx="52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5B6D90-4F62-A90C-DA8C-65EA58099772}"/>
                    </a:ext>
                  </a:extLst>
                </p14:cNvPr>
                <p14:cNvContentPartPr/>
                <p14:nvPr/>
              </p14:nvContentPartPr>
              <p14:xfrm>
                <a:off x="2139520" y="4945610"/>
                <a:ext cx="2736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5B6D90-4F62-A90C-DA8C-65EA580997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30992" y="4936970"/>
                  <a:ext cx="44771" cy="3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7ACE-1433-46AE-A00D-A7DEADBA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FEA39-3020-FB24-0969-6F0B54B7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3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F026-46EE-4BE7-8D4D-B09AA726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61975"/>
            <a:ext cx="11315699" cy="596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Get()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get() method returns the value for the specified key if the key is in the dictionary.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get()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	</a:t>
            </a:r>
            <a:r>
              <a:rPr lang="en-US" sz="2200" dirty="0" err="1">
                <a:latin typeface="Georgia" panose="02040502050405020303" pitchFamily="18" charset="0"/>
              </a:rPr>
              <a:t>dict.get</a:t>
            </a:r>
            <a:r>
              <a:rPr lang="en-US" sz="2200" dirty="0">
                <a:latin typeface="Georgia" panose="02040502050405020303" pitchFamily="18" charset="0"/>
              </a:rPr>
              <a:t>(key[, value])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marks = {'Physics':67, 'Maths':87}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marks.get</a:t>
            </a:r>
            <a:r>
              <a:rPr lang="en-US" sz="2200" dirty="0">
                <a:latin typeface="Georgia" panose="02040502050405020303" pitchFamily="18" charset="0"/>
              </a:rPr>
              <a:t>('Physics'))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  <a:r>
              <a:rPr lang="en-US" sz="2200" dirty="0">
                <a:solidFill>
                  <a:srgbClr val="00B0F0"/>
                </a:solidFill>
                <a:latin typeface="Georgia" panose="02040502050405020303" pitchFamily="18" charset="0"/>
              </a:rPr>
              <a:t> </a:t>
            </a:r>
            <a:r>
              <a:rPr lang="en-US" sz="2200" dirty="0">
                <a:latin typeface="Georgia" panose="02040502050405020303" pitchFamily="18" charset="0"/>
              </a:rPr>
              <a:t>67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Item()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items() method returns a view object that displays a list of dictionary's (key, value) tuple pairs.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items() method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	</a:t>
            </a:r>
            <a:r>
              <a:rPr lang="en-US" sz="2200" dirty="0" err="1">
                <a:latin typeface="Georgia" panose="02040502050405020303" pitchFamily="18" charset="0"/>
              </a:rPr>
              <a:t>dictionary.items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D44658-0BC8-3EEA-9A48-29DCDF3F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3E7C9-9637-4C5C-9B5C-70EB1700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48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2F2E-24AE-43BC-8243-FE2B433F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28601"/>
            <a:ext cx="11830050" cy="62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sales = { 'apple': 2, 'orange': 3, 'grapes': 4 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sales.items</a:t>
            </a:r>
            <a:r>
              <a:rPr lang="en-IN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dict_items</a:t>
            </a:r>
            <a:r>
              <a:rPr lang="en-IN" sz="2200" dirty="0">
                <a:latin typeface="Georgia" panose="02040502050405020303" pitchFamily="18" charset="0"/>
              </a:rPr>
              <a:t>([('apple', 2), ('orange', 3), ('grapes', 4)])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sales = { 'apple': 2, 'orange': 3, 'grapes': 4 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items = </a:t>
            </a:r>
            <a:r>
              <a:rPr lang="en-IN" sz="2200" dirty="0" err="1">
                <a:latin typeface="Georgia" panose="02040502050405020303" pitchFamily="18" charset="0"/>
              </a:rPr>
              <a:t>sales.items</a:t>
            </a:r>
            <a:r>
              <a:rPr lang="en-IN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print('Original items:', items)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del[sales['apple']]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print('Updated items:', items)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Original items: </a:t>
            </a:r>
            <a:r>
              <a:rPr lang="en-IN" sz="2200" dirty="0" err="1">
                <a:latin typeface="Georgia" panose="02040502050405020303" pitchFamily="18" charset="0"/>
              </a:rPr>
              <a:t>dict_items</a:t>
            </a:r>
            <a:r>
              <a:rPr lang="en-IN" sz="2200" dirty="0">
                <a:latin typeface="Georgia" panose="02040502050405020303" pitchFamily="18" charset="0"/>
              </a:rPr>
              <a:t>([('apple', 2), ('orange', 3), ('grapes', 4)])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Updated items: </a:t>
            </a:r>
            <a:r>
              <a:rPr lang="en-IN" sz="2200" dirty="0" err="1">
                <a:latin typeface="Georgia" panose="02040502050405020303" pitchFamily="18" charset="0"/>
              </a:rPr>
              <a:t>dict_items</a:t>
            </a:r>
            <a:r>
              <a:rPr lang="en-IN" sz="2200" dirty="0">
                <a:latin typeface="Georgia" panose="02040502050405020303" pitchFamily="18" charset="0"/>
              </a:rPr>
              <a:t>([('orange', 3), ('grapes', 4</a:t>
            </a:r>
            <a:r>
              <a:rPr lang="en-IN" sz="2200" dirty="0"/>
              <a:t>)])</a:t>
            </a: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CF35D5-B96A-956F-9D80-F5F58AAB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7EC3A-2F84-62A2-738C-3F9FF3C0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86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1893-EA9D-4E69-A1B7-7579DD74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6" y="390525"/>
            <a:ext cx="11725274" cy="613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Keys()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keys() method returns a view object that displays a list of all the keys in the dictionary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keys()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</a:t>
            </a:r>
            <a:r>
              <a:rPr lang="en-US" sz="2200" dirty="0" err="1">
                <a:latin typeface="Georgia" panose="02040502050405020303" pitchFamily="18" charset="0"/>
              </a:rPr>
              <a:t>dict.keys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person = {'name': 'Phill', 'age': 22, 'salary': 3500.0}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person.keys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empty_dict</a:t>
            </a:r>
            <a:r>
              <a:rPr lang="en-US" sz="2200" dirty="0">
                <a:latin typeface="Georgia" panose="02040502050405020303" pitchFamily="18" charset="0"/>
              </a:rPr>
              <a:t> = {}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empty_dict.keys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dict_keys</a:t>
            </a:r>
            <a:r>
              <a:rPr lang="en-US" sz="2200" dirty="0">
                <a:latin typeface="Georgia" panose="02040502050405020303" pitchFamily="18" charset="0"/>
              </a:rPr>
              <a:t>(['name', 'salary', 'age'])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dict_keys</a:t>
            </a:r>
            <a:r>
              <a:rPr lang="en-US" sz="2200" dirty="0">
                <a:latin typeface="Georgia" panose="02040502050405020303" pitchFamily="18" charset="0"/>
              </a:rPr>
              <a:t>([])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8041F5-D4DA-A82C-74FD-48186172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1A50-6D67-7F65-D195-58DF6412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1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52D6-D6F9-493C-8D42-E4CD6489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825"/>
            <a:ext cx="11572875" cy="647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person = {'name': 'Phill', 'age': 22, 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print('Before dictionary is updated')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keys = </a:t>
            </a:r>
            <a:r>
              <a:rPr lang="en-IN" sz="2200" dirty="0" err="1">
                <a:latin typeface="Georgia" panose="02040502050405020303" pitchFamily="18" charset="0"/>
              </a:rPr>
              <a:t>person.keys</a:t>
            </a:r>
            <a:r>
              <a:rPr lang="en-IN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print(keys)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person.update</a:t>
            </a:r>
            <a:r>
              <a:rPr lang="en-IN" sz="2200" dirty="0">
                <a:latin typeface="Georgia" panose="02040502050405020303" pitchFamily="18" charset="0"/>
              </a:rPr>
              <a:t>({'salary': 3500.0})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print('\</a:t>
            </a:r>
            <a:r>
              <a:rPr lang="en-IN" sz="2200" dirty="0" err="1">
                <a:latin typeface="Georgia" panose="02040502050405020303" pitchFamily="18" charset="0"/>
              </a:rPr>
              <a:t>nAfter</a:t>
            </a:r>
            <a:r>
              <a:rPr lang="en-IN" sz="2200" dirty="0">
                <a:latin typeface="Georgia" panose="02040502050405020303" pitchFamily="18" charset="0"/>
              </a:rPr>
              <a:t> dictionary is updated')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print(keys)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Before dictionary is updated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dict_keys</a:t>
            </a:r>
            <a:r>
              <a:rPr lang="en-IN" sz="2200" dirty="0">
                <a:latin typeface="Georgia" panose="02040502050405020303" pitchFamily="18" charset="0"/>
              </a:rPr>
              <a:t>(['name', 'age'])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After dictionary is updated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dict_keys</a:t>
            </a:r>
            <a:r>
              <a:rPr lang="en-IN" sz="2200" dirty="0">
                <a:latin typeface="Georgia" panose="02040502050405020303" pitchFamily="18" charset="0"/>
              </a:rPr>
              <a:t>(['name', 'age', 'salary'])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640BC6-79DD-6119-E04B-7CF26F5A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A845A-CE38-EE4F-7828-2BAF5433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46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174-049B-4475-8329-12072E8B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352425"/>
            <a:ext cx="11639550" cy="617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Values()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values() method returns a view object that displays a list of all the values in the dictionary.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values()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</a:t>
            </a:r>
            <a:r>
              <a:rPr lang="en-US" sz="2200" dirty="0" err="1">
                <a:latin typeface="Georgia" panose="02040502050405020303" pitchFamily="18" charset="0"/>
              </a:rPr>
              <a:t>dictionary.values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</a:t>
            </a:r>
            <a:r>
              <a:rPr lang="en-US" sz="22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sales = { 'apple': 2, 'orange': 3, 'grapes': 4 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values = </a:t>
            </a:r>
            <a:r>
              <a:rPr lang="en-US" sz="2200" dirty="0" err="1">
                <a:latin typeface="Georgia" panose="02040502050405020303" pitchFamily="18" charset="0"/>
              </a:rPr>
              <a:t>sales.values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print('Original items:', values)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del[sales['apple']]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print('Updated items:', values)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Original items: </a:t>
            </a:r>
            <a:r>
              <a:rPr lang="en-US" sz="2200" dirty="0" err="1">
                <a:latin typeface="Georgia" panose="02040502050405020303" pitchFamily="18" charset="0"/>
              </a:rPr>
              <a:t>dict_values</a:t>
            </a:r>
            <a:r>
              <a:rPr lang="en-US" sz="2200" dirty="0">
                <a:latin typeface="Georgia" panose="02040502050405020303" pitchFamily="18" charset="0"/>
              </a:rPr>
              <a:t>([2, 4, 3])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Updated items: </a:t>
            </a:r>
            <a:r>
              <a:rPr lang="en-US" sz="2200" dirty="0" err="1">
                <a:latin typeface="Georgia" panose="02040502050405020303" pitchFamily="18" charset="0"/>
              </a:rPr>
              <a:t>dict_values</a:t>
            </a:r>
            <a:r>
              <a:rPr lang="en-US" sz="2200" dirty="0">
                <a:latin typeface="Georgia" panose="02040502050405020303" pitchFamily="18" charset="0"/>
              </a:rPr>
              <a:t>([4, 3])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271616-FBA6-549B-DA84-B568658D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97F-37B6-60A8-D062-51D3AC37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6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DD72-3679-4352-9181-8F6D44A0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581025"/>
            <a:ext cx="9689182" cy="60883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my_set</a:t>
            </a:r>
            <a:r>
              <a:rPr lang="en-US" dirty="0">
                <a:latin typeface="Georgia" panose="02040502050405020303" pitchFamily="18" charset="0"/>
              </a:rPr>
              <a:t> = {1, 2, 3}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my_set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my_set</a:t>
            </a:r>
            <a:r>
              <a:rPr lang="en-US" dirty="0">
                <a:latin typeface="Georgia" panose="02040502050405020303" pitchFamily="18" charset="0"/>
              </a:rPr>
              <a:t> = {1.0, "Hello", (1, 2, 3)}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my_set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{1, 2, 3}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{1.0, (1, 2, 3), 'Hello’}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my_set</a:t>
            </a:r>
            <a:r>
              <a:rPr lang="en-US" dirty="0">
                <a:latin typeface="Georgia" panose="02040502050405020303" pitchFamily="18" charset="0"/>
              </a:rPr>
              <a:t> = {1, 2, 3, 4, 3, 2}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my_set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my_set</a:t>
            </a:r>
            <a:r>
              <a:rPr lang="en-US" dirty="0">
                <a:latin typeface="Georgia" panose="02040502050405020303" pitchFamily="18" charset="0"/>
              </a:rPr>
              <a:t> = set([1, 2, 3, 2])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my_set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my_set</a:t>
            </a:r>
            <a:r>
              <a:rPr lang="en-US" dirty="0">
                <a:latin typeface="Georgia" panose="02040502050405020303" pitchFamily="18" charset="0"/>
              </a:rPr>
              <a:t> = {1, 2, [3, 4]}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C40E34-4CA7-7082-B314-8B0A9326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C79DA-65E7-2033-D543-238330BF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22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ED7B-17F1-41E4-AFB6-AC21F8DF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85750"/>
            <a:ext cx="11363325" cy="6311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All()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all() function returns True if all elements in the given </a:t>
            </a:r>
            <a:r>
              <a:rPr lang="en-US" sz="2200" dirty="0" err="1">
                <a:latin typeface="Georgia" panose="02040502050405020303" pitchFamily="18" charset="0"/>
              </a:rPr>
              <a:t>iterable</a:t>
            </a:r>
            <a:r>
              <a:rPr lang="en-US" sz="2200" dirty="0">
                <a:latin typeface="Georgia" panose="02040502050405020303" pitchFamily="18" charset="0"/>
              </a:rPr>
              <a:t> are true. If not, it returns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the all() function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all(</a:t>
            </a:r>
            <a:r>
              <a:rPr lang="en-US" sz="2200" dirty="0" err="1">
                <a:latin typeface="Georgia" panose="02040502050405020303" pitchFamily="18" charset="0"/>
              </a:rPr>
              <a:t>iterable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l = [1, 3, 4, 5]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print(all(l))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l = [0, False]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print(all(l))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l = [1, 3, 4, 0]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print(all(l))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l = [0, False, 5]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print(all(l))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l = []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print(all(l))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CA6ED-0D44-B14A-35DE-02A728A3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1FA30-D824-BC70-DA48-B1537DCC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04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508-0C83-4036-9A1D-31013FF4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90500"/>
            <a:ext cx="10255696" cy="655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  <a:latin typeface="Georgia" panose="02040502050405020303" pitchFamily="18" charset="0"/>
              </a:rPr>
              <a:t>How it works for strings?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s = "This is good"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s = '000'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s = ''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True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FA9D06-FDC1-0C42-DEE7-D43DB37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1F249-958F-8B6B-FD6E-0DFE6CE1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09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C70-E870-40DA-9BC3-C2E525D5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6" y="123825"/>
            <a:ext cx="10051132" cy="6617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How all() works with Python dictionaries?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 = {0: 'False', 1: 'False'}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 = {1: 'True', 2: 'True'}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 = {1: 'True', False: 0}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 = {}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 = {'0': 'True'}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True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AA657-2744-658F-8764-B217F4EE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57425-D835-C701-711A-D17D8F15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441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34AC-A2AA-4E85-B560-560A96D1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228600"/>
            <a:ext cx="10098757" cy="6368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Any()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any() function returns True if any element of an </a:t>
            </a:r>
            <a:r>
              <a:rPr lang="en-US" dirty="0" err="1">
                <a:latin typeface="Georgia" panose="02040502050405020303" pitchFamily="18" charset="0"/>
              </a:rPr>
              <a:t>iterable</a:t>
            </a:r>
            <a:r>
              <a:rPr lang="en-US" dirty="0">
                <a:latin typeface="Georgia" panose="02040502050405020303" pitchFamily="18" charset="0"/>
              </a:rPr>
              <a:t> is True. If not, it returns False.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syntax of any() is: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any(</a:t>
            </a:r>
            <a:r>
              <a:rPr lang="en-US" dirty="0" err="1">
                <a:latin typeface="Georgia" panose="02040502050405020303" pitchFamily="18" charset="0"/>
              </a:rPr>
              <a:t>iterable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 = [1, 3, 4, 0]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print(any(l))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 = [0, False]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print(any(l))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 = [0, False, 5]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print(any(l))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 = []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print(any(l))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False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BDF44B-80E0-74C4-85C7-7BFAAEBC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8D740-8C71-E58D-254B-BA3E4CBD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39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426F-5D17-4FB8-8190-AC41088F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6" y="247650"/>
            <a:ext cx="10013032" cy="642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Using any() on Python Strings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 = "This is good"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print(any(s))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 = '000'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print(any(s))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 = ''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print(any(s))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2A403E-490C-3E3A-32C7-DE4E3300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2F4FB-A439-00A9-C5EB-C6C85E51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52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B4E2-BF01-41CA-9614-DFFD538A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1" y="266700"/>
            <a:ext cx="11610974" cy="63306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Using any() with Python Dictionaries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In the case of dictionaries, if all keys (not values) are false or the dictionary is empty, any() returns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False. If at least one key is true, any() returns True.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 = {0: 'False'}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print(any(d))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 = {0: 'False', 1: 'True'}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print(any(d)) d = {0: 'False', False: 0}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print(any(d))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 = {}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print(any(d))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 = {'0': 'False'}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print(any(d))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True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C4ED59-958B-8F1A-B437-8C5F5D79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7D96-025D-C065-01CA-5997D2EE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9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D714-2BC9-44FF-92DD-487C8BC1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85750"/>
            <a:ext cx="11534775" cy="6383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{1, 2, 3, 4}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{1, 2, 3}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File "&lt;string&gt;", line 15, in &lt;module&gt;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</a:t>
            </a:r>
            <a:r>
              <a:rPr lang="en-US" sz="2200" dirty="0" err="1">
                <a:latin typeface="Georgia" panose="02040502050405020303" pitchFamily="18" charset="0"/>
              </a:rPr>
              <a:t>my_set</a:t>
            </a:r>
            <a:r>
              <a:rPr lang="en-US" sz="2200" dirty="0">
                <a:latin typeface="Georgia" panose="02040502050405020303" pitchFamily="18" charset="0"/>
              </a:rPr>
              <a:t> = {1, 2, [3, 4]}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TypeError</a:t>
            </a:r>
            <a:r>
              <a:rPr lang="en-US" sz="2200" dirty="0">
                <a:latin typeface="Georgia" panose="02040502050405020303" pitchFamily="18" charset="0"/>
              </a:rPr>
              <a:t>: </a:t>
            </a:r>
            <a:r>
              <a:rPr lang="en-US" sz="2200" dirty="0" err="1">
                <a:latin typeface="Georgia" panose="02040502050405020303" pitchFamily="18" charset="0"/>
              </a:rPr>
              <a:t>unhashable</a:t>
            </a:r>
            <a:r>
              <a:rPr lang="en-US" sz="2200" dirty="0">
                <a:latin typeface="Georgia" panose="02040502050405020303" pitchFamily="18" charset="0"/>
              </a:rPr>
              <a:t> type: 'list’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Empty curly braces {} will make an empty dictionary in Python.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To make a set without any elements, we use the set() function without any argument.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a = {}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print(type(a))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a = set()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print(type(a))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&lt;class '</a:t>
            </a:r>
            <a:r>
              <a:rPr lang="en-US" sz="2400" dirty="0" err="1">
                <a:latin typeface="Georgia" panose="02040502050405020303" pitchFamily="18" charset="0"/>
              </a:rPr>
              <a:t>dict</a:t>
            </a:r>
            <a:r>
              <a:rPr lang="en-US" sz="2400" dirty="0">
                <a:latin typeface="Georgia" panose="02040502050405020303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&lt;class 'set'&gt;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3AD0A7-E1F5-EF3E-DC0C-222642E9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A06E-36EF-ADDB-C69D-299E24DE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8337-6DEE-4466-801D-B040A041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894" y="149706"/>
            <a:ext cx="8272212" cy="63861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Methods in set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EDD43-421D-435E-9429-5F4810FD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038225"/>
            <a:ext cx="9251033" cy="54871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rgbClr val="C00000"/>
                </a:solidFill>
                <a:latin typeface="Georgia" panose="02040502050405020303" pitchFamily="18" charset="0"/>
              </a:rPr>
              <a:t>Add()</a:t>
            </a:r>
            <a:endParaRPr lang="en-US" sz="88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6800" dirty="0" err="1">
                <a:latin typeface="Georgia" panose="02040502050405020303" pitchFamily="18" charset="0"/>
              </a:rPr>
              <a:t>my_set</a:t>
            </a:r>
            <a:r>
              <a:rPr lang="en-US" sz="6800" dirty="0">
                <a:latin typeface="Georgia" panose="02040502050405020303" pitchFamily="18" charset="0"/>
              </a:rPr>
              <a:t> = {1, 3}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print(</a:t>
            </a:r>
            <a:r>
              <a:rPr lang="en-US" sz="6800" dirty="0" err="1">
                <a:latin typeface="Georgia" panose="02040502050405020303" pitchFamily="18" charset="0"/>
              </a:rPr>
              <a:t>my_set</a:t>
            </a:r>
            <a:r>
              <a:rPr lang="en-US" sz="6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6800" dirty="0" err="1">
                <a:latin typeface="Georgia" panose="02040502050405020303" pitchFamily="18" charset="0"/>
              </a:rPr>
              <a:t>my_set.add</a:t>
            </a:r>
            <a:r>
              <a:rPr lang="en-US" sz="6800" dirty="0">
                <a:latin typeface="Georgia" panose="02040502050405020303" pitchFamily="18" charset="0"/>
              </a:rPr>
              <a:t>(2)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print(</a:t>
            </a:r>
            <a:r>
              <a:rPr lang="en-US" sz="6800" dirty="0" err="1">
                <a:latin typeface="Georgia" panose="02040502050405020303" pitchFamily="18" charset="0"/>
              </a:rPr>
              <a:t>my_set</a:t>
            </a:r>
            <a:r>
              <a:rPr lang="en-US" sz="6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6800" dirty="0" err="1">
                <a:latin typeface="Georgia" panose="02040502050405020303" pitchFamily="18" charset="0"/>
              </a:rPr>
              <a:t>my_set.update</a:t>
            </a:r>
            <a:r>
              <a:rPr lang="en-US" sz="6800" dirty="0">
                <a:latin typeface="Georgia" panose="02040502050405020303" pitchFamily="18" charset="0"/>
              </a:rPr>
              <a:t>([2, 3, 4])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print(</a:t>
            </a:r>
            <a:r>
              <a:rPr lang="en-US" sz="6800" dirty="0" err="1">
                <a:latin typeface="Georgia" panose="02040502050405020303" pitchFamily="18" charset="0"/>
              </a:rPr>
              <a:t>my_set</a:t>
            </a:r>
            <a:r>
              <a:rPr lang="en-US" sz="6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6800" dirty="0" err="1">
                <a:latin typeface="Georgia" panose="02040502050405020303" pitchFamily="18" charset="0"/>
              </a:rPr>
              <a:t>my_set.update</a:t>
            </a:r>
            <a:r>
              <a:rPr lang="en-US" sz="6800" dirty="0">
                <a:latin typeface="Georgia" panose="02040502050405020303" pitchFamily="18" charset="0"/>
              </a:rPr>
              <a:t>([4, 5], {1, 6, 8})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print(</a:t>
            </a:r>
            <a:r>
              <a:rPr lang="en-US" sz="6800" dirty="0" err="1">
                <a:latin typeface="Georgia" panose="02040502050405020303" pitchFamily="18" charset="0"/>
              </a:rPr>
              <a:t>my_set</a:t>
            </a:r>
            <a:r>
              <a:rPr lang="en-US" sz="6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{1, 3}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{1, 2, 3}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{1, 2, 3, 4}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{1, 2, 3, 4, 5, 6, 8}</a:t>
            </a:r>
          </a:p>
          <a:p>
            <a:pPr marL="0" indent="0">
              <a:buNone/>
            </a:pP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4E093-D6D0-E8EB-88DC-F15C6FC6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2BF72-6175-7DBE-A073-CB4339D0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7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7653-5F8D-45BD-8AFB-2DA933AF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228601"/>
            <a:ext cx="11706225" cy="636875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rgbClr val="C00000"/>
                </a:solidFill>
                <a:latin typeface="Georgia" panose="02040502050405020303" pitchFamily="18" charset="0"/>
              </a:rPr>
              <a:t>Removing  elements from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800" dirty="0">
                <a:latin typeface="Georgia" panose="02040502050405020303" pitchFamily="18" charset="0"/>
              </a:rPr>
              <a:t>A particular item can be removed from a set using the methods discard() and remove().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8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800" dirty="0">
                <a:latin typeface="Georgia" panose="02040502050405020303" pitchFamily="18" charset="0"/>
              </a:rPr>
              <a:t>The only difference between the two is that the discard() function leaves a set unchanged if the element is not present in the set.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8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800" dirty="0">
                <a:latin typeface="Georgia" panose="02040502050405020303" pitchFamily="18" charset="0"/>
              </a:rPr>
              <a:t>On the other hand, the remove() function will raise an error in such a condition (if element is not present in the set).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6800" dirty="0" err="1">
                <a:latin typeface="Georgia" panose="02040502050405020303" pitchFamily="18" charset="0"/>
              </a:rPr>
              <a:t>my_set</a:t>
            </a:r>
            <a:r>
              <a:rPr lang="en-US" sz="6800" dirty="0">
                <a:latin typeface="Georgia" panose="02040502050405020303" pitchFamily="18" charset="0"/>
              </a:rPr>
              <a:t> = {1, 3, 4, 5, 6}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print(</a:t>
            </a:r>
            <a:r>
              <a:rPr lang="en-US" sz="6800" dirty="0" err="1">
                <a:latin typeface="Georgia" panose="02040502050405020303" pitchFamily="18" charset="0"/>
              </a:rPr>
              <a:t>my_set</a:t>
            </a:r>
            <a:r>
              <a:rPr lang="en-US" sz="6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6800" dirty="0" err="1">
                <a:latin typeface="Georgia" panose="02040502050405020303" pitchFamily="18" charset="0"/>
              </a:rPr>
              <a:t>my_set.discard</a:t>
            </a:r>
            <a:r>
              <a:rPr lang="en-US" sz="6800" dirty="0">
                <a:latin typeface="Georgia" panose="02040502050405020303" pitchFamily="18" charset="0"/>
              </a:rPr>
              <a:t>(4)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print(</a:t>
            </a:r>
            <a:r>
              <a:rPr lang="en-US" sz="6800" dirty="0" err="1">
                <a:latin typeface="Georgia" panose="02040502050405020303" pitchFamily="18" charset="0"/>
              </a:rPr>
              <a:t>my_set</a:t>
            </a:r>
            <a:r>
              <a:rPr lang="en-US" sz="6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6800" dirty="0" err="1">
                <a:latin typeface="Georgia" panose="02040502050405020303" pitchFamily="18" charset="0"/>
              </a:rPr>
              <a:t>my_set.remove</a:t>
            </a:r>
            <a:r>
              <a:rPr lang="en-US" sz="6800" dirty="0">
                <a:latin typeface="Georgia" panose="02040502050405020303" pitchFamily="18" charset="0"/>
              </a:rPr>
              <a:t>(6)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print(</a:t>
            </a:r>
            <a:r>
              <a:rPr lang="en-US" sz="6800" dirty="0" err="1">
                <a:latin typeface="Georgia" panose="02040502050405020303" pitchFamily="18" charset="0"/>
              </a:rPr>
              <a:t>my_set</a:t>
            </a:r>
            <a:r>
              <a:rPr lang="en-US" sz="6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6800" dirty="0" err="1">
                <a:latin typeface="Georgia" panose="02040502050405020303" pitchFamily="18" charset="0"/>
              </a:rPr>
              <a:t>my_set.discard</a:t>
            </a:r>
            <a:r>
              <a:rPr lang="en-US" sz="6800" dirty="0">
                <a:latin typeface="Georgia" panose="02040502050405020303" pitchFamily="18" charset="0"/>
              </a:rPr>
              <a:t>(2)</a:t>
            </a:r>
          </a:p>
          <a:p>
            <a:pPr marL="0" indent="0">
              <a:buNone/>
            </a:pPr>
            <a:r>
              <a:rPr lang="en-US" sz="6800" dirty="0">
                <a:latin typeface="Georgia" panose="02040502050405020303" pitchFamily="18" charset="0"/>
              </a:rPr>
              <a:t>print(</a:t>
            </a:r>
            <a:r>
              <a:rPr lang="en-US" sz="6800" dirty="0" err="1">
                <a:latin typeface="Georgia" panose="02040502050405020303" pitchFamily="18" charset="0"/>
              </a:rPr>
              <a:t>my_set</a:t>
            </a:r>
            <a:r>
              <a:rPr lang="en-US" sz="6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6800" dirty="0" err="1">
                <a:latin typeface="Georgia" panose="02040502050405020303" pitchFamily="18" charset="0"/>
              </a:rPr>
              <a:t>my_set.remove</a:t>
            </a:r>
            <a:r>
              <a:rPr lang="en-US" sz="6800" dirty="0">
                <a:latin typeface="Georgia" panose="02040502050405020303" pitchFamily="18" charset="0"/>
              </a:rPr>
              <a:t>(2)</a:t>
            </a:r>
          </a:p>
          <a:p>
            <a:pPr marL="0" indent="0">
              <a:buNone/>
            </a:pP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8BD6C0-2881-5ACF-C56D-9A5A4ACE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4FEC-0968-EA3C-AB0C-9F78CA9E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2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588C-C91E-4CF6-A2C5-A1936771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00075"/>
            <a:ext cx="9946357" cy="5925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{1, 3, 4, 5, 6}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{1, 3, 5, 6}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{1, 3, 5}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{1, 3, 5}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File "&lt;string&gt;", line 28, in &lt;module&gt;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KeyError</a:t>
            </a:r>
            <a:r>
              <a:rPr lang="en-US" sz="2200" dirty="0">
                <a:latin typeface="Georgia" panose="02040502050405020303" pitchFamily="18" charset="0"/>
              </a:rPr>
              <a:t>: 2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Other common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Clear()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Pop()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Copy()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151ABE-43DE-9D2B-F63F-3AEA76A5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15022-A03D-F4C6-4317-A990ECD7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8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9F9A-FDBB-4104-90BD-10ED640D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66700"/>
            <a:ext cx="11496675" cy="6330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Update()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Python set update() method updates the set, adding items from other </a:t>
            </a:r>
            <a:r>
              <a:rPr lang="en-US" sz="2200" dirty="0" err="1">
                <a:latin typeface="Georgia" panose="02040502050405020303" pitchFamily="18" charset="0"/>
              </a:rPr>
              <a:t>iterables</a:t>
            </a:r>
            <a:r>
              <a:rPr lang="en-US" sz="2200" dirty="0">
                <a:latin typeface="Georgia" panose="020405020504050203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update()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	</a:t>
            </a:r>
            <a:r>
              <a:rPr lang="en-US" sz="2200" dirty="0" err="1">
                <a:latin typeface="Georgia" panose="02040502050405020303" pitchFamily="18" charset="0"/>
              </a:rPr>
              <a:t>A.update</a:t>
            </a:r>
            <a:r>
              <a:rPr lang="en-US" sz="2200" dirty="0">
                <a:latin typeface="Georgia" panose="02040502050405020303" pitchFamily="18" charset="0"/>
              </a:rPr>
              <a:t>(</a:t>
            </a:r>
            <a:r>
              <a:rPr lang="en-US" sz="2200" dirty="0" err="1">
                <a:latin typeface="Georgia" panose="02040502050405020303" pitchFamily="18" charset="0"/>
              </a:rPr>
              <a:t>iterable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 = {'a', 'b'}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 = {1, 2, 3}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result = </a:t>
            </a:r>
            <a:r>
              <a:rPr lang="en-IN" sz="2200" dirty="0" err="1">
                <a:latin typeface="Georgia" panose="02040502050405020303" pitchFamily="18" charset="0"/>
              </a:rPr>
              <a:t>A.update</a:t>
            </a:r>
            <a:r>
              <a:rPr lang="en-IN" sz="2200" dirty="0">
                <a:latin typeface="Georgia" panose="02040502050405020303" pitchFamily="18" charset="0"/>
              </a:rPr>
              <a:t>(B)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print('A =', A)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print('result =', result)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 = {'a', 1, 2, 3, 'b'}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result = None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67093F-F636-C932-DF1E-19D69101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7D96D-2708-8676-DEB2-69434A74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5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3A1A-C62B-4844-8ACC-B20D8178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285750"/>
            <a:ext cx="10288463" cy="6455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Union()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Python set union() method returns a new set with distinct elements from all the 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union()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	</a:t>
            </a:r>
            <a:r>
              <a:rPr lang="en-US" sz="2200" dirty="0" err="1">
                <a:latin typeface="Georgia" panose="02040502050405020303" pitchFamily="18" charset="0"/>
              </a:rPr>
              <a:t>A.union</a:t>
            </a:r>
            <a:r>
              <a:rPr lang="en-US" sz="2200" dirty="0">
                <a:latin typeface="Georgia" panose="02040502050405020303" pitchFamily="18" charset="0"/>
              </a:rPr>
              <a:t>(*</a:t>
            </a:r>
            <a:r>
              <a:rPr lang="en-US" sz="2200" dirty="0" err="1">
                <a:latin typeface="Georgia" panose="02040502050405020303" pitchFamily="18" charset="0"/>
              </a:rPr>
              <a:t>other_sets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{'a', 'c', 'd'}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B = {'c', 'd', 2 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 = {1, 2, 3}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print('A U B =', </a:t>
            </a:r>
            <a:r>
              <a:rPr lang="en-US" sz="2200" dirty="0" err="1">
                <a:latin typeface="Georgia" panose="02040502050405020303" pitchFamily="18" charset="0"/>
              </a:rPr>
              <a:t>A.union</a:t>
            </a:r>
            <a:r>
              <a:rPr lang="en-US" sz="2200" dirty="0">
                <a:latin typeface="Georgia" panose="02040502050405020303" pitchFamily="18" charset="0"/>
              </a:rPr>
              <a:t>(B))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print('B U C =', </a:t>
            </a:r>
            <a:r>
              <a:rPr lang="en-US" sz="2200" dirty="0" err="1">
                <a:latin typeface="Georgia" panose="02040502050405020303" pitchFamily="18" charset="0"/>
              </a:rPr>
              <a:t>B.union</a:t>
            </a:r>
            <a:r>
              <a:rPr lang="en-US" sz="2200" dirty="0">
                <a:latin typeface="Georgia" panose="02040502050405020303" pitchFamily="18" charset="0"/>
              </a:rPr>
              <a:t>(C))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print('A U B U C =', </a:t>
            </a:r>
            <a:r>
              <a:rPr lang="en-US" sz="2200" dirty="0" err="1">
                <a:latin typeface="Georgia" panose="02040502050405020303" pitchFamily="18" charset="0"/>
              </a:rPr>
              <a:t>A.union</a:t>
            </a:r>
            <a:r>
              <a:rPr lang="en-US" sz="2200" dirty="0">
                <a:latin typeface="Georgia" panose="02040502050405020303" pitchFamily="18" charset="0"/>
              </a:rPr>
              <a:t>(B, C))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</a:t>
            </a:r>
            <a:r>
              <a:rPr lang="en-US" sz="2200" dirty="0" err="1">
                <a:latin typeface="Georgia" panose="02040502050405020303" pitchFamily="18" charset="0"/>
              </a:rPr>
              <a:t>A.union</a:t>
            </a:r>
            <a:r>
              <a:rPr lang="en-US" sz="2200" dirty="0">
                <a:latin typeface="Georgia" panose="02040502050405020303" pitchFamily="18" charset="0"/>
              </a:rPr>
              <a:t>() =', </a:t>
            </a:r>
            <a:r>
              <a:rPr lang="en-US" sz="2200" dirty="0" err="1">
                <a:latin typeface="Georgia" panose="02040502050405020303" pitchFamily="18" charset="0"/>
              </a:rPr>
              <a:t>A.union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36FF3B-2DC3-DB68-7554-83686713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0E6B2-7DD7-786C-7514-365A23D0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71432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13</TotalTime>
  <Words>3771</Words>
  <Application>Microsoft Office PowerPoint</Application>
  <PresentationFormat>Widescreen</PresentationFormat>
  <Paragraphs>574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Georgia</vt:lpstr>
      <vt:lpstr>Wingdings</vt:lpstr>
      <vt:lpstr>ICT Basic Theme</vt:lpstr>
      <vt:lpstr>Sets, Dictionaries and its operations</vt:lpstr>
      <vt:lpstr>Sets</vt:lpstr>
      <vt:lpstr>PowerPoint Presentation</vt:lpstr>
      <vt:lpstr>PowerPoint Presentation</vt:lpstr>
      <vt:lpstr>Methods in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Sets, Dictionaries and its operations</dc:title>
  <dc:creator>sarihaashanmugasundaram@gmail.com</dc:creator>
  <cp:lastModifiedBy>sarihaashanmugasundaram@gmail.com</cp:lastModifiedBy>
  <cp:revision>11</cp:revision>
  <dcterms:created xsi:type="dcterms:W3CDTF">2023-04-28T21:30:45Z</dcterms:created>
  <dcterms:modified xsi:type="dcterms:W3CDTF">2023-04-29T14:20:08Z</dcterms:modified>
</cp:coreProperties>
</file>