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452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75B2D-78F4-42EF-B101-799E4BE14A8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119A0-48AB-42C1-99D8-94601873E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13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EF32-9D78-BDEF-B47E-8037378FE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String and String Manipulations Functions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CFA3E-F696-B855-A3AF-BA04644D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7FED1-3530-6855-2501-00A08B02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499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BD263-96E5-48B2-9CB0-933103543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6" y="209550"/>
            <a:ext cx="11858624" cy="65318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String </a:t>
            </a:r>
            <a:r>
              <a:rPr lang="en-US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isalnum</a:t>
            </a: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The </a:t>
            </a:r>
            <a:r>
              <a:rPr lang="en-US" sz="2200" dirty="0" err="1">
                <a:latin typeface="Georgia" panose="02040502050405020303" pitchFamily="18" charset="0"/>
              </a:rPr>
              <a:t>isalnum</a:t>
            </a:r>
            <a:r>
              <a:rPr lang="en-US" sz="2200" dirty="0">
                <a:latin typeface="Georgia" panose="02040502050405020303" pitchFamily="18" charset="0"/>
              </a:rPr>
              <a:t>() method returns True if all characters in the string are alphanumeric (either alphabets or numbers). If not, it returns False.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name = "M234onica"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name.isalnum</a:t>
            </a:r>
            <a:r>
              <a:rPr lang="en-US" sz="2200" dirty="0">
                <a:latin typeface="Georgia" panose="02040502050405020303" pitchFamily="18" charset="0"/>
              </a:rPr>
              <a:t>())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name = "M3onica Gell22er "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name.isalnum</a:t>
            </a:r>
            <a:r>
              <a:rPr lang="en-US" sz="2200" dirty="0">
                <a:latin typeface="Georgia" panose="02040502050405020303" pitchFamily="18" charset="0"/>
              </a:rPr>
              <a:t>())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name = "Mo3nicaGell22er"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name.isalnum</a:t>
            </a:r>
            <a:r>
              <a:rPr lang="en-US" sz="2200" dirty="0">
                <a:latin typeface="Georgia" panose="02040502050405020303" pitchFamily="18" charset="0"/>
              </a:rPr>
              <a:t>())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name = "133"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name.isalnum</a:t>
            </a:r>
            <a:r>
              <a:rPr lang="en-US" sz="2200" dirty="0">
                <a:latin typeface="Georgia" panose="02040502050405020303" pitchFamily="18" charset="0"/>
              </a:rPr>
              <a:t>())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BFDE02-5C97-02DF-2498-606DA912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3BEE4-AFEA-21F1-0AC0-EFA1E6B4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64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E3BB5-C26C-4C8D-BA96-E45ADA55E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90500"/>
            <a:ext cx="10079707" cy="64068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String </a:t>
            </a:r>
            <a:r>
              <a:rPr lang="en-US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isalpha</a:t>
            </a: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</a:t>
            </a:r>
            <a:r>
              <a:rPr lang="en-US" sz="2200" dirty="0" err="1">
                <a:latin typeface="Georgia" panose="02040502050405020303" pitchFamily="18" charset="0"/>
              </a:rPr>
              <a:t>isalpha</a:t>
            </a:r>
            <a:r>
              <a:rPr lang="en-US" sz="2200" dirty="0">
                <a:latin typeface="Georgia" panose="02040502050405020303" pitchFamily="18" charset="0"/>
              </a:rPr>
              <a:t>() method returns True if all characters in the string are alphabets. If not, it returns False.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name = "Monica"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</a:t>
            </a:r>
            <a:r>
              <a:rPr lang="en-IN" sz="2200" dirty="0" err="1">
                <a:latin typeface="Georgia" panose="02040502050405020303" pitchFamily="18" charset="0"/>
              </a:rPr>
              <a:t>name.isalpha</a:t>
            </a:r>
            <a:r>
              <a:rPr lang="en-IN" sz="2200" dirty="0">
                <a:latin typeface="Georgia" panose="02040502050405020303" pitchFamily="18" charset="0"/>
              </a:rPr>
              <a:t>())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name = "Monica Geller"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</a:t>
            </a:r>
            <a:r>
              <a:rPr lang="en-IN" sz="2200" dirty="0" err="1">
                <a:latin typeface="Georgia" panose="02040502050405020303" pitchFamily="18" charset="0"/>
              </a:rPr>
              <a:t>name.isalpha</a:t>
            </a:r>
            <a:r>
              <a:rPr lang="en-IN" sz="2200" dirty="0">
                <a:latin typeface="Georgia" panose="02040502050405020303" pitchFamily="18" charset="0"/>
              </a:rPr>
              <a:t>())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name = "Mo3nicaGell22er"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</a:t>
            </a:r>
            <a:r>
              <a:rPr lang="en-IN" sz="2200" dirty="0" err="1">
                <a:latin typeface="Georgia" panose="02040502050405020303" pitchFamily="18" charset="0"/>
              </a:rPr>
              <a:t>name.isalpha</a:t>
            </a:r>
            <a:r>
              <a:rPr lang="en-IN" sz="2200" dirty="0">
                <a:latin typeface="Georgia" panose="02040502050405020303" pitchFamily="18" charset="0"/>
              </a:rPr>
              <a:t>())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True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False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False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22683C-8CA6-0623-E089-0854115F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20B14-5326-3516-A661-3A3063D2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332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A855B-FEA2-4626-8D0C-8CC648C0B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180975"/>
            <a:ext cx="11801475" cy="6381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String encode()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The encode() method returns an encoded version of the given string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string = '</a:t>
            </a:r>
            <a:r>
              <a:rPr lang="en-IN" sz="2200" dirty="0" err="1">
                <a:latin typeface="Georgia" panose="02040502050405020303" pitchFamily="18" charset="0"/>
              </a:rPr>
              <a:t>pythön</a:t>
            </a:r>
            <a:r>
              <a:rPr lang="en-IN" sz="2200" dirty="0">
                <a:latin typeface="Georgia" panose="02040502050405020303" pitchFamily="18" charset="0"/>
              </a:rPr>
              <a:t>!'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print('The string is:', string)</a:t>
            </a:r>
          </a:p>
          <a:p>
            <a:pPr marL="0" indent="0">
              <a:buNone/>
            </a:pPr>
            <a:r>
              <a:rPr lang="en-IN" sz="2200" dirty="0" err="1">
                <a:latin typeface="Georgia" panose="02040502050405020303" pitchFamily="18" charset="0"/>
              </a:rPr>
              <a:t>string_utf</a:t>
            </a:r>
            <a:r>
              <a:rPr lang="en-IN" sz="2200" dirty="0">
                <a:latin typeface="Georgia" panose="02040502050405020303" pitchFamily="18" charset="0"/>
              </a:rPr>
              <a:t> = </a:t>
            </a:r>
            <a:r>
              <a:rPr lang="en-IN" sz="2200" dirty="0" err="1">
                <a:latin typeface="Georgia" panose="02040502050405020303" pitchFamily="18" charset="0"/>
              </a:rPr>
              <a:t>string.encode</a:t>
            </a:r>
            <a:r>
              <a:rPr lang="en-IN" sz="2200" dirty="0"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print('The encoded version is:', </a:t>
            </a:r>
            <a:r>
              <a:rPr lang="en-IN" sz="2200" dirty="0" err="1">
                <a:latin typeface="Georgia" panose="02040502050405020303" pitchFamily="18" charset="0"/>
              </a:rPr>
              <a:t>string_utf</a:t>
            </a:r>
            <a:r>
              <a:rPr lang="en-IN" sz="22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The string is: </a:t>
            </a:r>
            <a:r>
              <a:rPr lang="en-IN" sz="2200" dirty="0" err="1">
                <a:latin typeface="Georgia" panose="02040502050405020303" pitchFamily="18" charset="0"/>
              </a:rPr>
              <a:t>pythön</a:t>
            </a:r>
            <a:r>
              <a:rPr lang="en-IN" sz="2200" dirty="0">
                <a:latin typeface="Georgia" panose="02040502050405020303" pitchFamily="18" charset="0"/>
              </a:rPr>
              <a:t>!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The encoded version is: </a:t>
            </a:r>
            <a:r>
              <a:rPr lang="en-IN" sz="2200" dirty="0" err="1">
                <a:latin typeface="Georgia" panose="02040502050405020303" pitchFamily="18" charset="0"/>
              </a:rPr>
              <a:t>b'pyth</a:t>
            </a:r>
            <a:r>
              <a:rPr lang="en-IN" sz="2200" dirty="0">
                <a:latin typeface="Georgia" panose="02040502050405020303" pitchFamily="18" charset="0"/>
              </a:rPr>
              <a:t>\xc3\xb6n!'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FA86D9-FCE0-6A73-3839-3353D704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A57FA-1249-0450-881E-98E2562A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42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D0E0-72FB-4EE6-A3AE-C20B626D2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6" y="161925"/>
            <a:ext cx="11630024" cy="639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String format()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print("Hello {}, your balance is {}.".format("Adam", 230.2346))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print("Hello {0}, your balance is {1}.".format("Adam", 230.2346))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print("Hello {name}, your balance is {</a:t>
            </a:r>
            <a:r>
              <a:rPr lang="en-IN" sz="2200" dirty="0" err="1">
                <a:latin typeface="Georgia" panose="02040502050405020303" pitchFamily="18" charset="0"/>
              </a:rPr>
              <a:t>blc</a:t>
            </a:r>
            <a:r>
              <a:rPr lang="en-IN" sz="2200" dirty="0">
                <a:latin typeface="Georgia" panose="02040502050405020303" pitchFamily="18" charset="0"/>
              </a:rPr>
              <a:t>}.".format(name="Adam", </a:t>
            </a:r>
            <a:r>
              <a:rPr lang="en-IN" sz="2200" dirty="0" err="1">
                <a:latin typeface="Georgia" panose="02040502050405020303" pitchFamily="18" charset="0"/>
              </a:rPr>
              <a:t>blc</a:t>
            </a:r>
            <a:r>
              <a:rPr lang="en-IN" sz="2200" dirty="0">
                <a:latin typeface="Georgia" panose="02040502050405020303" pitchFamily="18" charset="0"/>
              </a:rPr>
              <a:t>=230.2346))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print("Hello {0}, your balance is {</a:t>
            </a:r>
            <a:r>
              <a:rPr lang="en-IN" sz="2200" dirty="0" err="1">
                <a:latin typeface="Georgia" panose="02040502050405020303" pitchFamily="18" charset="0"/>
              </a:rPr>
              <a:t>blc</a:t>
            </a:r>
            <a:r>
              <a:rPr lang="en-IN" sz="2200" dirty="0">
                <a:latin typeface="Georgia" panose="02040502050405020303" pitchFamily="18" charset="0"/>
              </a:rPr>
              <a:t>}.".format("Adam", </a:t>
            </a:r>
            <a:r>
              <a:rPr lang="en-IN" sz="2200" dirty="0" err="1">
                <a:latin typeface="Georgia" panose="02040502050405020303" pitchFamily="18" charset="0"/>
              </a:rPr>
              <a:t>blc</a:t>
            </a:r>
            <a:r>
              <a:rPr lang="en-IN" sz="2200" dirty="0">
                <a:latin typeface="Georgia" panose="02040502050405020303" pitchFamily="18" charset="0"/>
              </a:rPr>
              <a:t>=230.2346))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Hello Adam, your balance is 230.2346.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Hello Adam, your balance is 230.2346.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Hello Adam, your balance is 230.2346.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Hello Adam, your balance is 230.2346.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A88CC4-4FBC-6BC0-10CF-225B3D12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DD2EC-6B9B-F0D9-C6FB-D6085462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939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CBF8E-A7DC-49FB-8F67-9C55448B6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" y="85725"/>
            <a:ext cx="11830049" cy="65836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print("The number is:{:d}".format(123))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print("The float number is:{:f}".format(123.4567898))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print("bin: {0:b}, oct: {0:o}, hex: {0:x}".format(12))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The number is: 123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The number is:123.456790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bin: 1100, oct: 14, hex: c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Number formatting with padding for int and floats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print("{:5d}".format(12))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print("{:2d}".format(1234))					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print("{:8.3f}".format(12.2346))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print("{:05d}".format(12))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print("{:08.3f}".format(12.2346))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0A61E5-FEBF-1D5A-C779-C6C76BF3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52C8D-A0FF-8FEA-E412-D525B1BC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601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07AB8-8B20-47B5-BC65-03971238C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238125"/>
            <a:ext cx="11687174" cy="6431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String </a:t>
            </a:r>
            <a:r>
              <a:rPr lang="en-US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isidentifier</a:t>
            </a: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endParaRPr lang="en-US" sz="22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</a:t>
            </a:r>
            <a:r>
              <a:rPr lang="en-US" sz="2200" dirty="0" err="1">
                <a:latin typeface="Georgia" panose="02040502050405020303" pitchFamily="18" charset="0"/>
              </a:rPr>
              <a:t>isidentifier</a:t>
            </a:r>
            <a:r>
              <a:rPr lang="en-US" sz="2200" dirty="0">
                <a:latin typeface="Georgia" panose="02040502050405020303" pitchFamily="18" charset="0"/>
              </a:rPr>
              <a:t>() method returns True if the string is a valid identifier in Python. If not, it returns False.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str = 'root33'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if </a:t>
            </a:r>
            <a:r>
              <a:rPr lang="en-IN" sz="2200" dirty="0" err="1">
                <a:latin typeface="Georgia" panose="02040502050405020303" pitchFamily="18" charset="0"/>
              </a:rPr>
              <a:t>str.isidentifier</a:t>
            </a:r>
            <a:r>
              <a:rPr lang="en-IN" sz="2200" dirty="0">
                <a:latin typeface="Georgia" panose="02040502050405020303" pitchFamily="18" charset="0"/>
              </a:rPr>
              <a:t>() == True: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  print(str, 'is a valid identifier.')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else: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  print(str, 'is not a valid identifier.')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0698DB-5BE9-3A6E-4016-879926C72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6731C-A2D2-5BC5-EEEB-4A74D763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13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C2F6E-782B-4E34-9E18-AE60A7E98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276225"/>
            <a:ext cx="11277599" cy="6249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str = '33root'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if </a:t>
            </a:r>
            <a:r>
              <a:rPr lang="en-IN" sz="2200" dirty="0" err="1">
                <a:latin typeface="Georgia" panose="02040502050405020303" pitchFamily="18" charset="0"/>
              </a:rPr>
              <a:t>str.isidentifier</a:t>
            </a:r>
            <a:r>
              <a:rPr lang="en-IN" sz="2200" dirty="0">
                <a:latin typeface="Georgia" panose="02040502050405020303" pitchFamily="18" charset="0"/>
              </a:rPr>
              <a:t>() == True: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  print(str, 'is a valid identifier.')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else: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  print(str, 'is not a valid identifier.')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str = 'root 33'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if </a:t>
            </a:r>
            <a:r>
              <a:rPr lang="en-IN" sz="2200" dirty="0" err="1">
                <a:latin typeface="Georgia" panose="02040502050405020303" pitchFamily="18" charset="0"/>
              </a:rPr>
              <a:t>str.isidentifier</a:t>
            </a:r>
            <a:r>
              <a:rPr lang="en-IN" sz="2200" dirty="0">
                <a:latin typeface="Georgia" panose="02040502050405020303" pitchFamily="18" charset="0"/>
              </a:rPr>
              <a:t>() == True: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  print(str, 'is a valid identifier.')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else: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  print(str, 'is not a valid identifier.')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root33 is a valid identifier.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33root is not a valid identifier.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root 33 is not a valid identifier.</a:t>
            </a: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93A97A-E07D-4BB8-7076-AAC1E613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533B1-41C8-7994-6A61-C42D90E8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560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9A06-4A00-46D2-A2DA-602279185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466725"/>
            <a:ext cx="11306175" cy="6181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Other Methods</a:t>
            </a:r>
          </a:p>
          <a:p>
            <a:pPr marL="0" indent="0">
              <a:buNone/>
            </a:pPr>
            <a:endParaRPr lang="en-US" sz="22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Georgia" panose="02040502050405020303" pitchFamily="18" charset="0"/>
              </a:rPr>
              <a:t>Isprintable</a:t>
            </a:r>
            <a:r>
              <a:rPr lang="en-US" sz="2200" dirty="0">
                <a:latin typeface="Georgia" panose="02040502050405020303" pitchFamily="18" charset="0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Georgia" panose="02040502050405020303" pitchFamily="18" charset="0"/>
              </a:rPr>
              <a:t>Istitle</a:t>
            </a:r>
            <a:r>
              <a:rPr lang="en-US" sz="2200" dirty="0">
                <a:latin typeface="Georgia" panose="02040502050405020303" pitchFamily="18" charset="0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Georgia" panose="02040502050405020303" pitchFamily="18" charset="0"/>
              </a:rPr>
              <a:t>Isspace</a:t>
            </a:r>
            <a:r>
              <a:rPr lang="en-US" sz="2200" dirty="0">
                <a:latin typeface="Georgia" panose="02040502050405020303" pitchFamily="18" charset="0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Georgia" panose="02040502050405020303" pitchFamily="18" charset="0"/>
              </a:rPr>
              <a:t>Isupper</a:t>
            </a:r>
            <a:r>
              <a:rPr lang="en-US" sz="2200" dirty="0">
                <a:latin typeface="Georgia" panose="02040502050405020303" pitchFamily="18" charset="0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Upper()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Lower()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Georgia" panose="02040502050405020303" pitchFamily="18" charset="0"/>
              </a:rPr>
              <a:t>Swapcase</a:t>
            </a:r>
            <a:r>
              <a:rPr lang="en-US" sz="2200" dirty="0">
                <a:latin typeface="Georgia" panose="02040502050405020303" pitchFamily="18" charset="0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Title()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Georgia" panose="02040502050405020303" pitchFamily="18" charset="0"/>
              </a:rPr>
              <a:t>Isnumeric</a:t>
            </a:r>
            <a:r>
              <a:rPr lang="en-US" sz="2200" dirty="0">
                <a:latin typeface="Georgia" panose="02040502050405020303" pitchFamily="18" charset="0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Georgia" panose="02040502050405020303" pitchFamily="18" charset="0"/>
              </a:rPr>
              <a:t>Startswith</a:t>
            </a:r>
            <a:r>
              <a:rPr lang="en-US" sz="2200" dirty="0"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04C09D-7ACE-A922-B0C3-836882E8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17283-98F0-83D5-ACC1-749B8AF3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113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9AEF4-0E09-40A4-ACE0-C653908EA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6" y="95250"/>
            <a:ext cx="11744324" cy="6502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Join()</a:t>
            </a:r>
          </a:p>
          <a:p>
            <a:pPr marL="0" indent="0">
              <a:buNone/>
            </a:pPr>
            <a:endParaRPr lang="en-US" sz="22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join() string method returns a string by joining all the elements of an </a:t>
            </a:r>
            <a:r>
              <a:rPr lang="en-US" sz="2200" dirty="0" err="1">
                <a:latin typeface="Georgia" panose="02040502050405020303" pitchFamily="18" charset="0"/>
              </a:rPr>
              <a:t>iterable</a:t>
            </a:r>
            <a:r>
              <a:rPr lang="en-US" sz="2200" dirty="0">
                <a:latin typeface="Georgia" panose="02040502050405020303" pitchFamily="18" charset="0"/>
              </a:rPr>
              <a:t> (list, string, tuple), separated by a string separator.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numList</a:t>
            </a:r>
            <a:r>
              <a:rPr lang="en-US" sz="2200" dirty="0">
                <a:latin typeface="Georgia" panose="02040502050405020303" pitchFamily="18" charset="0"/>
              </a:rPr>
              <a:t> = ['1', '2', '3', '4']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separator = ', '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separator.join</a:t>
            </a:r>
            <a:r>
              <a:rPr lang="en-US" sz="2200" dirty="0">
                <a:latin typeface="Georgia" panose="02040502050405020303" pitchFamily="18" charset="0"/>
              </a:rPr>
              <a:t>(</a:t>
            </a:r>
            <a:r>
              <a:rPr lang="en-US" sz="2200" dirty="0" err="1">
                <a:latin typeface="Georgia" panose="02040502050405020303" pitchFamily="18" charset="0"/>
              </a:rPr>
              <a:t>numList</a:t>
            </a:r>
            <a:r>
              <a:rPr lang="en-US" sz="2200" dirty="0">
                <a:latin typeface="Georgia" panose="02040502050405020303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numTuple</a:t>
            </a:r>
            <a:r>
              <a:rPr lang="en-US" sz="2200" dirty="0">
                <a:latin typeface="Georgia" panose="02040502050405020303" pitchFamily="18" charset="0"/>
              </a:rPr>
              <a:t> = ('1', '2', '3', '4')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separator.join</a:t>
            </a:r>
            <a:r>
              <a:rPr lang="en-US" sz="2200" dirty="0">
                <a:latin typeface="Georgia" panose="02040502050405020303" pitchFamily="18" charset="0"/>
              </a:rPr>
              <a:t>(</a:t>
            </a:r>
            <a:r>
              <a:rPr lang="en-US" sz="2200" dirty="0" err="1">
                <a:latin typeface="Georgia" panose="02040502050405020303" pitchFamily="18" charset="0"/>
              </a:rPr>
              <a:t>numTuple</a:t>
            </a:r>
            <a:r>
              <a:rPr lang="en-US" sz="2200" dirty="0">
                <a:latin typeface="Georgia" panose="02040502050405020303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s1 = '</a:t>
            </a:r>
            <a:r>
              <a:rPr lang="en-US" sz="2200" dirty="0" err="1">
                <a:latin typeface="Georgia" panose="02040502050405020303" pitchFamily="18" charset="0"/>
              </a:rPr>
              <a:t>abc</a:t>
            </a:r>
            <a:r>
              <a:rPr lang="en-US" sz="2200" dirty="0">
                <a:latin typeface="Georgia" panose="02040502050405020303" pitchFamily="18" charset="0"/>
              </a:rPr>
              <a:t>'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s2 = '123'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print('s1.join(s2):', s1.join(s2))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print('s2.join(s1):', s2.join(s1))</a:t>
            </a: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83D4B0-C2E4-103B-CF16-878A66EF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6749D-D21F-5226-6602-9BFDFD37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702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4A86-07C4-4D9A-8994-1C60DC2E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152400"/>
            <a:ext cx="12087225" cy="62649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String strip()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strip() method returns a copy of the string by removing both the leading and the trailing characters (based on the string argument passed).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string = '  xoxo love xoxo   '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string.strip</a:t>
            </a:r>
            <a:r>
              <a:rPr lang="en-US" sz="2200" dirty="0">
                <a:latin typeface="Georgia" panose="02040502050405020303" pitchFamily="18" charset="0"/>
              </a:rPr>
              <a:t>())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string.strip</a:t>
            </a:r>
            <a:r>
              <a:rPr lang="en-US" sz="2200" dirty="0">
                <a:latin typeface="Georgia" panose="02040502050405020303" pitchFamily="18" charset="0"/>
              </a:rPr>
              <a:t>(' </a:t>
            </a:r>
            <a:r>
              <a:rPr lang="en-US" sz="2200" dirty="0" err="1">
                <a:latin typeface="Georgia" panose="02040502050405020303" pitchFamily="18" charset="0"/>
              </a:rPr>
              <a:t>xoe</a:t>
            </a:r>
            <a:r>
              <a:rPr lang="en-US" sz="2200" dirty="0">
                <a:latin typeface="Georgia" panose="02040502050405020303" pitchFamily="18" charset="0"/>
              </a:rPr>
              <a:t>'))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string.strip</a:t>
            </a:r>
            <a:r>
              <a:rPr lang="en-US" sz="2200" dirty="0">
                <a:latin typeface="Georgia" panose="02040502050405020303" pitchFamily="18" charset="0"/>
              </a:rPr>
              <a:t>('</a:t>
            </a:r>
            <a:r>
              <a:rPr lang="en-US" sz="2200" dirty="0" err="1">
                <a:latin typeface="Georgia" panose="02040502050405020303" pitchFamily="18" charset="0"/>
              </a:rPr>
              <a:t>stx</a:t>
            </a:r>
            <a:r>
              <a:rPr lang="en-US" sz="2200" dirty="0">
                <a:latin typeface="Georgia" panose="02040502050405020303" pitchFamily="18" charset="0"/>
              </a:rPr>
              <a:t>'))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string = 'android is awesome'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string.strip</a:t>
            </a:r>
            <a:r>
              <a:rPr lang="en-US" sz="2200" dirty="0">
                <a:latin typeface="Georgia" panose="02040502050405020303" pitchFamily="18" charset="0"/>
              </a:rPr>
              <a:t>('an'))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xoxo love xoxo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lov</a:t>
            </a: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  xoxo love xoxo 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droid is awesome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E4BDBE-CF3C-6FDF-6326-D6216060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9B8CF-BCBC-749C-0338-E9E7BB1F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30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2EB4-791D-49B9-B64F-C63C6A70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894" y="187806"/>
            <a:ext cx="8272212" cy="638612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String methods</a:t>
            </a:r>
            <a:endParaRPr lang="en-IN" sz="3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00BBB-FB7A-4935-A358-BE4E73BCE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6" y="942975"/>
            <a:ext cx="11430000" cy="5510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String capitalize()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In Python, the capitalize() method converts first character of a string to uppercase letter and lowercases all other characters, if any.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syntax of capitalize() is: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			</a:t>
            </a:r>
            <a:r>
              <a:rPr lang="en-US" sz="2200" dirty="0" err="1">
                <a:latin typeface="Georgia" panose="02040502050405020303" pitchFamily="18" charset="0"/>
              </a:rPr>
              <a:t>string.capitalize</a:t>
            </a:r>
            <a:r>
              <a:rPr lang="en-US" sz="2200" dirty="0"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string = "python is </a:t>
            </a:r>
            <a:r>
              <a:rPr lang="en-US" sz="2200" dirty="0" err="1">
                <a:latin typeface="Georgia" panose="02040502050405020303" pitchFamily="18" charset="0"/>
              </a:rPr>
              <a:t>AWesome</a:t>
            </a:r>
            <a:r>
              <a:rPr lang="en-US" sz="2200" dirty="0">
                <a:latin typeface="Georgia" panose="02040502050405020303" pitchFamily="18" charset="0"/>
              </a:rPr>
              <a:t>."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capitalized_string</a:t>
            </a:r>
            <a:r>
              <a:rPr lang="en-US" sz="2200" dirty="0">
                <a:latin typeface="Georgia" panose="02040502050405020303" pitchFamily="18" charset="0"/>
              </a:rPr>
              <a:t> = </a:t>
            </a:r>
            <a:r>
              <a:rPr lang="en-US" sz="2200" dirty="0" err="1">
                <a:latin typeface="Georgia" panose="02040502050405020303" pitchFamily="18" charset="0"/>
              </a:rPr>
              <a:t>string.capitalize</a:t>
            </a:r>
            <a:r>
              <a:rPr lang="en-US" sz="2200" dirty="0"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print('Old String: ', string)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print('Capitalized String:', </a:t>
            </a:r>
            <a:r>
              <a:rPr lang="en-US" sz="2200" dirty="0" err="1">
                <a:latin typeface="Georgia" panose="02040502050405020303" pitchFamily="18" charset="0"/>
              </a:rPr>
              <a:t>capitalized_string</a:t>
            </a:r>
            <a:r>
              <a:rPr lang="en-US" sz="22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Old String: python is </a:t>
            </a:r>
            <a:r>
              <a:rPr lang="en-US" sz="2200" dirty="0" err="1">
                <a:latin typeface="Georgia" panose="02040502050405020303" pitchFamily="18" charset="0"/>
              </a:rPr>
              <a:t>AWesome</a:t>
            </a: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Capitalized String: Python is awesome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B4C84-477F-0E44-93B1-311FAA7D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0FD71-F00D-2211-7A55-FAD590B2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634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97869-1222-4329-9C14-544C79F08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" y="200025"/>
            <a:ext cx="11772899" cy="6325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String </a:t>
            </a:r>
            <a:r>
              <a:rPr lang="en-US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lstrip</a:t>
            </a: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</a:t>
            </a:r>
            <a:r>
              <a:rPr lang="en-US" sz="2200" dirty="0" err="1">
                <a:latin typeface="Georgia" panose="02040502050405020303" pitchFamily="18" charset="0"/>
              </a:rPr>
              <a:t>lstrip</a:t>
            </a:r>
            <a:r>
              <a:rPr lang="en-US" sz="2200" dirty="0">
                <a:latin typeface="Georgia" panose="02040502050405020303" pitchFamily="18" charset="0"/>
              </a:rPr>
              <a:t>() removes characters from the left based on the argument (a string specifying the set of characters to be removed).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random_string</a:t>
            </a:r>
            <a:r>
              <a:rPr lang="en-US" sz="2200" dirty="0">
                <a:latin typeface="Georgia" panose="02040502050405020303" pitchFamily="18" charset="0"/>
              </a:rPr>
              <a:t> = '   this is good '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random_string.lstrip</a:t>
            </a:r>
            <a:r>
              <a:rPr lang="en-US" sz="2200" dirty="0">
                <a:latin typeface="Georgia" panose="02040502050405020303" pitchFamily="18" charset="0"/>
              </a:rPr>
              <a:t>())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random_string.lstrip</a:t>
            </a:r>
            <a:r>
              <a:rPr lang="en-US" sz="2200" dirty="0">
                <a:latin typeface="Georgia" panose="02040502050405020303" pitchFamily="18" charset="0"/>
              </a:rPr>
              <a:t>('</a:t>
            </a:r>
            <a:r>
              <a:rPr lang="en-US" sz="2200" dirty="0" err="1">
                <a:latin typeface="Georgia" panose="02040502050405020303" pitchFamily="18" charset="0"/>
              </a:rPr>
              <a:t>sti</a:t>
            </a:r>
            <a:r>
              <a:rPr lang="en-US" sz="2200" dirty="0">
                <a:latin typeface="Georgia" panose="02040502050405020303" pitchFamily="18" charset="0"/>
              </a:rPr>
              <a:t>'))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random_string.lstrip</a:t>
            </a:r>
            <a:r>
              <a:rPr lang="en-US" sz="2200" dirty="0">
                <a:latin typeface="Georgia" panose="02040502050405020303" pitchFamily="18" charset="0"/>
              </a:rPr>
              <a:t>('s </a:t>
            </a:r>
            <a:r>
              <a:rPr lang="en-US" sz="2200" dirty="0" err="1">
                <a:latin typeface="Georgia" panose="02040502050405020303" pitchFamily="18" charset="0"/>
              </a:rPr>
              <a:t>ti</a:t>
            </a:r>
            <a:r>
              <a:rPr lang="en-US" sz="2200" dirty="0">
                <a:latin typeface="Georgia" panose="02040502050405020303" pitchFamily="18" charset="0"/>
              </a:rPr>
              <a:t>'))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website = 'https://www.programmers.com/'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website.lstrip</a:t>
            </a:r>
            <a:r>
              <a:rPr lang="en-US" sz="2200" dirty="0">
                <a:latin typeface="Georgia" panose="02040502050405020303" pitchFamily="18" charset="0"/>
              </a:rPr>
              <a:t>('</a:t>
            </a:r>
            <a:r>
              <a:rPr lang="en-US" sz="2200" dirty="0" err="1">
                <a:latin typeface="Georgia" panose="02040502050405020303" pitchFamily="18" charset="0"/>
              </a:rPr>
              <a:t>htps</a:t>
            </a:r>
            <a:r>
              <a:rPr lang="en-US" sz="2200" dirty="0">
                <a:latin typeface="Georgia" panose="02040502050405020303" pitchFamily="18" charset="0"/>
              </a:rPr>
              <a:t>:/.'))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this is good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   this is good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his is good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www.programmers.com/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067795-ED30-487C-EBFC-370C599C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DFD20-C650-69D5-22FF-32565266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343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7C35-273D-4183-8531-D33550FA8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04800"/>
            <a:ext cx="11772899" cy="61485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String </a:t>
            </a:r>
            <a:r>
              <a:rPr lang="en-US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rstrip</a:t>
            </a: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</a:t>
            </a:r>
            <a:r>
              <a:rPr lang="en-US" sz="2200" dirty="0" err="1">
                <a:latin typeface="Georgia" panose="02040502050405020303" pitchFamily="18" charset="0"/>
              </a:rPr>
              <a:t>rstrip</a:t>
            </a:r>
            <a:r>
              <a:rPr lang="en-US" sz="2200" dirty="0">
                <a:latin typeface="Georgia" panose="02040502050405020303" pitchFamily="18" charset="0"/>
              </a:rPr>
              <a:t>() removes characters from the right based on the argument (a string specifying the set of characters to be removed).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random_string</a:t>
            </a:r>
            <a:r>
              <a:rPr lang="en-US" sz="2200" dirty="0">
                <a:latin typeface="Georgia" panose="02040502050405020303" pitchFamily="18" charset="0"/>
              </a:rPr>
              <a:t> = 'this is good    '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random_string.rstrip</a:t>
            </a:r>
            <a:r>
              <a:rPr lang="en-US" sz="2200" dirty="0">
                <a:latin typeface="Georgia" panose="02040502050405020303" pitchFamily="18" charset="0"/>
              </a:rPr>
              <a:t>())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random_string.rstrip</a:t>
            </a:r>
            <a:r>
              <a:rPr lang="en-US" sz="2200" dirty="0">
                <a:latin typeface="Georgia" panose="02040502050405020303" pitchFamily="18" charset="0"/>
              </a:rPr>
              <a:t>('</a:t>
            </a:r>
            <a:r>
              <a:rPr lang="en-US" sz="2200" dirty="0" err="1">
                <a:latin typeface="Georgia" panose="02040502050405020303" pitchFamily="18" charset="0"/>
              </a:rPr>
              <a:t>si</a:t>
            </a:r>
            <a:r>
              <a:rPr lang="en-US" sz="2200" dirty="0">
                <a:latin typeface="Georgia" panose="02040502050405020303" pitchFamily="18" charset="0"/>
              </a:rPr>
              <a:t> </a:t>
            </a:r>
            <a:r>
              <a:rPr lang="en-US" sz="2200" dirty="0" err="1">
                <a:latin typeface="Georgia" panose="02040502050405020303" pitchFamily="18" charset="0"/>
              </a:rPr>
              <a:t>oo</a:t>
            </a:r>
            <a:r>
              <a:rPr lang="en-US" sz="2200" dirty="0">
                <a:latin typeface="Georgia" panose="02040502050405020303" pitchFamily="18" charset="0"/>
              </a:rPr>
              <a:t>'))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random_string.rstrip</a:t>
            </a:r>
            <a:r>
              <a:rPr lang="en-US" sz="2200" dirty="0">
                <a:latin typeface="Georgia" panose="02040502050405020303" pitchFamily="18" charset="0"/>
              </a:rPr>
              <a:t>('</a:t>
            </a:r>
            <a:r>
              <a:rPr lang="en-US" sz="2200" dirty="0" err="1">
                <a:latin typeface="Georgia" panose="02040502050405020303" pitchFamily="18" charset="0"/>
              </a:rPr>
              <a:t>sid</a:t>
            </a:r>
            <a:r>
              <a:rPr lang="en-US" sz="2200" dirty="0">
                <a:latin typeface="Georgia" panose="02040502050405020303" pitchFamily="18" charset="0"/>
              </a:rPr>
              <a:t> </a:t>
            </a:r>
            <a:r>
              <a:rPr lang="en-US" sz="2200" dirty="0" err="1">
                <a:latin typeface="Georgia" panose="02040502050405020303" pitchFamily="18" charset="0"/>
              </a:rPr>
              <a:t>oo</a:t>
            </a:r>
            <a:r>
              <a:rPr lang="en-US" sz="2200" dirty="0">
                <a:latin typeface="Georgia" panose="02040502050405020303" pitchFamily="18" charset="0"/>
              </a:rPr>
              <a:t>')) website = 'www.programers.com/'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website.rstrip</a:t>
            </a:r>
            <a:r>
              <a:rPr lang="en-US" sz="2200" dirty="0">
                <a:latin typeface="Georgia" panose="02040502050405020303" pitchFamily="18" charset="0"/>
              </a:rPr>
              <a:t>('m/.’))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this is good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this is good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this is g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www.programmers.co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E3A664-2E2E-0A89-AE9E-DB596441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C6CDB-20BC-D8CB-F1EE-E2C90D19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386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976E-E99E-4FEE-A94A-8764E7A2D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419100"/>
            <a:ext cx="11639549" cy="6034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String replace()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replace() method returns a copy of the string where the old substring is replaced with the new substring. The original string is unchanged.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song = 'cold, cold heart'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song.replace</a:t>
            </a:r>
            <a:r>
              <a:rPr lang="en-US" sz="2200" dirty="0">
                <a:latin typeface="Georgia" panose="02040502050405020303" pitchFamily="18" charset="0"/>
              </a:rPr>
              <a:t>('cold', 'hurt'))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song = 'Let it be, let it be, let it be, let it be'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song.replace</a:t>
            </a:r>
            <a:r>
              <a:rPr lang="en-US" sz="2200" dirty="0">
                <a:latin typeface="Georgia" panose="02040502050405020303" pitchFamily="18" charset="0"/>
              </a:rPr>
              <a:t>('let', "don't let", 2))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hurt, hurt heart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Let it be, don't let it be, don't let it be, let it be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A3018-7C0A-B23B-ABD8-8C28814F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064E0-11D9-3155-2E6A-EB9F01EF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90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6BC08-1BD0-403A-BDBE-C70F5A264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323850"/>
            <a:ext cx="11515725" cy="6150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Non Alphabetic First Character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string = "+ is an operator."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new_string</a:t>
            </a:r>
            <a:r>
              <a:rPr lang="en-US" sz="2200" dirty="0">
                <a:latin typeface="Georgia" panose="02040502050405020303" pitchFamily="18" charset="0"/>
              </a:rPr>
              <a:t> = </a:t>
            </a:r>
            <a:r>
              <a:rPr lang="en-US" sz="2200" dirty="0" err="1">
                <a:latin typeface="Georgia" panose="02040502050405020303" pitchFamily="18" charset="0"/>
              </a:rPr>
              <a:t>string.capitalize</a:t>
            </a:r>
            <a:r>
              <a:rPr lang="en-US" sz="2200" dirty="0"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print('Old String:', string)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print('New String:', </a:t>
            </a:r>
            <a:r>
              <a:rPr lang="en-US" sz="2200" dirty="0" err="1">
                <a:latin typeface="Georgia" panose="02040502050405020303" pitchFamily="18" charset="0"/>
              </a:rPr>
              <a:t>new_string</a:t>
            </a:r>
            <a:r>
              <a:rPr lang="en-US" sz="22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Old String: + is an operator.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New String: + is an operator.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String center()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center() method returns a string which is padded with the specified character.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syntax of center() method is: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		</a:t>
            </a:r>
            <a:r>
              <a:rPr lang="en-US" sz="2200" dirty="0" err="1">
                <a:latin typeface="Georgia" panose="02040502050405020303" pitchFamily="18" charset="0"/>
              </a:rPr>
              <a:t>string.center</a:t>
            </a:r>
            <a:r>
              <a:rPr lang="en-US" sz="2200" dirty="0">
                <a:latin typeface="Georgia" panose="02040502050405020303" pitchFamily="18" charset="0"/>
              </a:rPr>
              <a:t>(width[, </a:t>
            </a:r>
            <a:r>
              <a:rPr lang="en-US" sz="2200" dirty="0" err="1">
                <a:latin typeface="Georgia" panose="02040502050405020303" pitchFamily="18" charset="0"/>
              </a:rPr>
              <a:t>fillchar</a:t>
            </a:r>
            <a:r>
              <a:rPr lang="en-US" sz="2200" dirty="0">
                <a:latin typeface="Georgia" panose="02040502050405020303" pitchFamily="18" charset="0"/>
              </a:rPr>
              <a:t>])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A897B1-01AD-682E-92C1-C5F50BD0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06512-75B6-F290-28D1-ADB809E8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3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DAD6C-1B34-478A-AAD8-DE31A5ED4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3350"/>
            <a:ext cx="11830050" cy="6536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string = "Python is awesome"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new_string</a:t>
            </a:r>
            <a:r>
              <a:rPr lang="en-US" sz="2200" dirty="0">
                <a:latin typeface="Georgia" panose="02040502050405020303" pitchFamily="18" charset="0"/>
              </a:rPr>
              <a:t> = </a:t>
            </a:r>
            <a:r>
              <a:rPr lang="en-US" sz="2200" dirty="0" err="1">
                <a:latin typeface="Georgia" panose="02040502050405020303" pitchFamily="18" charset="0"/>
              </a:rPr>
              <a:t>string.center</a:t>
            </a:r>
            <a:r>
              <a:rPr lang="en-US" sz="2200" dirty="0">
                <a:latin typeface="Georgia" panose="02040502050405020303" pitchFamily="18" charset="0"/>
              </a:rPr>
              <a:t>(24, '*')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print("Centered String: ", </a:t>
            </a:r>
            <a:r>
              <a:rPr lang="en-US" sz="2200" dirty="0" err="1">
                <a:latin typeface="Georgia" panose="02040502050405020303" pitchFamily="18" charset="0"/>
              </a:rPr>
              <a:t>new_string</a:t>
            </a:r>
            <a:r>
              <a:rPr lang="en-US" sz="22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Centered String:  ***Python is awesome****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String </a:t>
            </a:r>
            <a:r>
              <a:rPr lang="en-US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Casefold</a:t>
            </a: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</a:t>
            </a:r>
            <a:r>
              <a:rPr lang="en-US" sz="2200" dirty="0" err="1">
                <a:latin typeface="Georgia" panose="02040502050405020303" pitchFamily="18" charset="0"/>
              </a:rPr>
              <a:t>casefold</a:t>
            </a:r>
            <a:r>
              <a:rPr lang="en-US" sz="2200" dirty="0">
                <a:latin typeface="Georgia" panose="02040502050405020303" pitchFamily="18" charset="0"/>
              </a:rPr>
              <a:t>() method is an aggressive lower() method which converts strings to case folded strings for caseless matching.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</a:t>
            </a:r>
            <a:r>
              <a:rPr lang="en-US" sz="2200" dirty="0" err="1">
                <a:latin typeface="Georgia" panose="02040502050405020303" pitchFamily="18" charset="0"/>
              </a:rPr>
              <a:t>casefold</a:t>
            </a:r>
            <a:r>
              <a:rPr lang="en-US" sz="2200" dirty="0">
                <a:latin typeface="Georgia" panose="02040502050405020303" pitchFamily="18" charset="0"/>
              </a:rPr>
              <a:t>() method removes all case distinctions present in a string. It is used for caseless matching, i.e. ignores cases when comparing.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string = "PYTHON IS AWESOME"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print("Lowercase string:", </a:t>
            </a:r>
            <a:r>
              <a:rPr lang="en-US" sz="2200" dirty="0" err="1">
                <a:latin typeface="Georgia" panose="02040502050405020303" pitchFamily="18" charset="0"/>
              </a:rPr>
              <a:t>string.casefold</a:t>
            </a:r>
            <a:r>
              <a:rPr lang="en-US" sz="2200" dirty="0">
                <a:latin typeface="Georgia" panose="02040502050405020303" pitchFamily="18" charset="0"/>
              </a:rPr>
              <a:t>())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Lowercase string: python is awesome</a:t>
            </a:r>
            <a:endParaRPr lang="en-US" sz="2200" dirty="0"/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C85D12-6FDB-AF29-D645-723535B3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3DD8E-6CFC-100F-8FBE-27B57F63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40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7530-C8C3-4396-BD4B-096FC5B9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257175"/>
            <a:ext cx="11810999" cy="63817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String Count()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The count() method returns the number of occurrences of a substring in the given string.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string = "Python is awesome, isn't it?"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substring = "is"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count = </a:t>
            </a:r>
            <a:r>
              <a:rPr lang="en-US" dirty="0" err="1">
                <a:latin typeface="Georgia" panose="02040502050405020303" pitchFamily="18" charset="0"/>
              </a:rPr>
              <a:t>string.count</a:t>
            </a:r>
            <a:r>
              <a:rPr lang="en-US" dirty="0">
                <a:latin typeface="Georgia" panose="02040502050405020303" pitchFamily="18" charset="0"/>
              </a:rPr>
              <a:t>(substring)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print("The count is:", count)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 count is: 2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string = "Python is awesome, isn't it?"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substring = "</a:t>
            </a:r>
            <a:r>
              <a:rPr lang="en-US" dirty="0" err="1">
                <a:latin typeface="Georgia" panose="02040502050405020303" pitchFamily="18" charset="0"/>
              </a:rPr>
              <a:t>i</a:t>
            </a:r>
            <a:r>
              <a:rPr lang="en-US" dirty="0">
                <a:latin typeface="Georgia" panose="02040502050405020303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count = </a:t>
            </a:r>
            <a:r>
              <a:rPr lang="en-US" dirty="0" err="1">
                <a:latin typeface="Georgia" panose="02040502050405020303" pitchFamily="18" charset="0"/>
              </a:rPr>
              <a:t>string.count</a:t>
            </a:r>
            <a:r>
              <a:rPr lang="en-US" dirty="0">
                <a:latin typeface="Georgia" panose="02040502050405020303" pitchFamily="18" charset="0"/>
              </a:rPr>
              <a:t>(substring, 8, 25)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print("The count is:", count)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 count is: 1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2148DC-3334-B03B-6488-4D7D7600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DB163-F704-D7D1-71B6-A428BCA0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28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10574-17BB-4508-8F30-93E78AAB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85725"/>
            <a:ext cx="11982450" cy="6511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String </a:t>
            </a:r>
            <a:r>
              <a:rPr lang="en-US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endswith</a:t>
            </a: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</a:t>
            </a:r>
            <a:r>
              <a:rPr lang="en-US" sz="2200" dirty="0" err="1">
                <a:latin typeface="Georgia" panose="02040502050405020303" pitchFamily="18" charset="0"/>
              </a:rPr>
              <a:t>endswith</a:t>
            </a:r>
            <a:r>
              <a:rPr lang="en-US" sz="2200" dirty="0">
                <a:latin typeface="Georgia" panose="02040502050405020303" pitchFamily="18" charset="0"/>
              </a:rPr>
              <a:t>() method returns True if a string ends with the specified suffix. If not, it returns False.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text = "Python programming is easy to learn."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result = </a:t>
            </a:r>
            <a:r>
              <a:rPr lang="en-US" sz="2200" dirty="0" err="1">
                <a:latin typeface="Georgia" panose="02040502050405020303" pitchFamily="18" charset="0"/>
              </a:rPr>
              <a:t>text.endswith</a:t>
            </a:r>
            <a:r>
              <a:rPr lang="en-US" sz="2200" dirty="0">
                <a:latin typeface="Georgia" panose="02040502050405020303" pitchFamily="18" charset="0"/>
              </a:rPr>
              <a:t>('learn.', 7)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print(result)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result = </a:t>
            </a:r>
            <a:r>
              <a:rPr lang="en-US" sz="2200" dirty="0" err="1">
                <a:latin typeface="Georgia" panose="02040502050405020303" pitchFamily="18" charset="0"/>
              </a:rPr>
              <a:t>text.endswith</a:t>
            </a:r>
            <a:r>
              <a:rPr lang="en-US" sz="2200" dirty="0">
                <a:latin typeface="Georgia" panose="02040502050405020303" pitchFamily="18" charset="0"/>
              </a:rPr>
              <a:t>('is', 7, 26)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print(result)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result = </a:t>
            </a:r>
            <a:r>
              <a:rPr lang="en-US" sz="2200" dirty="0" err="1">
                <a:latin typeface="Georgia" panose="02040502050405020303" pitchFamily="18" charset="0"/>
              </a:rPr>
              <a:t>text.endswith</a:t>
            </a:r>
            <a:r>
              <a:rPr lang="en-US" sz="2200" dirty="0">
                <a:latin typeface="Georgia" panose="02040502050405020303" pitchFamily="18" charset="0"/>
              </a:rPr>
              <a:t>('easy', 7, 26)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print(result)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True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False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True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FF2343-4519-F3A3-FA29-036A1862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05764-EBA0-C8F8-924D-D7DBDA70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3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1AB84-F9C1-4481-B4C8-4039283E4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409575"/>
            <a:ext cx="11582400" cy="5827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String </a:t>
            </a:r>
            <a:r>
              <a:rPr lang="en-US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isdigit</a:t>
            </a: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The </a:t>
            </a:r>
            <a:r>
              <a:rPr lang="en-US" sz="2200" dirty="0" err="1">
                <a:latin typeface="Georgia" panose="02040502050405020303" pitchFamily="18" charset="0"/>
              </a:rPr>
              <a:t>isdigit</a:t>
            </a:r>
            <a:r>
              <a:rPr lang="en-US" sz="2200" dirty="0">
                <a:latin typeface="Georgia" panose="02040502050405020303" pitchFamily="18" charset="0"/>
              </a:rPr>
              <a:t>() method returns True if all characters in a string are digits. If not, it returns False.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s = "28212"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</a:t>
            </a:r>
            <a:r>
              <a:rPr lang="en-IN" sz="2200" dirty="0" err="1">
                <a:latin typeface="Georgia" panose="02040502050405020303" pitchFamily="18" charset="0"/>
              </a:rPr>
              <a:t>s.isdigit</a:t>
            </a:r>
            <a:r>
              <a:rPr lang="en-IN" sz="2200" dirty="0">
                <a:latin typeface="Georgia" panose="02040502050405020303" pitchFamily="18" charset="0"/>
              </a:rPr>
              <a:t>())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s = "Mo3 </a:t>
            </a:r>
            <a:r>
              <a:rPr lang="en-IN" sz="2200" dirty="0" err="1">
                <a:latin typeface="Georgia" panose="02040502050405020303" pitchFamily="18" charset="0"/>
              </a:rPr>
              <a:t>nicaG</a:t>
            </a:r>
            <a:r>
              <a:rPr lang="en-IN" sz="2200" dirty="0">
                <a:latin typeface="Georgia" panose="02040502050405020303" pitchFamily="18" charset="0"/>
              </a:rPr>
              <a:t> </a:t>
            </a:r>
            <a:r>
              <a:rPr lang="en-IN" sz="2200" dirty="0" err="1">
                <a:latin typeface="Georgia" panose="02040502050405020303" pitchFamily="18" charset="0"/>
              </a:rPr>
              <a:t>el</a:t>
            </a:r>
            <a:r>
              <a:rPr lang="en-IN" sz="2200" dirty="0">
                <a:latin typeface="Georgia" panose="02040502050405020303" pitchFamily="18" charset="0"/>
              </a:rPr>
              <a:t> l22er"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</a:t>
            </a:r>
            <a:r>
              <a:rPr lang="en-IN" sz="2200" dirty="0" err="1">
                <a:latin typeface="Georgia" panose="02040502050405020303" pitchFamily="18" charset="0"/>
              </a:rPr>
              <a:t>s.isdigit</a:t>
            </a:r>
            <a:r>
              <a:rPr lang="en-IN" sz="2200" dirty="0">
                <a:latin typeface="Georgia" panose="02040502050405020303" pitchFamily="18" charset="0"/>
              </a:rPr>
              <a:t>())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True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False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12BAF0-C0EC-0ACC-C437-2AA9DAD4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5FEE1-8907-EB33-D52A-DDE81069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82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5157-D295-4306-901C-CE98665B2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228601"/>
            <a:ext cx="11801475" cy="65436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String index()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The index() method returns the index of a substring inside the string (if found). If the substring is not found, it raises an exception.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sentence = 'Python programming is fun.'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result = </a:t>
            </a:r>
            <a:r>
              <a:rPr lang="en-IN" dirty="0" err="1">
                <a:latin typeface="Georgia" panose="02040502050405020303" pitchFamily="18" charset="0"/>
              </a:rPr>
              <a:t>sentence.index</a:t>
            </a:r>
            <a:r>
              <a:rPr lang="en-IN" dirty="0">
                <a:latin typeface="Georgia" panose="02040502050405020303" pitchFamily="18" charset="0"/>
              </a:rPr>
              <a:t>('is fun')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print("Substring 'is fun':", result)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result = </a:t>
            </a:r>
            <a:r>
              <a:rPr lang="en-IN" dirty="0" err="1">
                <a:latin typeface="Georgia" panose="02040502050405020303" pitchFamily="18" charset="0"/>
              </a:rPr>
              <a:t>sentence.index</a:t>
            </a:r>
            <a:r>
              <a:rPr lang="en-IN" dirty="0">
                <a:latin typeface="Georgia" panose="02040502050405020303" pitchFamily="18" charset="0"/>
              </a:rPr>
              <a:t>('Java')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print("Substring 'Java':", result)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Substring 'is fun': 19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File "&lt;string&gt;", line 6, in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result = </a:t>
            </a:r>
            <a:r>
              <a:rPr lang="en-IN" dirty="0" err="1">
                <a:latin typeface="Georgia" panose="02040502050405020303" pitchFamily="18" charset="0"/>
              </a:rPr>
              <a:t>sentence.index</a:t>
            </a:r>
            <a:r>
              <a:rPr lang="en-IN" dirty="0">
                <a:latin typeface="Georgia" panose="02040502050405020303" pitchFamily="18" charset="0"/>
              </a:rPr>
              <a:t>('Java')</a:t>
            </a: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ValueError</a:t>
            </a:r>
            <a:r>
              <a:rPr lang="en-IN" dirty="0">
                <a:latin typeface="Georgia" panose="02040502050405020303" pitchFamily="18" charset="0"/>
              </a:rPr>
              <a:t>: substring not found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DED9-7C15-42B7-82B3-1C79ED8F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9C7E9-E1F2-41F8-1A6D-AF69BADF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570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859A-DDBF-492B-A593-DF2EC61D1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6" y="133350"/>
            <a:ext cx="11982450" cy="63919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String find()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find() method returns the index of first occurrence of the substring (if found). If not found, it returns -1.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quote = 'Let it be, let it be, let it be'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result = </a:t>
            </a:r>
            <a:r>
              <a:rPr lang="en-US" sz="2200" dirty="0" err="1">
                <a:latin typeface="Georgia" panose="02040502050405020303" pitchFamily="18" charset="0"/>
              </a:rPr>
              <a:t>quote.find</a:t>
            </a:r>
            <a:r>
              <a:rPr lang="en-US" sz="2200" dirty="0">
                <a:latin typeface="Georgia" panose="02040502050405020303" pitchFamily="18" charset="0"/>
              </a:rPr>
              <a:t>('let it')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print("Substring 'let it':", result)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result = </a:t>
            </a:r>
            <a:r>
              <a:rPr lang="en-US" sz="2200" dirty="0" err="1">
                <a:latin typeface="Georgia" panose="02040502050405020303" pitchFamily="18" charset="0"/>
              </a:rPr>
              <a:t>quote.find</a:t>
            </a:r>
            <a:r>
              <a:rPr lang="en-US" sz="2200" dirty="0">
                <a:latin typeface="Georgia" panose="02040502050405020303" pitchFamily="18" charset="0"/>
              </a:rPr>
              <a:t>('small')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print("Substring 'small ':", result)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if (</a:t>
            </a:r>
            <a:r>
              <a:rPr lang="en-US" sz="2200" dirty="0" err="1">
                <a:latin typeface="Georgia" panose="02040502050405020303" pitchFamily="18" charset="0"/>
              </a:rPr>
              <a:t>quote.find</a:t>
            </a:r>
            <a:r>
              <a:rPr lang="en-US" sz="2200" dirty="0">
                <a:latin typeface="Georgia" panose="02040502050405020303" pitchFamily="18" charset="0"/>
              </a:rPr>
              <a:t>('be,') != -1):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    print("Contains substring 'be,'")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else: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    print("Doesn't contain substring")</a:t>
            </a: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D066A3-2C1F-F530-3037-E74C3BE8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AC6F7-1D6A-69C3-07EE-C988F45E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568703"/>
      </p:ext>
    </p:extLst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8</TotalTime>
  <Words>1967</Words>
  <Application>Microsoft Office PowerPoint</Application>
  <PresentationFormat>Widescreen</PresentationFormat>
  <Paragraphs>324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Georgia</vt:lpstr>
      <vt:lpstr>Wingdings</vt:lpstr>
      <vt:lpstr>ICT Basic Theme</vt:lpstr>
      <vt:lpstr>String and String Manipulations Functions </vt:lpstr>
      <vt:lpstr>String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and String Manipulations Functions </dc:title>
  <dc:creator>sarihaashanmugasundaram@gmail.com</dc:creator>
  <cp:lastModifiedBy>sarihaashanmugasundaram@gmail.com</cp:lastModifiedBy>
  <cp:revision>10</cp:revision>
  <dcterms:created xsi:type="dcterms:W3CDTF">2023-04-28T21:46:15Z</dcterms:created>
  <dcterms:modified xsi:type="dcterms:W3CDTF">2023-04-28T21:59:19Z</dcterms:modified>
</cp:coreProperties>
</file>