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9593-9560-4544-B475-B61265B28A0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EB94-13B3-4319-9B75-D1B4DF523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3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A44E-C49D-FBF5-6557-4EF41B66C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Directory and File management system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C08B0-88AE-3BB0-7F70-75946DBA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1270F-309A-EABA-99B7-1D936ED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37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FA95-A1A9-AA0C-AFC6-38DE3117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9DA6-9656-1E60-EAF5-E19FCDE8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</a:rPr>
              <a:t>import </a:t>
            </a:r>
            <a:r>
              <a:rPr lang="en-GB" sz="2200" dirty="0" err="1">
                <a:latin typeface="Georgia" panose="02040502050405020303" pitchFamily="18" charset="0"/>
              </a:rPr>
              <a:t>os</a:t>
            </a:r>
            <a:r>
              <a:rPr lang="en-GB" sz="2200" dirty="0">
                <a:latin typeface="Georgia" panose="02040502050405020303" pitchFamily="18" charset="0"/>
              </a:rPr>
              <a:t>
# Making a new directory in current working directory
</a:t>
            </a:r>
            <a:r>
              <a:rPr lang="en-GB" sz="2200" dirty="0" err="1">
                <a:latin typeface="Georgia" panose="02040502050405020303" pitchFamily="18" charset="0"/>
              </a:rPr>
              <a:t>os.mkdir</a:t>
            </a:r>
            <a:r>
              <a:rPr lang="en-GB" sz="2200" dirty="0">
                <a:latin typeface="Georgia" panose="02040502050405020303" pitchFamily="18" charset="0"/>
              </a:rPr>
              <a:t>(‘</a:t>
            </a:r>
            <a:r>
              <a:rPr lang="en-GB" sz="2200" dirty="0" err="1">
                <a:latin typeface="Georgia" panose="02040502050405020303" pitchFamily="18" charset="0"/>
              </a:rPr>
              <a:t>new_direc</a:t>
            </a:r>
            <a:r>
              <a:rPr lang="en-GB" sz="2200" dirty="0">
                <a:latin typeface="Georgia" panose="02040502050405020303" pitchFamily="18" charset="0"/>
              </a:rPr>
              <a:t>’)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</a:rPr>
              <a:t>
# Making a new directory in D:\
os.mkdir(‘D:/new_direc’)</a:t>
            </a:r>
            <a:endParaRPr lang="en-GB" sz="2200" dirty="0">
              <a:latin typeface="Georgia" panose="02040502050405020303" pitchFamily="18" charset="0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1B7-CD31-B87D-987D-5D948F4C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12BC2-1287-910C-C36D-763378F2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3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A3AF-2766-338D-357C-2A79C839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Renaming a Directory or File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FDA1-79B7-6D57-1911-041357CA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To rename a directory or a file, the </a:t>
            </a:r>
            <a:r>
              <a:rPr lang="en-GB" sz="2200" b="1" dirty="0">
                <a:latin typeface="Georgia"/>
                <a:ea typeface="+mn-lt"/>
                <a:cs typeface="+mn-lt"/>
              </a:rPr>
              <a:t>rename()</a:t>
            </a:r>
            <a:r>
              <a:rPr lang="en-GB" sz="2200" dirty="0">
                <a:latin typeface="Georgia"/>
                <a:ea typeface="+mn-lt"/>
                <a:cs typeface="+mn-lt"/>
              </a:rPr>
              <a:t> method of the OS module is used.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Two basic arguments are passed to the rename() method, first is the old name of the file or directory and second is the new name.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If the directory or file with the new name already exists then an </a:t>
            </a:r>
            <a:r>
              <a:rPr lang="en-GB" sz="2200" dirty="0" err="1">
                <a:latin typeface="Georgia"/>
                <a:ea typeface="+mn-lt"/>
                <a:cs typeface="+mn-lt"/>
              </a:rPr>
              <a:t>OSError</a:t>
            </a:r>
            <a:r>
              <a:rPr lang="en-GB" sz="2200" dirty="0">
                <a:latin typeface="Georgia"/>
                <a:ea typeface="+mn-lt"/>
                <a:cs typeface="+mn-lt"/>
              </a:rPr>
              <a:t> will be raised in some operating systems.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D1AFB-CE1A-080B-1ABD-259F4619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1BB4-9C78-8A96-95C4-DE1DCDC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DA3B-4BF3-D8A8-7641-61CBE469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8200-75E1-B5ED-1936-4F732FC0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Georgia"/>
                <a:ea typeface="+mn-lt"/>
                <a:cs typeface="+mn-lt"/>
              </a:rPr>
              <a:t>import </a:t>
            </a:r>
            <a:r>
              <a:rPr lang="en-GB" sz="2000" err="1">
                <a:latin typeface="Georgia"/>
                <a:ea typeface="+mn-lt"/>
                <a:cs typeface="+mn-lt"/>
              </a:rPr>
              <a:t>os</a:t>
            </a:r>
            <a:endParaRPr lang="en-GB" sz="200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err="1">
                <a:latin typeface="Georgia"/>
                <a:ea typeface="+mn-lt"/>
                <a:cs typeface="+mn-lt"/>
              </a:rPr>
              <a:t>os.rename</a:t>
            </a:r>
            <a:r>
              <a:rPr lang="en-GB" sz="2000" dirty="0">
                <a:latin typeface="Georgia"/>
                <a:ea typeface="+mn-lt"/>
                <a:cs typeface="+mn-lt"/>
              </a:rPr>
              <a:t>(‘directory1.txt’,’directory1_renamed.txt’)</a:t>
            </a:r>
            <a:endParaRPr lang="en-GB" sz="200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latin typeface="Georg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latin typeface="Georgia"/>
                <a:ea typeface="+mn-lt"/>
                <a:cs typeface="+mn-lt"/>
              </a:rPr>
              <a:t>The </a:t>
            </a:r>
            <a:r>
              <a:rPr lang="en-GB" sz="2000" b="1" dirty="0" err="1">
                <a:latin typeface="Georgia"/>
                <a:ea typeface="+mn-lt"/>
                <a:cs typeface="+mn-lt"/>
              </a:rPr>
              <a:t>os.renames</a:t>
            </a:r>
            <a:r>
              <a:rPr lang="en-GB" sz="2000" b="1" dirty="0">
                <a:latin typeface="Georgia"/>
                <a:ea typeface="+mn-lt"/>
                <a:cs typeface="+mn-lt"/>
              </a:rPr>
              <a:t>(</a:t>
            </a:r>
            <a:r>
              <a:rPr lang="en-GB" sz="2000" dirty="0">
                <a:latin typeface="Georgia"/>
                <a:ea typeface="+mn-lt"/>
                <a:cs typeface="+mn-lt"/>
              </a:rPr>
              <a:t>) method takes the old name as the first parameter followed by the destination path of the directory and new name. It works similar to the </a:t>
            </a:r>
            <a:r>
              <a:rPr lang="en-GB" sz="2000" dirty="0" err="1">
                <a:latin typeface="Georgia"/>
                <a:ea typeface="+mn-lt"/>
                <a:cs typeface="+mn-lt"/>
              </a:rPr>
              <a:t>os.rename</a:t>
            </a:r>
            <a:r>
              <a:rPr lang="en-GB" sz="2000" b="1" dirty="0">
                <a:latin typeface="Georgia"/>
                <a:ea typeface="+mn-lt"/>
                <a:cs typeface="+mn-lt"/>
              </a:rPr>
              <a:t>() </a:t>
            </a:r>
            <a:r>
              <a:rPr lang="en-GB" sz="2000" dirty="0">
                <a:latin typeface="Georgia"/>
                <a:ea typeface="+mn-lt"/>
                <a:cs typeface="+mn-lt"/>
              </a:rPr>
              <a:t>method with extra functionality of providing the destination path of the renamed directory.</a:t>
            </a:r>
            <a:endParaRPr lang="en-GB" sz="200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b="1" dirty="0">
                <a:latin typeface="Georgia"/>
                <a:ea typeface="+mn-lt"/>
                <a:cs typeface="+mn-lt"/>
              </a:rPr>
              <a:t>Syntax: </a:t>
            </a:r>
            <a:r>
              <a:rPr lang="en-GB" sz="2000" err="1">
                <a:latin typeface="Georgia"/>
                <a:ea typeface="+mn-lt"/>
                <a:cs typeface="+mn-lt"/>
              </a:rPr>
              <a:t>os.renames</a:t>
            </a:r>
            <a:r>
              <a:rPr lang="en-GB" sz="2000" dirty="0">
                <a:latin typeface="Georgia"/>
                <a:ea typeface="+mn-lt"/>
                <a:cs typeface="+mn-lt"/>
              </a:rPr>
              <a:t>(‘</a:t>
            </a:r>
            <a:r>
              <a:rPr lang="en-GB" sz="2000" err="1">
                <a:latin typeface="Georgia"/>
                <a:ea typeface="+mn-lt"/>
                <a:cs typeface="+mn-lt"/>
              </a:rPr>
              <a:t>old_name</a:t>
            </a:r>
            <a:r>
              <a:rPr lang="en-GB" sz="2000" dirty="0">
                <a:latin typeface="Georgia"/>
                <a:ea typeface="+mn-lt"/>
                <a:cs typeface="+mn-lt"/>
              </a:rPr>
              <a:t>’, ‘</a:t>
            </a:r>
            <a:r>
              <a:rPr lang="en-GB" sz="2000" err="1">
                <a:latin typeface="Georgia"/>
                <a:ea typeface="+mn-lt"/>
                <a:cs typeface="+mn-lt"/>
              </a:rPr>
              <a:t>destination_directory</a:t>
            </a:r>
            <a:r>
              <a:rPr lang="en-GB" sz="2000" dirty="0">
                <a:latin typeface="Georgia"/>
                <a:ea typeface="+mn-lt"/>
                <a:cs typeface="+mn-lt"/>
              </a:rPr>
              <a:t>:/</a:t>
            </a:r>
            <a:r>
              <a:rPr lang="en-GB" sz="2000" err="1">
                <a:latin typeface="Georgia"/>
                <a:ea typeface="+mn-lt"/>
                <a:cs typeface="+mn-lt"/>
              </a:rPr>
              <a:t>new_name</a:t>
            </a:r>
            <a:r>
              <a:rPr lang="en-GB" sz="2000" dirty="0">
                <a:latin typeface="Georgia"/>
                <a:ea typeface="+mn-lt"/>
                <a:cs typeface="+mn-lt"/>
              </a:rPr>
              <a:t>’)</a:t>
            </a:r>
            <a:endParaRPr lang="en-GB" sz="2000" dirty="0">
              <a:latin typeface="Georgia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E54DF-C4F8-2BF5-827F-4A266668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4FCB1-FB5F-7A94-7BC3-1FCAE40C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3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D2C4-CAE7-51B8-DA2F-704F84F1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Removing Directory of File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A2CF-E440-37B7-9AB3-F2794858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To remove or delete a directory or a file </a:t>
            </a:r>
            <a:r>
              <a:rPr lang="en-GB" sz="2200" b="1" err="1">
                <a:latin typeface="Georgia"/>
                <a:ea typeface="+mn-lt"/>
                <a:cs typeface="+mn-lt"/>
              </a:rPr>
              <a:t>os.rmdir</a:t>
            </a:r>
            <a:r>
              <a:rPr lang="en-GB" sz="2200" b="1" dirty="0">
                <a:latin typeface="Georgia"/>
                <a:ea typeface="+mn-lt"/>
                <a:cs typeface="+mn-lt"/>
              </a:rPr>
              <a:t>() </a:t>
            </a:r>
            <a:r>
              <a:rPr lang="en-GB" sz="2200" dirty="0">
                <a:latin typeface="Georgia"/>
                <a:ea typeface="+mn-lt"/>
                <a:cs typeface="+mn-lt"/>
              </a:rPr>
              <a:t>method is used. 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It takes one parameter that is the path of the dictionary to be removed. 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It deletes only empty directories, otherwise throws an </a:t>
            </a:r>
            <a:r>
              <a:rPr lang="en-GB" sz="2200" dirty="0" err="1">
                <a:latin typeface="Georgia"/>
                <a:ea typeface="+mn-lt"/>
                <a:cs typeface="+mn-lt"/>
              </a:rPr>
              <a:t>OSError</a:t>
            </a:r>
            <a:r>
              <a:rPr lang="en-GB" sz="2200" dirty="0">
                <a:latin typeface="Georgia"/>
                <a:ea typeface="+mn-lt"/>
                <a:cs typeface="+mn-lt"/>
              </a:rPr>
              <a:t> if the directory to be deleted is not empty.</a:t>
            </a:r>
            <a:endParaRPr lang="en-GB" sz="220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C0E06-B2CC-76D9-4526-15470AFE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81307-2113-144A-D85E-1BD074E3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445C-D1B3-95F5-5832-BF97B23C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D5F4-7DD1-5250-9FFC-229B618D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</a:rPr>
              <a:t>import </a:t>
            </a:r>
            <a:r>
              <a:rPr lang="en-GB" sz="2200" dirty="0" err="1">
                <a:latin typeface="Georgia" panose="02040502050405020303" pitchFamily="18" charset="0"/>
              </a:rPr>
              <a:t>os</a:t>
            </a:r>
            <a:r>
              <a:rPr lang="en-GB" sz="2200" dirty="0">
                <a:latin typeface="Georgia" panose="02040502050405020303" pitchFamily="18" charset="0"/>
              </a:rPr>
              <a:t>
</a:t>
            </a:r>
            <a:r>
              <a:rPr lang="en-GB" sz="2200" dirty="0" err="1">
                <a:latin typeface="Georgia" panose="02040502050405020303" pitchFamily="18" charset="0"/>
              </a:rPr>
              <a:t>dir_list</a:t>
            </a:r>
            <a:r>
              <a:rPr lang="en-GB" sz="2200" dirty="0">
                <a:latin typeface="Georgia" panose="02040502050405020303" pitchFamily="18" charset="0"/>
              </a:rPr>
              <a:t>=</a:t>
            </a:r>
            <a:r>
              <a:rPr lang="en-GB" sz="2200" dirty="0" err="1">
                <a:latin typeface="Georgia" panose="02040502050405020303" pitchFamily="18" charset="0"/>
              </a:rPr>
              <a:t>os.listdir</a:t>
            </a:r>
            <a:r>
              <a:rPr lang="en-GB" sz="2200" dirty="0">
                <a:latin typeface="Georgia" panose="02040502050405020303" pitchFamily="18" charset="0"/>
              </a:rPr>
              <a:t>(‘D:/files’)
if </a:t>
            </a:r>
            <a:r>
              <a:rPr lang="en-GB" sz="2200" dirty="0" err="1">
                <a:latin typeface="Georgia" panose="02040502050405020303" pitchFamily="18" charset="0"/>
              </a:rPr>
              <a:t>len</a:t>
            </a:r>
            <a:r>
              <a:rPr lang="en-GB" sz="2200" dirty="0">
                <a:latin typeface="Georgia" panose="02040502050405020303" pitchFamily="18" charset="0"/>
              </a:rPr>
              <a:t>(</a:t>
            </a:r>
            <a:r>
              <a:rPr lang="en-GB" sz="2200" dirty="0" err="1">
                <a:latin typeface="Georgia" panose="02040502050405020303" pitchFamily="18" charset="0"/>
              </a:rPr>
              <a:t>dir_list</a:t>
            </a:r>
            <a:r>
              <a:rPr lang="en-GB" sz="2200" dirty="0">
                <a:latin typeface="Georgia" panose="02040502050405020303" pitchFamily="18" charset="0"/>
              </a:rPr>
              <a:t>)==0:
print(“Error!! Directory not empty!! Cannot be removed”)
else:
</a:t>
            </a:r>
            <a:r>
              <a:rPr lang="en-GB" sz="2200" dirty="0" err="1">
                <a:latin typeface="Georgia" panose="02040502050405020303" pitchFamily="18" charset="0"/>
              </a:rPr>
              <a:t>os.rmdir</a:t>
            </a:r>
            <a:r>
              <a:rPr lang="en-GB" sz="2200" dirty="0">
                <a:latin typeface="Georgia" panose="02040502050405020303" pitchFamily="18" charset="0"/>
              </a:rPr>
              <a:t>(‘D:/files’)</a:t>
            </a:r>
            <a:endParaRPr lang="en-US" sz="2200" dirty="0">
              <a:latin typeface="Georgia" panose="02040502050405020303" pitchFamily="18" charset="0"/>
              <a:cs typeface="Calibri"/>
            </a:endParaRPr>
          </a:p>
          <a:p>
            <a:endParaRPr lang="en-GB" sz="2200" dirty="0">
              <a:latin typeface="Georgia" panose="02040502050405020303" pitchFamily="18" charset="0"/>
              <a:cs typeface="Calibri"/>
            </a:endParaRPr>
          </a:p>
          <a:p>
            <a:endParaRPr lang="en-GB" sz="2200" dirty="0">
              <a:latin typeface="Georgia" panose="02040502050405020303" pitchFamily="18" charset="0"/>
              <a:cs typeface="Calibri"/>
            </a:endParaRPr>
          </a:p>
          <a:p>
            <a:endParaRPr lang="en-GB" sz="2200" dirty="0">
              <a:latin typeface="Georgia" panose="02040502050405020303" pitchFamily="18" charset="0"/>
              <a:cs typeface="Calibri"/>
            </a:endParaRPr>
          </a:p>
          <a:p>
            <a:pPr marL="0" indent="0">
              <a:buNone/>
            </a:pPr>
            <a:r>
              <a:rPr lang="en-GB" sz="2200" b="1" dirty="0">
                <a:latin typeface="Georgia" panose="02040502050405020303" pitchFamily="18" charset="0"/>
                <a:ea typeface="+mn-lt"/>
                <a:cs typeface="+mn-lt"/>
              </a:rPr>
              <a:t>Syntax:</a:t>
            </a:r>
            <a:r>
              <a:rPr lang="en-GB" sz="2200" dirty="0">
                <a:latin typeface="Georgia" panose="02040502050405020303" pitchFamily="18" charset="0"/>
                <a:ea typeface="+mn-lt"/>
                <a:cs typeface="+mn-lt"/>
              </a:rPr>
              <a:t> </a:t>
            </a:r>
            <a:r>
              <a:rPr lang="en-GB" sz="2200" dirty="0" err="1">
                <a:latin typeface="Georgia" panose="02040502050405020303" pitchFamily="18" charset="0"/>
                <a:ea typeface="+mn-lt"/>
                <a:cs typeface="+mn-lt"/>
              </a:rPr>
              <a:t>shutil.rmtree</a:t>
            </a:r>
            <a:r>
              <a:rPr lang="en-GB" sz="2200" dirty="0">
                <a:latin typeface="Georgia" panose="02040502050405020303" pitchFamily="18" charset="0"/>
                <a:ea typeface="+mn-lt"/>
                <a:cs typeface="+mn-lt"/>
              </a:rPr>
              <a:t>(path, </a:t>
            </a:r>
            <a:r>
              <a:rPr lang="en-GB" sz="2200" dirty="0" err="1">
                <a:latin typeface="Georgia" panose="02040502050405020303" pitchFamily="18" charset="0"/>
                <a:ea typeface="+mn-lt"/>
                <a:cs typeface="+mn-lt"/>
              </a:rPr>
              <a:t>ignore_errors</a:t>
            </a:r>
            <a:r>
              <a:rPr lang="en-GB" sz="2200" dirty="0">
                <a:latin typeface="Georgia" panose="02040502050405020303" pitchFamily="18" charset="0"/>
                <a:ea typeface="+mn-lt"/>
                <a:cs typeface="+mn-lt"/>
              </a:rPr>
              <a:t>=False, </a:t>
            </a:r>
            <a:r>
              <a:rPr lang="en-GB" sz="2200" dirty="0" err="1">
                <a:latin typeface="Georgia" panose="02040502050405020303" pitchFamily="18" charset="0"/>
                <a:ea typeface="+mn-lt"/>
                <a:cs typeface="+mn-lt"/>
              </a:rPr>
              <a:t>onerror</a:t>
            </a:r>
            <a:r>
              <a:rPr lang="en-GB" sz="2200" dirty="0">
                <a:latin typeface="Georgia" panose="02040502050405020303" pitchFamily="18" charset="0"/>
                <a:ea typeface="+mn-lt"/>
                <a:cs typeface="+mn-lt"/>
              </a:rPr>
              <a:t>=None)</a:t>
            </a:r>
            <a:endParaRPr lang="en-GB" sz="2200" dirty="0">
              <a:latin typeface="Georgia" panose="02040502050405020303" pitchFamily="18" charset="0"/>
              <a:cs typeface="Calibri"/>
            </a:endParaRPr>
          </a:p>
          <a:p>
            <a:pPr marL="0" indent="0">
              <a:buNone/>
            </a:pPr>
            <a:br>
              <a:rPr lang="en-US" sz="2200" dirty="0">
                <a:latin typeface="Georgia" panose="02040502050405020303" pitchFamily="18" charset="0"/>
              </a:rPr>
            </a:br>
            <a:endParaRPr lang="en-US" sz="2200" dirty="0">
              <a:latin typeface="Georgia" panose="02040502050405020303" pitchFamily="18" charset="0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84883-F8FF-12CB-AC06-6DB1FBC3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09487-E8AA-282E-6D98-BE786529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8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58FB-0186-946B-3142-D5D5B963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3" y="2169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2800" dirty="0">
                <a:latin typeface="Georgia"/>
              </a:rPr>
            </a:br>
            <a:r>
              <a:rPr lang="en-GB" dirty="0">
                <a:latin typeface="Georgia"/>
              </a:rPr>
              <a:t>Python directory and file management system</a:t>
            </a: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C9D7-7C23-A29B-74AA-198488AE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709"/>
            <a:ext cx="10515600" cy="57483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Directories are used to store, arrange and segregate files on the system. </a:t>
            </a:r>
            <a:endParaRPr lang="en-GB" sz="2200">
              <a:latin typeface="Georgia"/>
              <a:ea typeface="+mn-lt"/>
              <a:cs typeface="+mn-lt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>
                <a:latin typeface="Georgia"/>
                <a:ea typeface="+mn-lt"/>
                <a:cs typeface="+mn-lt"/>
              </a:rPr>
              <a:t>They are majorly </a:t>
            </a:r>
            <a:r>
              <a:rPr lang="en-GB" sz="2200" dirty="0">
                <a:latin typeface="Georgia"/>
                <a:ea typeface="+mn-lt"/>
                <a:cs typeface="+mn-lt"/>
              </a:rPr>
              <a:t>used to manage things when there are a large number of files by arranging the code within different directories.</a:t>
            </a:r>
            <a:endParaRPr lang="en-GB" sz="2200">
              <a:latin typeface="Georgia"/>
              <a:cs typeface="Calibri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A directory, also known as a folder, is a group of files and subdirectories. </a:t>
            </a:r>
            <a:endParaRPr lang="en-GB" sz="2200">
              <a:latin typeface="Georgia"/>
              <a:ea typeface="+mn-lt"/>
              <a:cs typeface="+mn-lt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>
                <a:latin typeface="Georgia"/>
                <a:ea typeface="+mn-lt"/>
                <a:cs typeface="+mn-lt"/>
              </a:rPr>
              <a:t>The directory </a:t>
            </a:r>
            <a:r>
              <a:rPr lang="en-GB" sz="2200" dirty="0">
                <a:latin typeface="Georgia"/>
                <a:ea typeface="+mn-lt"/>
                <a:cs typeface="+mn-lt"/>
              </a:rPr>
              <a:t>which is at the highest level of hierarchy that is the one that does not have a parent is called the </a:t>
            </a:r>
            <a:r>
              <a:rPr lang="en-GB" sz="2200" b="1" dirty="0">
                <a:latin typeface="Georgia"/>
                <a:ea typeface="+mn-lt"/>
                <a:cs typeface="+mn-lt"/>
              </a:rPr>
              <a:t>root directory.</a:t>
            </a:r>
            <a:endParaRPr lang="en-GB" sz="2200">
              <a:latin typeface="Georgia"/>
              <a:cs typeface="Calibri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A string of characters that is used to uniquely define the way to reach the file is called the </a:t>
            </a:r>
            <a:r>
              <a:rPr lang="en-GB" sz="2200" b="1" dirty="0">
                <a:latin typeface="Georgia"/>
                <a:ea typeface="+mn-lt"/>
                <a:cs typeface="+mn-lt"/>
              </a:rPr>
              <a:t>path </a:t>
            </a:r>
            <a:r>
              <a:rPr lang="en-GB" sz="2200" dirty="0">
                <a:latin typeface="Georgia"/>
                <a:ea typeface="+mn-lt"/>
                <a:cs typeface="+mn-lt"/>
              </a:rPr>
              <a:t>of that file. </a:t>
            </a:r>
            <a:endParaRPr lang="en-GB" sz="2200">
              <a:latin typeface="Georgia"/>
              <a:ea typeface="+mn-lt"/>
              <a:cs typeface="+mn-lt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It contains a combination of directory and folder names separated by slashes and colons and gives the location of the file on the computer.</a:t>
            </a:r>
            <a:endParaRPr lang="en-GB" sz="2200">
              <a:latin typeface="Georgia"/>
              <a:cs typeface="Calibri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8BBC-15B5-A668-659C-30996A98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FBE63-04A4-65C8-124E-23C5058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7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50B9-D43F-23A1-4E1A-6E1B01AB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Get Current Directory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ABC8-5F0F-A86C-4717-FDB451D7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To get the current working directory(CWD), we can use the </a:t>
            </a:r>
            <a:r>
              <a:rPr lang="en-GB" sz="2200" b="1" dirty="0" err="1">
                <a:latin typeface="Georgia"/>
                <a:ea typeface="+mn-lt"/>
                <a:cs typeface="+mn-lt"/>
              </a:rPr>
              <a:t>getcwd</a:t>
            </a:r>
            <a:r>
              <a:rPr lang="en-GB" sz="2200" b="1" dirty="0">
                <a:latin typeface="Georgia"/>
                <a:ea typeface="+mn-lt"/>
                <a:cs typeface="+mn-lt"/>
              </a:rPr>
              <a:t>()</a:t>
            </a:r>
            <a:r>
              <a:rPr lang="en-GB" sz="2200" dirty="0">
                <a:latin typeface="Georgia"/>
                <a:ea typeface="+mn-lt"/>
                <a:cs typeface="+mn-lt"/>
              </a:rPr>
              <a:t> method of the OS module. </a:t>
            </a:r>
            <a:endParaRPr lang="en-GB" sz="2200">
              <a:latin typeface="Georgia"/>
              <a:ea typeface="+mn-lt"/>
              <a:cs typeface="+mn-lt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This method returns the path of the current working directory in the form of a string.</a:t>
            </a:r>
            <a:endParaRPr lang="en-GB" sz="2200" dirty="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The </a:t>
            </a:r>
            <a:r>
              <a:rPr lang="en-GB" sz="2200" b="1" dirty="0" err="1">
                <a:latin typeface="Georgia"/>
                <a:ea typeface="+mn-lt"/>
                <a:cs typeface="+mn-lt"/>
              </a:rPr>
              <a:t>getcwdb</a:t>
            </a:r>
            <a:r>
              <a:rPr lang="en-GB" sz="2200" b="1" dirty="0">
                <a:latin typeface="Georgia"/>
                <a:ea typeface="+mn-lt"/>
                <a:cs typeface="+mn-lt"/>
              </a:rPr>
              <a:t>()</a:t>
            </a:r>
            <a:r>
              <a:rPr lang="en-GB" sz="2200" dirty="0">
                <a:latin typeface="Georgia"/>
                <a:ea typeface="+mn-lt"/>
                <a:cs typeface="+mn-lt"/>
              </a:rPr>
              <a:t> method can also be used, it returns a byte string that represents the current working directory.</a:t>
            </a:r>
            <a:endParaRPr lang="en-GB" sz="2200" dirty="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EF392-CE67-A03C-DC33-14499BE2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61AD-5502-8D7D-1089-3F0221D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4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A03E-A1CC-8F08-874E-ED2457F7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0"/>
            <a:ext cx="9616440" cy="1325563"/>
          </a:xfrm>
        </p:spPr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9590-F38B-2D15-B5A7-64E688CE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47750"/>
            <a:ext cx="11319510" cy="5129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Georgia"/>
                <a:cs typeface="Calibri" panose="020F0502020204030204"/>
              </a:rPr>
              <a:t>import </a:t>
            </a:r>
            <a:r>
              <a:rPr lang="en-GB" sz="2000" dirty="0" err="1">
                <a:latin typeface="Georgia"/>
                <a:cs typeface="Calibri" panose="020F0502020204030204"/>
              </a:rPr>
              <a:t>os</a:t>
            </a:r>
            <a:r>
              <a:rPr lang="en-GB" sz="2000" dirty="0">
                <a:latin typeface="Georgia"/>
                <a:cs typeface="Calibri" panose="020F0502020204030204"/>
              </a:rPr>
              <a:t>
print("Getting current directory in string format :", </a:t>
            </a:r>
            <a:r>
              <a:rPr lang="en-GB" sz="2000" dirty="0" err="1">
                <a:latin typeface="Georgia"/>
                <a:cs typeface="Calibri" panose="020F0502020204030204"/>
              </a:rPr>
              <a:t>os.getcwd</a:t>
            </a:r>
            <a:r>
              <a:rPr lang="en-GB" sz="2000" dirty="0">
                <a:latin typeface="Georgia"/>
                <a:cs typeface="Calibri" panose="020F0502020204030204"/>
              </a:rPr>
              <a:t>())
print("Getting current directory in byte string format :", </a:t>
            </a:r>
            <a:r>
              <a:rPr lang="en-GB" sz="2000" dirty="0" err="1">
                <a:latin typeface="Georgia"/>
                <a:cs typeface="Calibri" panose="020F0502020204030204"/>
              </a:rPr>
              <a:t>os.getcwdb</a:t>
            </a:r>
            <a:r>
              <a:rPr lang="en-GB" sz="2000" dirty="0">
                <a:latin typeface="Georgia"/>
                <a:cs typeface="Calibri" panose="020F0502020204030204"/>
              </a:rPr>
              <a:t>())
</a:t>
            </a:r>
            <a:endParaRPr lang="en-US" dirty="0"/>
          </a:p>
          <a:p>
            <a:pPr marL="0" indent="0">
              <a:buNone/>
            </a:pPr>
            <a:r>
              <a:rPr lang="en-GB" sz="2000" dirty="0">
                <a:latin typeface="Georgia"/>
                <a:cs typeface="Calibri" panose="020F0502020204030204"/>
              </a:rPr>
              <a:t>Output:
Getting current directory in string format : /home/</a:t>
            </a:r>
            <a:r>
              <a:rPr lang="en-GB" sz="2000" dirty="0" err="1">
                <a:latin typeface="Georgia"/>
                <a:cs typeface="Calibri" panose="020F0502020204030204"/>
              </a:rPr>
              <a:t>repl</a:t>
            </a:r>
            <a:r>
              <a:rPr lang="en-GB" sz="2000" dirty="0">
                <a:latin typeface="Georgia"/>
                <a:cs typeface="Calibri" panose="020F0502020204030204"/>
              </a:rPr>
              <a:t>/26e08558-2e2b-49a9-8c94-d600119cda50
Getting current directory in byte string format : b'/home/</a:t>
            </a:r>
            <a:r>
              <a:rPr lang="en-GB" sz="2000" dirty="0" err="1">
                <a:latin typeface="Georgia"/>
                <a:cs typeface="Calibri" panose="020F0502020204030204"/>
              </a:rPr>
              <a:t>repl</a:t>
            </a:r>
            <a:r>
              <a:rPr lang="en-GB" sz="2000" dirty="0">
                <a:latin typeface="Georgia"/>
                <a:cs typeface="Calibri" panose="020F0502020204030204"/>
              </a:rPr>
              <a:t>/26e08558-2e2b-49a9-8c94-d600119cda50'</a:t>
            </a:r>
            <a:endParaRPr lang="en-US" sz="20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E6020-DF33-7C20-607C-892D12AF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2600-5B64-5EC6-0298-555D6B0E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4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E046-C697-A845-25D1-0B71EF99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Changing Directory</a:t>
            </a:r>
            <a:endParaRPr lang="en-GB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9B1B-12A8-64E7-10DE-CA0CCAFA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33" y="2047875"/>
            <a:ext cx="10409767" cy="4129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Every process running on a computer has a directory associated with it and is known as the current working directory and to change this current working directory </a:t>
            </a:r>
            <a:r>
              <a:rPr lang="en-GB" sz="2200" b="1" err="1">
                <a:latin typeface="Georgia"/>
                <a:ea typeface="+mn-lt"/>
                <a:cs typeface="+mn-lt"/>
              </a:rPr>
              <a:t>os.chdir</a:t>
            </a:r>
            <a:r>
              <a:rPr lang="en-GB" sz="2200" b="1" dirty="0">
                <a:latin typeface="Georgia"/>
                <a:ea typeface="+mn-lt"/>
                <a:cs typeface="+mn-lt"/>
              </a:rPr>
              <a:t>() </a:t>
            </a:r>
            <a:r>
              <a:rPr lang="en-GB" sz="2200" dirty="0">
                <a:latin typeface="Georgia"/>
                <a:ea typeface="+mn-lt"/>
                <a:cs typeface="+mn-lt"/>
              </a:rPr>
              <a:t>method is used.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The new path to which one wishes to change the current directory must be passed as a string to this method as its parameter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F61B8-DAEF-C5C1-A6A7-303487D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5C72-4EAD-5759-B402-7E52468A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3C22-790D-7736-E29C-540EFC3A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595C-8CC6-DA9E-97EE-35C9662F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nsolas"/>
              </a:rPr>
              <a:t>import </a:t>
            </a:r>
            <a:r>
              <a:rPr lang="en-GB" sz="2000" dirty="0" err="1">
                <a:latin typeface="Consolas"/>
              </a:rPr>
              <a:t>os</a:t>
            </a:r>
            <a:r>
              <a:rPr lang="en-GB" sz="2000" dirty="0">
                <a:latin typeface="Consolas"/>
              </a:rPr>
              <a:t>
# Printing initial directory
print(“Current initial directory is :”, </a:t>
            </a:r>
            <a:r>
              <a:rPr lang="en-GB" sz="2000" dirty="0" err="1">
                <a:latin typeface="Consolas"/>
              </a:rPr>
              <a:t>os.getcwd</a:t>
            </a:r>
            <a:r>
              <a:rPr lang="en-GB" sz="2000" dirty="0">
                <a:latin typeface="Consolas"/>
              </a:rPr>
              <a:t>())
# Changing current working directory
</a:t>
            </a:r>
            <a:r>
              <a:rPr lang="en-GB" sz="2000" dirty="0" err="1">
                <a:latin typeface="Consolas"/>
              </a:rPr>
              <a:t>os.chdir</a:t>
            </a:r>
            <a:r>
              <a:rPr lang="en-GB" sz="2000" dirty="0">
                <a:latin typeface="Consolas"/>
              </a:rPr>
              <a:t>(‘/home/</a:t>
            </a:r>
            <a:r>
              <a:rPr lang="en-GB" sz="2000" dirty="0" err="1">
                <a:latin typeface="Consolas"/>
              </a:rPr>
              <a:t>niharika</a:t>
            </a:r>
            <a:r>
              <a:rPr lang="en-GB" sz="2000" dirty="0">
                <a:latin typeface="Consolas"/>
              </a:rPr>
              <a:t>/Desktop/’)
print(“Current directory is changed to :”, </a:t>
            </a:r>
            <a:r>
              <a:rPr lang="en-GB" sz="2000" dirty="0" err="1">
                <a:latin typeface="Consolas"/>
              </a:rPr>
              <a:t>os.getcwd</a:t>
            </a:r>
            <a:r>
              <a:rPr lang="en-GB" sz="2000" dirty="0">
                <a:latin typeface="Consolas"/>
              </a:rPr>
              <a:t>())</a:t>
            </a:r>
            <a:endParaRPr lang="en-GB" sz="1300" dirty="0">
              <a:solidFill>
                <a:srgbClr val="F8F8F2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dirty="0">
                <a:latin typeface="Consolas"/>
              </a:rPr>
              <a:t>
Output:
Current initial directory is : /home/</a:t>
            </a:r>
            <a:r>
              <a:rPr lang="en-GB" sz="2000" dirty="0" err="1">
                <a:latin typeface="Consolas"/>
              </a:rPr>
              <a:t>niharika</a:t>
            </a:r>
            <a:r>
              <a:rPr lang="en-GB" sz="2000" dirty="0">
                <a:latin typeface="Consolas"/>
              </a:rPr>
              <a:t>/Desktop/documents
The current directory is changed to/home/</a:t>
            </a:r>
            <a:r>
              <a:rPr lang="en-GB" sz="2000" dirty="0" err="1">
                <a:latin typeface="Consolas"/>
              </a:rPr>
              <a:t>niharika</a:t>
            </a:r>
            <a:r>
              <a:rPr lang="en-GB" sz="2000" dirty="0">
                <a:latin typeface="Consolas"/>
              </a:rPr>
              <a:t>/Desktop/
</a:t>
            </a:r>
            <a:br>
              <a:rPr lang="en-GB" sz="2000" dirty="0">
                <a:latin typeface="Consolas"/>
              </a:rPr>
            </a:br>
            <a:endParaRPr lang="en-GB" sz="1300">
              <a:solidFill>
                <a:srgbClr val="F8F8F2"/>
              </a:solidFill>
              <a:latin typeface="Consola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50A46-22B4-32AD-6148-24855A2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EF20E-0752-CC44-54D7-FF2DF7D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C4CF-3C64-51F1-BCCA-408A76D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List Directories and Files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1BC6-7A3B-EC34-70EB-1886BE61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A directory contains its subdirectories and a number of files in it. </a:t>
            </a:r>
            <a:endParaRPr lang="en-GB" sz="2200">
              <a:latin typeface="Georgia"/>
              <a:ea typeface="+mn-lt"/>
              <a:cs typeface="+mn-lt"/>
            </a:endParaRPr>
          </a:p>
          <a:p>
            <a:endParaRPr lang="en-GB" sz="220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To retrieve all of them, the </a:t>
            </a:r>
            <a:r>
              <a:rPr lang="en-GB" sz="2200" b="1" dirty="0" err="1">
                <a:latin typeface="Georgia"/>
                <a:ea typeface="+mn-lt"/>
                <a:cs typeface="+mn-lt"/>
              </a:rPr>
              <a:t>listdir</a:t>
            </a:r>
            <a:r>
              <a:rPr lang="en-GB" sz="2200" b="1" dirty="0">
                <a:latin typeface="Georgia"/>
                <a:ea typeface="+mn-lt"/>
                <a:cs typeface="+mn-lt"/>
              </a:rPr>
              <a:t>()</a:t>
            </a:r>
            <a:r>
              <a:rPr lang="en-GB" sz="2200" dirty="0">
                <a:latin typeface="Georgia"/>
                <a:ea typeface="+mn-lt"/>
                <a:cs typeface="+mn-lt"/>
              </a:rPr>
              <a:t> method of the OS module is used. 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This method takes zero or one parameter.</a:t>
            </a:r>
          </a:p>
          <a:p>
            <a:endParaRPr lang="en-GB" sz="2200" dirty="0">
              <a:latin typeface="Georgia"/>
              <a:cs typeface="Calibri" panose="020F0502020204030204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In the case where no parameter is passed, it returns the list of sub-directories and files of the current working directory.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If the path is passed as a parameter, then it returns a list of all the subdirectories and files present in that path.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BBD5-893B-9A91-973E-354F98BB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51A5-C8C1-F544-B7A5-0BF185A5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4754-A5B7-6859-BCF8-FECE7C4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F5F7-44A2-A9A5-1212-5703ACF7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64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</a:rPr>
              <a:t>import </a:t>
            </a:r>
            <a:r>
              <a:rPr lang="en-GB" sz="2200" dirty="0" err="1">
                <a:latin typeface="Georgia" panose="02040502050405020303" pitchFamily="18" charset="0"/>
              </a:rPr>
              <a:t>os</a:t>
            </a:r>
            <a:r>
              <a:rPr lang="en-GB" sz="2200" dirty="0">
                <a:latin typeface="Georgia" panose="02040502050405020303" pitchFamily="18" charset="0"/>
              </a:rPr>
              <a:t>
print(“The files in Current Working Directory are :”,</a:t>
            </a:r>
            <a:r>
              <a:rPr lang="en-GB" sz="2200" dirty="0" err="1">
                <a:latin typeface="Georgia" panose="02040502050405020303" pitchFamily="18" charset="0"/>
              </a:rPr>
              <a:t>os.listdir</a:t>
            </a:r>
            <a:r>
              <a:rPr lang="en-GB" sz="2200" dirty="0">
                <a:latin typeface="Georgia" panose="02040502050405020303" pitchFamily="18" charset="0"/>
              </a:rPr>
              <a:t>(</a:t>
            </a:r>
            <a:r>
              <a:rPr lang="en-GB" sz="2200" dirty="0" err="1">
                <a:latin typeface="Georgia" panose="02040502050405020303" pitchFamily="18" charset="0"/>
              </a:rPr>
              <a:t>os.getcwd</a:t>
            </a:r>
            <a:r>
              <a:rPr lang="en-GB" sz="2200" dirty="0">
                <a:latin typeface="Georgia" panose="02040502050405020303" pitchFamily="18" charset="0"/>
              </a:rPr>
              <a:t>()))
</a:t>
            </a:r>
            <a:endParaRPr lang="en-US" sz="2200" dirty="0">
              <a:latin typeface="Georgia" panose="02040502050405020303" pitchFamily="18" charset="0"/>
            </a:endParaRPr>
          </a:p>
          <a:p>
            <a:endParaRPr lang="en-GB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</a:rPr>
              <a:t>Output:
The files in CWD are : [‘input.fd0138e687.txt’, ‘invocation-standard-</a:t>
            </a:r>
            <a:r>
              <a:rPr lang="en-GB" sz="2200" dirty="0" err="1">
                <a:latin typeface="Georgia" panose="02040502050405020303" pitchFamily="18" charset="0"/>
              </a:rPr>
              <a:t>error.tmp</a:t>
            </a:r>
            <a:r>
              <a:rPr lang="en-GB" sz="2200" dirty="0">
                <a:latin typeface="Georgia" panose="02040502050405020303" pitchFamily="18" charset="0"/>
              </a:rPr>
              <a:t>’, ‘output.fd0138e687.txt’, ‘program.pys3’, ‘</a:t>
            </a:r>
            <a:r>
              <a:rPr lang="en-GB" sz="2200" dirty="0" err="1">
                <a:latin typeface="Georgia" panose="02040502050405020303" pitchFamily="18" charset="0"/>
              </a:rPr>
              <a:t>RestrictAccess.conf</a:t>
            </a:r>
            <a:r>
              <a:rPr lang="en-GB" sz="2200" dirty="0">
                <a:latin typeface="Georgia" panose="02040502050405020303" pitchFamily="18" charset="0"/>
              </a:rPr>
              <a:t>’, ‘restrictaccess.log’, ‘</a:t>
            </a:r>
            <a:r>
              <a:rPr lang="en-GB" sz="2200" dirty="0" err="1">
                <a:latin typeface="Georgia" panose="02040502050405020303" pitchFamily="18" charset="0"/>
              </a:rPr>
              <a:t>restrictaccess.out</a:t>
            </a:r>
            <a:r>
              <a:rPr lang="en-GB" sz="2200" dirty="0">
                <a:latin typeface="Georgia" panose="02040502050405020303" pitchFamily="18" charset="0"/>
              </a:rPr>
              <a:t>’, ‘RestrictAccess32.dll’, ‘runexe2.exe’]</a:t>
            </a:r>
            <a:br>
              <a:rPr lang="en-GB" sz="2200" dirty="0">
                <a:latin typeface="Georgia" panose="02040502050405020303" pitchFamily="18" charset="0"/>
              </a:rPr>
            </a:br>
            <a:endParaRPr lang="en-GB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2F39-4361-417B-4299-0DAD74ED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A8B8D-FC85-7C7E-7F1F-91BEE77A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6EE9-3B00-D5A3-5197-12EAA480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Making New Directory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27C-0918-3796-0D25-C590321A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To create a new directory, </a:t>
            </a:r>
            <a:r>
              <a:rPr lang="en-GB" sz="2200" b="1" dirty="0" err="1">
                <a:latin typeface="Georgia"/>
                <a:ea typeface="+mn-lt"/>
                <a:cs typeface="+mn-lt"/>
              </a:rPr>
              <a:t>mkdir</a:t>
            </a:r>
            <a:r>
              <a:rPr lang="en-GB" sz="2200" b="1" dirty="0">
                <a:latin typeface="Georgia"/>
                <a:ea typeface="+mn-lt"/>
                <a:cs typeface="+mn-lt"/>
              </a:rPr>
              <a:t>() </a:t>
            </a:r>
            <a:r>
              <a:rPr lang="en-GB" sz="2200" dirty="0">
                <a:latin typeface="Georgia"/>
                <a:ea typeface="+mn-lt"/>
                <a:cs typeface="+mn-lt"/>
              </a:rPr>
              <a:t>method is used. 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The name of the new directory which you wish to create is passed as a parameter. </a:t>
            </a:r>
            <a:endParaRPr lang="en-GB" dirty="0"/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The path of the dictionary passed as a parameter must contain forward slashes instead of backward slashes. 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If the full path is not specified then by default it creates a new directory in the current working directory.</a:t>
            </a:r>
            <a:endParaRPr lang="en-GB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3717A-9148-2F64-5CE1-93624774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D1BC6-C40E-D15C-F2F5-154C1A7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40134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</TotalTime>
  <Words>1033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Georgia</vt:lpstr>
      <vt:lpstr>ICT Basic Theme</vt:lpstr>
      <vt:lpstr>Python Directory and File management system</vt:lpstr>
      <vt:lpstr> Python directory and file management system </vt:lpstr>
      <vt:lpstr>Get Current Directory</vt:lpstr>
      <vt:lpstr>Example</vt:lpstr>
      <vt:lpstr>Changing Directory</vt:lpstr>
      <vt:lpstr>Example</vt:lpstr>
      <vt:lpstr>List Directories and Files</vt:lpstr>
      <vt:lpstr>Example</vt:lpstr>
      <vt:lpstr>Making New Directory</vt:lpstr>
      <vt:lpstr>Example</vt:lpstr>
      <vt:lpstr>Renaming a Directory or File</vt:lpstr>
      <vt:lpstr>Example</vt:lpstr>
      <vt:lpstr>Removing Directory of File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Directory and File management system</dc:title>
  <dc:creator>sarihaashanmugasundaram@gmail.com</dc:creator>
  <cp:lastModifiedBy>sarihaashanmugasundaram@gmail.com</cp:lastModifiedBy>
  <cp:revision>5</cp:revision>
  <dcterms:created xsi:type="dcterms:W3CDTF">2023-04-29T14:03:12Z</dcterms:created>
  <dcterms:modified xsi:type="dcterms:W3CDTF">2023-04-29T14:21:46Z</dcterms:modified>
</cp:coreProperties>
</file>