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2E46A-B8B5-4820-B749-7F8A28D0D3C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F1E8-70D1-4CAF-B8AF-88EDA49EB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1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32E9-B729-E4B1-52F4-8D842C670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Global, Local and Non local variables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BF89E-A7A3-F02F-DC99-E635E65D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ADC1B-12A1-F142-B7A0-2098F349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09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6E57-7676-6EA2-542C-27431DA4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E315-CB83-1910-C517-62E83DF5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def </a:t>
            </a:r>
            <a:r>
              <a:rPr lang="en-GB" dirty="0" err="1">
                <a:ea typeface="+mn-lt"/>
                <a:cs typeface="+mn-lt"/>
              </a:rPr>
              <a:t>func_ou</a:t>
            </a:r>
            <a:r>
              <a:rPr lang="en-GB" sz="2200" dirty="0" err="1">
                <a:latin typeface="Georgia"/>
                <a:ea typeface="+mn-lt"/>
                <a:cs typeface="+mn-lt"/>
              </a:rPr>
              <a:t>ter</a:t>
            </a:r>
            <a:r>
              <a:rPr lang="en-GB" sz="2200" dirty="0">
                <a:latin typeface="Georgia"/>
                <a:ea typeface="+mn-lt"/>
                <a:cs typeface="+mn-lt"/>
              </a:rPr>
              <a:t>():</a:t>
            </a:r>
            <a:endParaRPr lang="en-GB" sz="2200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    x = "local"</a:t>
            </a:r>
            <a:endParaRPr lang="en-GB" sz="2200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    def </a:t>
            </a:r>
            <a:r>
              <a:rPr lang="en-GB" sz="2200" dirty="0" err="1">
                <a:latin typeface="Georgia"/>
                <a:ea typeface="+mn-lt"/>
                <a:cs typeface="+mn-lt"/>
              </a:rPr>
              <a:t>func_inner</a:t>
            </a:r>
            <a:r>
              <a:rPr lang="en-GB" sz="2200" dirty="0">
                <a:latin typeface="Georgia"/>
                <a:ea typeface="+mn-lt"/>
                <a:cs typeface="+mn-lt"/>
              </a:rPr>
              <a:t>():</a:t>
            </a:r>
            <a:endParaRPr lang="en-GB" sz="2200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        nonlocal x</a:t>
            </a:r>
            <a:endParaRPr lang="en-GB" sz="2200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        x = "nonlocal"</a:t>
            </a:r>
            <a:endParaRPr lang="en-GB" sz="2200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        print("inner:", x)</a:t>
            </a:r>
            <a:endParaRPr lang="en-GB" sz="2200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    </a:t>
            </a:r>
            <a:r>
              <a:rPr lang="en-GB" sz="2200" dirty="0" err="1">
                <a:latin typeface="Georgia"/>
                <a:ea typeface="+mn-lt"/>
                <a:cs typeface="+mn-lt"/>
              </a:rPr>
              <a:t>func_inner</a:t>
            </a:r>
            <a:r>
              <a:rPr lang="en-GB" sz="2200" dirty="0">
                <a:latin typeface="Georgia"/>
                <a:ea typeface="+mn-lt"/>
                <a:cs typeface="+mn-lt"/>
              </a:rPr>
              <a:t>()</a:t>
            </a:r>
            <a:endParaRPr lang="en-GB" sz="2200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    print("outer:", x)</a:t>
            </a:r>
            <a:endParaRPr lang="en-GB" sz="2200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 err="1">
                <a:latin typeface="Georgia"/>
                <a:ea typeface="+mn-lt"/>
                <a:cs typeface="+mn-lt"/>
              </a:rPr>
              <a:t>func_outer</a:t>
            </a:r>
            <a:r>
              <a:rPr lang="en-GB" sz="2200" dirty="0">
                <a:latin typeface="Georgia"/>
                <a:ea typeface="+mn-lt"/>
                <a:cs typeface="+mn-lt"/>
              </a:rPr>
              <a:t>()</a:t>
            </a:r>
            <a:endParaRPr lang="en-GB" sz="2200" dirty="0">
              <a:latin typeface="Georgia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7510B-E1C8-0F2C-44E2-224831D63216}"/>
              </a:ext>
            </a:extLst>
          </p:cNvPr>
          <p:cNvSpPr txBox="1"/>
          <p:nvPr/>
        </p:nvSpPr>
        <p:spPr>
          <a:xfrm>
            <a:off x="8559270" y="5013854"/>
            <a:ext cx="27119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Output:</a:t>
            </a:r>
          </a:p>
          <a:p>
            <a:r>
              <a:rPr lang="en-GB" dirty="0">
                <a:cs typeface="Calibri"/>
              </a:rPr>
              <a:t>inner: nonlocal</a:t>
            </a:r>
          </a:p>
          <a:p>
            <a:r>
              <a:rPr lang="en-GB" dirty="0">
                <a:cs typeface="Calibri"/>
              </a:rPr>
              <a:t>outer: nonlocal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34E0-F1E0-FBEB-643A-EBDE0715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34D9C-F735-9FAF-8418-8A73BF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8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F94F-DFD4-6CD4-BC20-9F22898D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770"/>
          </a:xfrm>
        </p:spPr>
        <p:txBody>
          <a:bodyPr/>
          <a:lstStyle/>
          <a:p>
            <a:r>
              <a:rPr lang="en-GB" b="1" dirty="0">
                <a:latin typeface="Georgia"/>
              </a:rPr>
              <a:t>Introduction to Scope in Python</a:t>
            </a:r>
            <a:endParaRPr lang="en-US">
              <a:latin typeface="Georgia"/>
            </a:endParaRPr>
          </a:p>
          <a:p>
            <a:endParaRPr lang="en-GB" dirty="0">
              <a:latin typeface="Georgi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25CE-9086-08B3-A05C-E240AB6A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283" y="19843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solidFill>
                  <a:srgbClr val="273239"/>
                </a:solidFill>
                <a:latin typeface="Georgia"/>
                <a:ea typeface="+mn-lt"/>
                <a:cs typeface="+mn-lt"/>
              </a:rPr>
              <a:t>The scope defines the accessibility of the python object.</a:t>
            </a:r>
          </a:p>
          <a:p>
            <a:endParaRPr lang="en-GB" sz="2200" dirty="0">
              <a:solidFill>
                <a:srgbClr val="273239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73239"/>
                </a:solidFill>
                <a:latin typeface="Georgia"/>
                <a:ea typeface="+mn-lt"/>
                <a:cs typeface="+mn-lt"/>
              </a:rPr>
              <a:t>The particular coding region where variables are visible is known as scope.</a:t>
            </a:r>
            <a:endParaRPr lang="en-GB" dirty="0"/>
          </a:p>
          <a:p>
            <a:endParaRPr lang="en-GB" sz="2200" dirty="0">
              <a:solidFill>
                <a:srgbClr val="273239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73239"/>
                </a:solidFill>
                <a:latin typeface="Georgia"/>
                <a:ea typeface="+mn-lt"/>
                <a:cs typeface="+mn-lt"/>
              </a:rPr>
              <a:t>Variables are not visible to the entire code.</a:t>
            </a:r>
            <a:endParaRPr lang="en-GB" dirty="0"/>
          </a:p>
          <a:p>
            <a:endParaRPr lang="en-GB" sz="2200" dirty="0">
              <a:solidFill>
                <a:srgbClr val="273239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73239"/>
                </a:solidFill>
                <a:latin typeface="Georgia"/>
                <a:ea typeface="+mn-lt"/>
                <a:cs typeface="+mn-lt"/>
              </a:rPr>
              <a:t>Their visibility can be restricted. </a:t>
            </a:r>
            <a:endParaRPr lang="en-GB" dirty="0"/>
          </a:p>
          <a:p>
            <a:endParaRPr lang="en-GB" sz="2200" dirty="0">
              <a:solidFill>
                <a:srgbClr val="273239"/>
              </a:solidFill>
              <a:latin typeface="Georgia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8F4C3-02EA-6EE7-9F31-BC5E4855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8FF20-0CDC-8514-8674-CFBF502B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51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FC31-2955-9498-E041-53EAF0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solidFill>
                  <a:srgbClr val="273239"/>
                </a:solidFill>
                <a:latin typeface="Georgia"/>
              </a:rPr>
              <a:t>Scope verifies which variable can be ‘Seen’. </a:t>
            </a:r>
            <a:endParaRPr lang="en-US" sz="2200" dirty="0">
              <a:solidFill>
                <a:srgbClr val="273239"/>
              </a:solidFill>
              <a:latin typeface="Georgia"/>
            </a:endParaRPr>
          </a:p>
          <a:p>
            <a:endParaRPr lang="en-GB" sz="2200" dirty="0">
              <a:solidFill>
                <a:srgbClr val="273239"/>
              </a:solidFill>
              <a:latin typeface="Georgia"/>
            </a:endParaRPr>
          </a:p>
          <a:p>
            <a:r>
              <a:rPr lang="en-GB" sz="2200" dirty="0">
                <a:solidFill>
                  <a:srgbClr val="273239"/>
                </a:solidFill>
                <a:latin typeface="Georgia"/>
              </a:rPr>
              <a:t>The scope defines the set of rules which tell us how and where a variable can be searched. </a:t>
            </a:r>
            <a:endParaRPr lang="en-US" sz="2200" dirty="0">
              <a:solidFill>
                <a:srgbClr val="273239"/>
              </a:solidFill>
              <a:latin typeface="Georgia"/>
            </a:endParaRPr>
          </a:p>
          <a:p>
            <a:endParaRPr lang="en-GB" sz="2200" dirty="0">
              <a:solidFill>
                <a:srgbClr val="273239"/>
              </a:solidFill>
              <a:latin typeface="Georgia"/>
            </a:endParaRPr>
          </a:p>
          <a:p>
            <a:r>
              <a:rPr lang="en-GB" sz="2200" dirty="0">
                <a:solidFill>
                  <a:srgbClr val="273239"/>
                </a:solidFill>
                <a:latin typeface="Georgia"/>
              </a:rPr>
              <a:t>The variable is searched either to retrieve a value or for assigning value.</a:t>
            </a:r>
            <a:endParaRPr lang="en-GB" dirty="0"/>
          </a:p>
          <a:p>
            <a:endParaRPr lang="en-GB" sz="1400" dirty="0">
              <a:solidFill>
                <a:srgbClr val="273239"/>
              </a:solidFill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FFF4CC-090C-2496-ACB3-5F302F6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5F0B3-59AF-3627-03CA-921F134C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6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0123-2EAE-581B-706E-F58122F6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Types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8910-B789-3AB8-E98A-631FC188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2200" dirty="0">
              <a:latin typeface="Georgia"/>
              <a:cs typeface="Calibri"/>
            </a:endParaRPr>
          </a:p>
          <a:p>
            <a:r>
              <a:rPr lang="en-GB" sz="2200" dirty="0">
                <a:latin typeface="Georgia"/>
                <a:cs typeface="Calibri"/>
              </a:rPr>
              <a:t>Local Scope</a:t>
            </a:r>
            <a:endParaRPr lang="en-GB" sz="2200">
              <a:latin typeface="Georgia"/>
            </a:endParaRPr>
          </a:p>
          <a:p>
            <a:endParaRPr lang="en-GB" sz="2200" dirty="0">
              <a:latin typeface="Georgia"/>
              <a:cs typeface="Calibri"/>
            </a:endParaRPr>
          </a:p>
          <a:p>
            <a:r>
              <a:rPr lang="en-GB" sz="2200" dirty="0">
                <a:latin typeface="Georgia"/>
                <a:cs typeface="Calibri"/>
              </a:rPr>
              <a:t>Non-Local Scope</a:t>
            </a:r>
            <a:endParaRPr lang="en-GB" sz="2200">
              <a:latin typeface="Georgia"/>
            </a:endParaRPr>
          </a:p>
          <a:p>
            <a:endParaRPr lang="en-GB" sz="2200" dirty="0">
              <a:latin typeface="Georgia"/>
              <a:cs typeface="Calibri"/>
            </a:endParaRPr>
          </a:p>
          <a:p>
            <a:r>
              <a:rPr lang="en-GB" sz="2200" dirty="0">
                <a:latin typeface="Georgia"/>
                <a:cs typeface="Calibri"/>
              </a:rPr>
              <a:t>Global Scope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D47E0-B644-EA57-09B6-23BD3A09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9AB27-FBA3-FE16-AF01-04F13297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7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62E4-D4C2-AB72-D7B8-642B3651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Local Scope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982F-C72A-C099-BD6E-F322B61E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2200" dirty="0">
                <a:solidFill>
                  <a:srgbClr val="273239"/>
                </a:solidFill>
                <a:latin typeface="Georgia"/>
                <a:ea typeface="+mn-lt"/>
                <a:cs typeface="+mn-lt"/>
              </a:rPr>
              <a:t>The Variables which are defined in the function are a local scope of the variable.</a:t>
            </a:r>
            <a:endParaRPr lang="en-GB" sz="2200">
              <a:solidFill>
                <a:srgbClr val="000000"/>
              </a:solidFill>
              <a:latin typeface="Georgia"/>
              <a:ea typeface="+mn-lt"/>
              <a:cs typeface="+mn-lt"/>
            </a:endParaRPr>
          </a:p>
          <a:p>
            <a:endParaRPr lang="en-GB" sz="2200" dirty="0">
              <a:solidFill>
                <a:srgbClr val="273239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73239"/>
                </a:solidFill>
                <a:latin typeface="Georgia"/>
                <a:ea typeface="+mn-lt"/>
                <a:cs typeface="+mn-lt"/>
              </a:rPr>
              <a:t> These variables are defined in the function body.</a:t>
            </a:r>
            <a:endParaRPr lang="en-GB" sz="2200">
              <a:solidFill>
                <a:srgbClr val="000000"/>
              </a:solidFill>
              <a:latin typeface="Georgia"/>
              <a:ea typeface="+mn-lt"/>
              <a:cs typeface="+mn-lt"/>
            </a:endParaRPr>
          </a:p>
          <a:p>
            <a:endParaRPr lang="en-GB" sz="2200" dirty="0">
              <a:solidFill>
                <a:srgbClr val="273239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73239"/>
                </a:solidFill>
                <a:latin typeface="Georgia"/>
                <a:ea typeface="+mn-lt"/>
                <a:cs typeface="+mn-lt"/>
              </a:rPr>
              <a:t> we have taken one variable num. </a:t>
            </a:r>
            <a:endParaRPr lang="en-GB" sz="2200">
              <a:solidFill>
                <a:srgbClr val="000000"/>
              </a:solidFill>
              <a:latin typeface="Georgia"/>
              <a:ea typeface="+mn-lt"/>
              <a:cs typeface="+mn-lt"/>
            </a:endParaRPr>
          </a:p>
          <a:p>
            <a:endParaRPr lang="en-GB" sz="2200" dirty="0">
              <a:solidFill>
                <a:srgbClr val="273239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73239"/>
                </a:solidFill>
                <a:latin typeface="Georgia"/>
                <a:ea typeface="+mn-lt"/>
                <a:cs typeface="+mn-lt"/>
              </a:rPr>
              <a:t>Num = 0 is defined outside the function, so it is not a local variable. </a:t>
            </a:r>
            <a:endParaRPr lang="en-GB" sz="2200" dirty="0">
              <a:solidFill>
                <a:srgbClr val="000000"/>
              </a:solidFill>
              <a:latin typeface="Georgia"/>
              <a:ea typeface="+mn-lt"/>
              <a:cs typeface="+mn-lt"/>
            </a:endParaRPr>
          </a:p>
          <a:p>
            <a:endParaRPr lang="en-GB" sz="2200" dirty="0">
              <a:solidFill>
                <a:srgbClr val="273239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73239"/>
                </a:solidFill>
                <a:latin typeface="Georgia"/>
                <a:ea typeface="+mn-lt"/>
                <a:cs typeface="+mn-lt"/>
              </a:rPr>
              <a:t>As per our definition, the variables which are declared inside the function body is a local variable. </a:t>
            </a:r>
            <a:endParaRPr lang="en-GB" sz="2200">
              <a:solidFill>
                <a:srgbClr val="000000"/>
              </a:solidFill>
              <a:latin typeface="Georgia"/>
              <a:ea typeface="+mn-lt"/>
              <a:cs typeface="+mn-lt"/>
            </a:endParaRPr>
          </a:p>
          <a:p>
            <a:endParaRPr lang="en-GB" sz="2200" dirty="0">
              <a:solidFill>
                <a:srgbClr val="273239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73239"/>
                </a:solidFill>
                <a:latin typeface="Georgia"/>
                <a:ea typeface="+mn-lt"/>
                <a:cs typeface="+mn-lt"/>
              </a:rPr>
              <a:t>Here </a:t>
            </a:r>
            <a:r>
              <a:rPr lang="en-GB" sz="2200" dirty="0" err="1">
                <a:solidFill>
                  <a:srgbClr val="273239"/>
                </a:solidFill>
                <a:latin typeface="Georgia"/>
                <a:ea typeface="+mn-lt"/>
                <a:cs typeface="+mn-lt"/>
              </a:rPr>
              <a:t>num</a:t>
            </a:r>
            <a:r>
              <a:rPr lang="en-GB" sz="2200" dirty="0">
                <a:solidFill>
                  <a:srgbClr val="273239"/>
                </a:solidFill>
                <a:latin typeface="Georgia"/>
                <a:ea typeface="+mn-lt"/>
                <a:cs typeface="+mn-lt"/>
              </a:rPr>
              <a:t>=1 is a local variable that is declared and printed inside the function demo.</a:t>
            </a:r>
            <a:endParaRPr lang="en-GB" sz="2200">
              <a:latin typeface="Georgia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7E9C9-9E06-D818-98FC-80326351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8D110-3EDE-0CFE-0997-AFFD5396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5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6113-E871-8EF2-9B1B-C1E6C6C8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7333-83CA-9952-E52A-BAF5ACFA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200" dirty="0" err="1">
                <a:latin typeface="Georgia"/>
                <a:ea typeface="+mn-lt"/>
                <a:cs typeface="+mn-lt"/>
              </a:rPr>
              <a:t>num</a:t>
            </a:r>
            <a:r>
              <a:rPr lang="en-GB" sz="2200" dirty="0">
                <a:latin typeface="Georgia"/>
                <a:ea typeface="+mn-lt"/>
                <a:cs typeface="+mn-lt"/>
              </a:rPr>
              <a:t>=0</a:t>
            </a:r>
            <a:endParaRPr lang="en-GB" sz="2200" dirty="0">
              <a:latin typeface="Georgia"/>
              <a:cs typeface="Calibri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def demo():</a:t>
            </a:r>
            <a:endParaRPr lang="en-GB" sz="2200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    #print(num)</a:t>
            </a:r>
            <a:endParaRPr lang="en-GB" sz="2200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    </a:t>
            </a:r>
            <a:r>
              <a:rPr lang="en-GB" sz="2200" dirty="0" err="1">
                <a:latin typeface="Georgia"/>
                <a:ea typeface="+mn-lt"/>
                <a:cs typeface="+mn-lt"/>
              </a:rPr>
              <a:t>num</a:t>
            </a:r>
            <a:r>
              <a:rPr lang="en-GB" sz="2200" dirty="0">
                <a:latin typeface="Georgia"/>
                <a:ea typeface="+mn-lt"/>
                <a:cs typeface="+mn-lt"/>
              </a:rPr>
              <a:t>=1</a:t>
            </a:r>
            <a:endParaRPr lang="en-GB" sz="2200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    print("The Number is:",</a:t>
            </a:r>
            <a:r>
              <a:rPr lang="en-GB" sz="2200" dirty="0" err="1">
                <a:latin typeface="Georgia"/>
                <a:ea typeface="+mn-lt"/>
                <a:cs typeface="+mn-lt"/>
              </a:rPr>
              <a:t>num</a:t>
            </a:r>
            <a:r>
              <a:rPr lang="en-GB" sz="2200" dirty="0">
                <a:latin typeface="Georgia"/>
                <a:ea typeface="+mn-lt"/>
                <a:cs typeface="+mn-lt"/>
              </a:rPr>
              <a:t>)</a:t>
            </a:r>
            <a:endParaRPr lang="en-GB" sz="2200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demo()</a:t>
            </a:r>
            <a:endParaRPr lang="en-GB" sz="2200" dirty="0">
              <a:latin typeface="Georgia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1BCAC-79FA-E9EA-0238-9089771BC052}"/>
              </a:ext>
            </a:extLst>
          </p:cNvPr>
          <p:cNvSpPr txBox="1"/>
          <p:nvPr/>
        </p:nvSpPr>
        <p:spPr>
          <a:xfrm>
            <a:off x="7950729" y="515937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Output:</a:t>
            </a:r>
          </a:p>
          <a:p>
            <a:r>
              <a:rPr lang="en-GB" dirty="0">
                <a:cs typeface="Calibri"/>
              </a:rPr>
              <a:t>The number is :1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AA9F6-028D-8D2D-31C6-FE838FBF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1E86-BC85-D318-7DAF-B86CFDC9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0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2F92-397E-A8B0-6075-A62D0F9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Global Scope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6B94-F018-4039-06C4-66EF876A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200" dirty="0">
                <a:latin typeface="Georgia"/>
                <a:ea typeface="+mn-lt"/>
                <a:cs typeface="+mn-lt"/>
              </a:rPr>
              <a:t>The Variable which can be read from anywhere in the program is known as a global scope. </a:t>
            </a: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These variables can be accessed inside and outside the function. </a:t>
            </a:r>
            <a:endParaRPr lang="en-GB" dirty="0"/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When we want to use the same variable in the rest of the program, we declare it as global.</a:t>
            </a:r>
            <a:endParaRPr lang="en-GB" sz="2200">
              <a:latin typeface="Georgia"/>
              <a:cs typeface="Calibri" panose="020F0502020204030204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 The function demo is called, and it prints the value of variable Str. </a:t>
            </a:r>
            <a:endParaRPr lang="en-GB" dirty="0"/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To </a:t>
            </a:r>
            <a:r>
              <a:rPr lang="en-GB" sz="2200" b="1" dirty="0">
                <a:latin typeface="Georgia"/>
                <a:ea typeface="+mn-lt"/>
                <a:cs typeface="+mn-lt"/>
              </a:rPr>
              <a:t>use a global variable</a:t>
            </a:r>
            <a:r>
              <a:rPr lang="en-GB" sz="2200" dirty="0">
                <a:latin typeface="Georgia"/>
                <a:ea typeface="+mn-lt"/>
                <a:cs typeface="+mn-lt"/>
              </a:rPr>
              <a:t> inside a function, there is no need to use the global keyword.</a:t>
            </a:r>
            <a:endParaRPr lang="en-GB" sz="2200">
              <a:latin typeface="Georgia"/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AC366-3AFC-F06A-A3BA-19507360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3F00-DDD2-D9D4-B148-D50DEB78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1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2625-A200-9BFC-9B39-B5DB69BE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47E2-F04D-45F5-8A69-160C0FA0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200" dirty="0">
                <a:ea typeface="+mn-lt"/>
                <a:cs typeface="+mn-lt"/>
              </a:rPr>
              <a:t>def demo():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GB" sz="2200" dirty="0">
                <a:ea typeface="+mn-lt"/>
                <a:cs typeface="+mn-lt"/>
              </a:rPr>
              <a:t>    print(Str)</a:t>
            </a:r>
            <a:endParaRPr lang="en-GB" dirty="0">
              <a:ea typeface="+mn-lt"/>
              <a:cs typeface="+mn-lt"/>
            </a:endParaRPr>
          </a:p>
          <a:p>
            <a:pPr>
              <a:buNone/>
            </a:pPr>
            <a:r>
              <a:rPr lang="en-GB" sz="2200" dirty="0">
                <a:ea typeface="+mn-lt"/>
                <a:cs typeface="+mn-lt"/>
              </a:rPr>
              <a:t># Global  </a:t>
            </a:r>
            <a:endParaRPr lang="en-GB"/>
          </a:p>
          <a:p>
            <a:pPr>
              <a:buNone/>
            </a:pPr>
            <a:r>
              <a:rPr lang="en-GB" sz="2200" dirty="0">
                <a:ea typeface="+mn-lt"/>
                <a:cs typeface="+mn-lt"/>
              </a:rPr>
              <a:t>Str = "You are clever"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 dirty="0">
                <a:ea typeface="+mn-lt"/>
                <a:cs typeface="+mn-lt"/>
              </a:rPr>
              <a:t>demo()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846F4-EBB8-89F9-A676-DA3AFCF5FB35}"/>
              </a:ext>
            </a:extLst>
          </p:cNvPr>
          <p:cNvSpPr txBox="1"/>
          <p:nvPr/>
        </p:nvSpPr>
        <p:spPr>
          <a:xfrm>
            <a:off x="8969375" y="4908020"/>
            <a:ext cx="22754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Output: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You are clever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D69E-DBC0-BD38-D03A-4FABDC76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5062-682B-8E21-CE27-0B27AE39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8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A979-E4D1-DCF6-DFCE-4FAD545D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Non-Local Scope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4906-C2FF-60DA-5E00-57835A7B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200" dirty="0">
                <a:latin typeface="Georgia"/>
                <a:ea typeface="+mn-lt"/>
                <a:cs typeface="+mn-lt"/>
              </a:rPr>
              <a:t>Nonlocal Variable is the variable that is defined in </a:t>
            </a:r>
            <a:r>
              <a:rPr lang="en-GB" sz="2200" b="1" dirty="0">
                <a:latin typeface="Georgia"/>
                <a:ea typeface="+mn-lt"/>
                <a:cs typeface="+mn-lt"/>
              </a:rPr>
              <a:t>the nested function</a:t>
            </a:r>
            <a:r>
              <a:rPr lang="en-GB" sz="2200" dirty="0">
                <a:latin typeface="Georgia"/>
                <a:ea typeface="+mn-lt"/>
                <a:cs typeface="+mn-lt"/>
              </a:rPr>
              <a:t>.</a:t>
            </a: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It means the variable can be neither in the local scope nor in the global scope. </a:t>
            </a:r>
            <a:endParaRPr lang="en-GB" dirty="0">
              <a:cs typeface="Calibri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To create a nonlocal variable nonlocal keyword is used.</a:t>
            </a:r>
            <a:endParaRPr lang="en-GB" dirty="0"/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In the following code, we created an outer function, and there is a nested function inner().</a:t>
            </a:r>
            <a:endParaRPr lang="en-GB"/>
          </a:p>
          <a:p>
            <a:endParaRPr lang="en-GB" sz="2200" dirty="0">
              <a:latin typeface="Calibri" panose="020F0502020204030204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In the scope of outer() function inner() function is defined. If we change the nonlocal variable as defined in the inner() function, then changes are reflected in the outer function.</a:t>
            </a:r>
            <a:endParaRPr lang="en-GB" sz="2200" dirty="0">
              <a:latin typeface="Calibri" panose="020F0502020204030204"/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4AC72-CBD2-B2D8-843F-96428506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A63F5-20CB-F357-6B53-DC3A5F7A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08144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1</TotalTime>
  <Words>523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ICT Basic Theme</vt:lpstr>
      <vt:lpstr>Global, Local and Non local variables </vt:lpstr>
      <vt:lpstr>Introduction to Scope in Python </vt:lpstr>
      <vt:lpstr>PowerPoint Presentation</vt:lpstr>
      <vt:lpstr>Types of Scope</vt:lpstr>
      <vt:lpstr>Local Scope</vt:lpstr>
      <vt:lpstr>Example</vt:lpstr>
      <vt:lpstr>Global Scope</vt:lpstr>
      <vt:lpstr>Example</vt:lpstr>
      <vt:lpstr>Non-Local Scope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Global, Local and Non local variables </dc:title>
  <dc:creator>sarihaashanmugasundaram@gmail.com</dc:creator>
  <cp:lastModifiedBy>sarihaashanmugasundaram@gmail.com</cp:lastModifiedBy>
  <cp:revision>2</cp:revision>
  <dcterms:created xsi:type="dcterms:W3CDTF">2023-04-29T13:58:38Z</dcterms:created>
  <dcterms:modified xsi:type="dcterms:W3CDTF">2023-04-29T14:22:06Z</dcterms:modified>
</cp:coreProperties>
</file>