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B47AC-657F-4803-88D3-377ED99C5A2A}" type="datetimeFigureOut">
              <a:rPr lang="en-IN" smtClean="0"/>
              <a:t>29-04-2023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25B80-CE62-4BEF-9A1A-5B6113AB71F4}" type="slidenum">
              <a:rPr lang="en-IN" smtClean="0"/>
              <a:t>‹#›</a:t>
            </a:fld>
            <a:endParaRPr lang="en-IN"/>
          </a:p>
        </p:txBody>
      </p:sp>
    </p:spTree>
    <p:extLst>
      <p:ext uri="{BB962C8B-B14F-4D97-AF65-F5344CB8AC3E}">
        <p14:creationId xmlns:p14="http://schemas.microsoft.com/office/powerpoint/2010/main" val="20727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08A1-FBC6-32B9-40BC-90A5D4E2BE07}"/>
              </a:ext>
            </a:extLst>
          </p:cNvPr>
          <p:cNvSpPr>
            <a:spLocks noGrp="1"/>
          </p:cNvSpPr>
          <p:nvPr>
            <p:ph type="ctrTitle"/>
          </p:nvPr>
        </p:nvSpPr>
        <p:spPr/>
        <p:txBody>
          <a:bodyPr/>
          <a:lstStyle/>
          <a:p>
            <a:r>
              <a:rPr lang="en-IN" dirty="0"/>
              <a:t>Global Keywords and Namespaces </a:t>
            </a:r>
          </a:p>
        </p:txBody>
      </p:sp>
      <p:sp>
        <p:nvSpPr>
          <p:cNvPr id="4" name="Footer Placeholder 3">
            <a:extLst>
              <a:ext uri="{FF2B5EF4-FFF2-40B4-BE49-F238E27FC236}">
                <a16:creationId xmlns:a16="http://schemas.microsoft.com/office/drawing/2014/main" id="{23B0EB02-A5AF-2285-DF0A-EFC745E41CB7}"/>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F6951E5D-1213-06B1-9F2B-854280B85282}"/>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319632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8D28-74F7-2DE7-9584-438E7302B345}"/>
              </a:ext>
            </a:extLst>
          </p:cNvPr>
          <p:cNvSpPr>
            <a:spLocks noGrp="1"/>
          </p:cNvSpPr>
          <p:nvPr>
            <p:ph type="title"/>
          </p:nvPr>
        </p:nvSpPr>
        <p:spPr/>
        <p:txBody>
          <a:bodyPr/>
          <a:lstStyle/>
          <a:p>
            <a:r>
              <a:rPr lang="en-GB" dirty="0">
                <a:latin typeface="Georgia"/>
                <a:cs typeface="Calibri Light"/>
              </a:rPr>
              <a:t>Python Namespace</a:t>
            </a:r>
            <a:endParaRPr lang="en-GB" dirty="0">
              <a:latin typeface="Georgia"/>
            </a:endParaRPr>
          </a:p>
        </p:txBody>
      </p:sp>
      <p:sp>
        <p:nvSpPr>
          <p:cNvPr id="3" name="Content Placeholder 2">
            <a:extLst>
              <a:ext uri="{FF2B5EF4-FFF2-40B4-BE49-F238E27FC236}">
                <a16:creationId xmlns:a16="http://schemas.microsoft.com/office/drawing/2014/main" id="{551A2A81-DADA-52DA-2377-4C41F583E45C}"/>
              </a:ext>
            </a:extLst>
          </p:cNvPr>
          <p:cNvSpPr>
            <a:spLocks noGrp="1"/>
          </p:cNvSpPr>
          <p:nvPr>
            <p:ph idx="1"/>
          </p:nvPr>
        </p:nvSpPr>
        <p:spPr>
          <a:xfrm>
            <a:off x="876782" y="2028182"/>
            <a:ext cx="10477018" cy="4148781"/>
          </a:xfrm>
        </p:spPr>
        <p:txBody>
          <a:bodyPr vert="horz" lIns="91440" tIns="45720" rIns="91440" bIns="45720" rtlCol="0" anchor="t">
            <a:normAutofit/>
          </a:bodyPr>
          <a:lstStyle/>
          <a:p>
            <a:r>
              <a:rPr lang="en-GB" sz="2200" dirty="0">
                <a:latin typeface="Georgia"/>
                <a:ea typeface="+mn-lt"/>
                <a:cs typeface="+mn-lt"/>
              </a:rPr>
              <a:t>Namespace as a mapping of every name we have defined to corresponding objects.</a:t>
            </a:r>
            <a:endParaRPr lang="en-GB" sz="2200">
              <a:latin typeface="Georgia"/>
              <a:cs typeface="Calibri" panose="020F0502020204030204"/>
            </a:endParaRPr>
          </a:p>
          <a:p>
            <a:endParaRPr lang="en-GB" sz="2200" dirty="0">
              <a:latin typeface="Georgia"/>
              <a:ea typeface="+mn-lt"/>
              <a:cs typeface="+mn-lt"/>
            </a:endParaRPr>
          </a:p>
          <a:p>
            <a:r>
              <a:rPr lang="en-GB" sz="2200" dirty="0">
                <a:latin typeface="Georgia"/>
                <a:ea typeface="+mn-lt"/>
                <a:cs typeface="+mn-lt"/>
              </a:rPr>
              <a:t>It is used to store the values of variables and other objects in the program, and to associate them with a specific name.</a:t>
            </a:r>
            <a:endParaRPr lang="en-GB" sz="2200">
              <a:latin typeface="Georgia"/>
            </a:endParaRPr>
          </a:p>
          <a:p>
            <a:endParaRPr lang="en-GB" sz="2200" dirty="0">
              <a:latin typeface="Georgia"/>
              <a:ea typeface="+mn-lt"/>
              <a:cs typeface="+mn-lt"/>
            </a:endParaRPr>
          </a:p>
          <a:p>
            <a:r>
              <a:rPr lang="en-GB" sz="2200" dirty="0">
                <a:latin typeface="Georgia"/>
                <a:ea typeface="+mn-lt"/>
                <a:cs typeface="+mn-lt"/>
              </a:rPr>
              <a:t>This allows us to use the same name for different variables or objects in different parts of your code, without causing any conflicts or confusion.</a:t>
            </a:r>
            <a:endParaRPr lang="en-GB" sz="2200">
              <a:latin typeface="Georgia"/>
            </a:endParaRPr>
          </a:p>
          <a:p>
            <a:pPr marL="0" indent="0">
              <a:buNone/>
            </a:pPr>
            <a:br>
              <a:rPr lang="en-US" dirty="0"/>
            </a:br>
            <a:endParaRPr lang="en-US" dirty="0">
              <a:cs typeface="Calibri" panose="020F0502020204030204"/>
            </a:endParaRPr>
          </a:p>
        </p:txBody>
      </p:sp>
      <p:sp>
        <p:nvSpPr>
          <p:cNvPr id="4" name="Footer Placeholder 3">
            <a:extLst>
              <a:ext uri="{FF2B5EF4-FFF2-40B4-BE49-F238E27FC236}">
                <a16:creationId xmlns:a16="http://schemas.microsoft.com/office/drawing/2014/main" id="{B75B33FD-0B36-8F90-6A82-5FA7CE0C79F1}"/>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00D1732F-723E-A992-FB0D-E18F1E9E9A3A}"/>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32035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3E0B-80D0-6DB6-C738-4CAB18F1F33B}"/>
              </a:ext>
            </a:extLst>
          </p:cNvPr>
          <p:cNvSpPr>
            <a:spLocks noGrp="1"/>
          </p:cNvSpPr>
          <p:nvPr>
            <p:ph type="title"/>
          </p:nvPr>
        </p:nvSpPr>
        <p:spPr/>
        <p:txBody>
          <a:bodyPr/>
          <a:lstStyle/>
          <a:p>
            <a:r>
              <a:rPr lang="en-GB" dirty="0">
                <a:latin typeface="Georgia"/>
              </a:rPr>
              <a:t>Types of Python namespace</a:t>
            </a:r>
            <a:endParaRPr lang="en-US">
              <a:latin typeface="Georgia"/>
            </a:endParaRPr>
          </a:p>
          <a:p>
            <a:endParaRPr lang="en-GB" dirty="0">
              <a:cs typeface="Calibri Light"/>
            </a:endParaRPr>
          </a:p>
        </p:txBody>
      </p:sp>
      <p:pic>
        <p:nvPicPr>
          <p:cNvPr id="4" name="Picture 4" descr="Diagram&#10;&#10;Description automatically generated">
            <a:extLst>
              <a:ext uri="{FF2B5EF4-FFF2-40B4-BE49-F238E27FC236}">
                <a16:creationId xmlns:a16="http://schemas.microsoft.com/office/drawing/2014/main" id="{F14EF6AE-EDAD-3F90-1B5D-C1DBEDA96B13}"/>
              </a:ext>
            </a:extLst>
          </p:cNvPr>
          <p:cNvPicPr>
            <a:picLocks noGrp="1" noChangeAspect="1"/>
          </p:cNvPicPr>
          <p:nvPr>
            <p:ph idx="1"/>
          </p:nvPr>
        </p:nvPicPr>
        <p:blipFill>
          <a:blip r:embed="rId2"/>
          <a:stretch>
            <a:fillRect/>
          </a:stretch>
        </p:blipFill>
        <p:spPr>
          <a:xfrm>
            <a:off x="3075007" y="1825625"/>
            <a:ext cx="6041985" cy="4351338"/>
          </a:xfrm>
        </p:spPr>
      </p:pic>
      <p:sp>
        <p:nvSpPr>
          <p:cNvPr id="3" name="Footer Placeholder 2">
            <a:extLst>
              <a:ext uri="{FF2B5EF4-FFF2-40B4-BE49-F238E27FC236}">
                <a16:creationId xmlns:a16="http://schemas.microsoft.com/office/drawing/2014/main" id="{2FAE4F5C-72CD-1E73-94E4-3BD1C1A2EE94}"/>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A898B2F1-DAF4-1C82-D6D0-AB6E38E147DF}"/>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3039437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59EB-1946-AD88-64A1-12F8369E73F2}"/>
              </a:ext>
            </a:extLst>
          </p:cNvPr>
          <p:cNvSpPr>
            <a:spLocks noGrp="1"/>
          </p:cNvSpPr>
          <p:nvPr>
            <p:ph type="title"/>
          </p:nvPr>
        </p:nvSpPr>
        <p:spPr>
          <a:xfrm>
            <a:off x="737558" y="-109328"/>
            <a:ext cx="10515600" cy="1325563"/>
          </a:xfrm>
        </p:spPr>
        <p:txBody>
          <a:bodyPr/>
          <a:lstStyle/>
          <a:p>
            <a:r>
              <a:rPr lang="en-GB" dirty="0">
                <a:latin typeface="Georgia"/>
                <a:cs typeface="Calibri Light"/>
              </a:rPr>
              <a:t>Example</a:t>
            </a:r>
            <a:endParaRPr lang="en-GB" dirty="0">
              <a:latin typeface="Georgia"/>
            </a:endParaRPr>
          </a:p>
        </p:txBody>
      </p:sp>
      <p:sp>
        <p:nvSpPr>
          <p:cNvPr id="3" name="Content Placeholder 2">
            <a:extLst>
              <a:ext uri="{FF2B5EF4-FFF2-40B4-BE49-F238E27FC236}">
                <a16:creationId xmlns:a16="http://schemas.microsoft.com/office/drawing/2014/main" id="{E1AB235D-1DB7-B066-BB83-F908B8C816C9}"/>
              </a:ext>
            </a:extLst>
          </p:cNvPr>
          <p:cNvSpPr>
            <a:spLocks noGrp="1"/>
          </p:cNvSpPr>
          <p:nvPr>
            <p:ph idx="1"/>
          </p:nvPr>
        </p:nvSpPr>
        <p:spPr>
          <a:xfrm>
            <a:off x="550653" y="1034872"/>
            <a:ext cx="10803147" cy="5142091"/>
          </a:xfrm>
        </p:spPr>
        <p:txBody>
          <a:bodyPr vert="horz" lIns="91440" tIns="45720" rIns="91440" bIns="45720" rtlCol="0" anchor="t">
            <a:noAutofit/>
          </a:bodyPr>
          <a:lstStyle/>
          <a:p>
            <a:pPr marL="0" indent="0">
              <a:buNone/>
            </a:pPr>
            <a:r>
              <a:rPr lang="en-GB" sz="1800" dirty="0">
                <a:latin typeface="Georgia"/>
              </a:rPr>
              <a:t>
</a:t>
            </a:r>
            <a:r>
              <a:rPr lang="en-GB" sz="1800" dirty="0" err="1">
                <a:latin typeface="Georgia"/>
              </a:rPr>
              <a:t>global_var</a:t>
            </a:r>
            <a:r>
              <a:rPr lang="en-GB" sz="1800" dirty="0">
                <a:latin typeface="Georgia"/>
              </a:rPr>
              <a:t> = 10
def </a:t>
            </a:r>
            <a:r>
              <a:rPr lang="en-GB" sz="1800" dirty="0" err="1">
                <a:latin typeface="Georgia"/>
              </a:rPr>
              <a:t>outer_function</a:t>
            </a:r>
            <a:r>
              <a:rPr lang="en-GB" sz="1800" dirty="0">
                <a:latin typeface="Georgia"/>
              </a:rPr>
              <a:t>():
    </a:t>
            </a:r>
            <a:r>
              <a:rPr lang="en-GB" sz="1800" dirty="0" err="1">
                <a:latin typeface="Georgia"/>
              </a:rPr>
              <a:t>outer_var</a:t>
            </a:r>
            <a:r>
              <a:rPr lang="en-GB" sz="1800" dirty="0">
                <a:latin typeface="Georgia"/>
              </a:rPr>
              <a:t> = 20</a:t>
            </a:r>
          </a:p>
          <a:p>
            <a:pPr marL="0" indent="0">
              <a:buNone/>
            </a:pPr>
            <a:r>
              <a:rPr lang="en-GB" sz="1800" dirty="0">
                <a:latin typeface="Georgia"/>
              </a:rPr>
              <a:t> def </a:t>
            </a:r>
            <a:r>
              <a:rPr lang="en-GB" sz="1800" dirty="0" err="1">
                <a:latin typeface="Georgia"/>
              </a:rPr>
              <a:t>inner_function</a:t>
            </a:r>
            <a:r>
              <a:rPr lang="en-GB" sz="1800" dirty="0">
                <a:latin typeface="Georgia"/>
              </a:rPr>
              <a:t>():    
        </a:t>
            </a:r>
            <a:r>
              <a:rPr lang="en-GB" sz="1800" dirty="0" err="1">
                <a:latin typeface="Georgia"/>
              </a:rPr>
              <a:t>inner_var</a:t>
            </a:r>
            <a:r>
              <a:rPr lang="en-GB" sz="1800" dirty="0">
                <a:latin typeface="Georgia"/>
              </a:rPr>
              <a:t> = 30
        print(</a:t>
            </a:r>
            <a:r>
              <a:rPr lang="en-GB" sz="1800" dirty="0" err="1">
                <a:latin typeface="Georgia"/>
              </a:rPr>
              <a:t>inner_var</a:t>
            </a:r>
            <a:r>
              <a:rPr lang="en-GB" sz="1800" dirty="0">
                <a:latin typeface="Georgia"/>
              </a:rPr>
              <a:t>)
        print(</a:t>
            </a:r>
            <a:r>
              <a:rPr lang="en-GB" sz="1800" dirty="0" err="1">
                <a:latin typeface="Georgia"/>
              </a:rPr>
              <a:t>outer_var</a:t>
            </a:r>
            <a:r>
              <a:rPr lang="en-GB" sz="1800" dirty="0">
                <a:latin typeface="Georgia"/>
              </a:rPr>
              <a:t>)
        </a:t>
            </a:r>
            <a:r>
              <a:rPr lang="en-GB" sz="1800" dirty="0" err="1">
                <a:latin typeface="Georgia"/>
              </a:rPr>
              <a:t>inner_function</a:t>
            </a:r>
            <a:r>
              <a:rPr lang="en-GB" sz="1800" dirty="0">
                <a:latin typeface="Georgia"/>
              </a:rPr>
              <a:t>()
print(</a:t>
            </a:r>
            <a:r>
              <a:rPr lang="en-GB" sz="1800" dirty="0" err="1">
                <a:latin typeface="Georgia"/>
              </a:rPr>
              <a:t>global_var</a:t>
            </a:r>
            <a:r>
              <a:rPr lang="en-GB" sz="1800" dirty="0">
                <a:latin typeface="Georgia"/>
              </a:rPr>
              <a:t>)
</a:t>
            </a:r>
            <a:r>
              <a:rPr lang="en-GB" sz="1800" dirty="0" err="1">
                <a:latin typeface="Georgia"/>
              </a:rPr>
              <a:t>outer_function</a:t>
            </a:r>
            <a:r>
              <a:rPr lang="en-GB" sz="1800" dirty="0">
                <a:latin typeface="Georgia"/>
              </a:rPr>
              <a:t>()</a:t>
            </a:r>
            <a:endParaRPr lang="en-GB" sz="1800" dirty="0">
              <a:latin typeface="Georgia"/>
              <a:cs typeface="Calibri"/>
            </a:endParaRPr>
          </a:p>
        </p:txBody>
      </p:sp>
      <p:sp>
        <p:nvSpPr>
          <p:cNvPr id="4" name="TextBox 3">
            <a:extLst>
              <a:ext uri="{FF2B5EF4-FFF2-40B4-BE49-F238E27FC236}">
                <a16:creationId xmlns:a16="http://schemas.microsoft.com/office/drawing/2014/main" id="{E385EC0C-EDAE-BB26-B898-74DA9B1FC2B1}"/>
              </a:ext>
            </a:extLst>
          </p:cNvPr>
          <p:cNvSpPr txBox="1"/>
          <p:nvPr/>
        </p:nvSpPr>
        <p:spPr>
          <a:xfrm>
            <a:off x="8751093" y="4960937"/>
            <a:ext cx="24407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cs typeface="Calibri"/>
              </a:rPr>
              <a:t>Output:</a:t>
            </a:r>
          </a:p>
          <a:p>
            <a:r>
              <a:rPr lang="en-GB">
                <a:cs typeface="Calibri"/>
              </a:rPr>
              <a:t>10</a:t>
            </a:r>
            <a:endParaRPr lang="en-GB" dirty="0">
              <a:cs typeface="Calibri"/>
            </a:endParaRPr>
          </a:p>
          <a:p>
            <a:r>
              <a:rPr lang="en-GB" dirty="0">
                <a:cs typeface="Calibri"/>
              </a:rPr>
              <a:t>20</a:t>
            </a:r>
          </a:p>
          <a:p>
            <a:r>
              <a:rPr lang="en-GB" dirty="0">
                <a:cs typeface="Calibri"/>
              </a:rPr>
              <a:t>30</a:t>
            </a:r>
          </a:p>
        </p:txBody>
      </p:sp>
      <p:sp>
        <p:nvSpPr>
          <p:cNvPr id="5" name="Footer Placeholder 4">
            <a:extLst>
              <a:ext uri="{FF2B5EF4-FFF2-40B4-BE49-F238E27FC236}">
                <a16:creationId xmlns:a16="http://schemas.microsoft.com/office/drawing/2014/main" id="{5B8BA661-527C-8A2A-8AB2-F3C4BC192195}"/>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9A5D3AC9-1A1C-6D58-16D4-D4CBD7511DDD}"/>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483327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42E9-F3BC-E93A-FB54-8F0B173F076B}"/>
              </a:ext>
            </a:extLst>
          </p:cNvPr>
          <p:cNvSpPr>
            <a:spLocks noGrp="1"/>
          </p:cNvSpPr>
          <p:nvPr>
            <p:ph type="title"/>
          </p:nvPr>
        </p:nvSpPr>
        <p:spPr/>
        <p:txBody>
          <a:bodyPr/>
          <a:lstStyle/>
          <a:p>
            <a:r>
              <a:rPr lang="en-GB" dirty="0">
                <a:latin typeface="Georgia"/>
                <a:cs typeface="Calibri Light"/>
              </a:rPr>
              <a:t>Introduction of global Keyword</a:t>
            </a:r>
            <a:endParaRPr lang="en-GB">
              <a:latin typeface="Georgia"/>
            </a:endParaRPr>
          </a:p>
        </p:txBody>
      </p:sp>
      <p:sp>
        <p:nvSpPr>
          <p:cNvPr id="3" name="Content Placeholder 2">
            <a:extLst>
              <a:ext uri="{FF2B5EF4-FFF2-40B4-BE49-F238E27FC236}">
                <a16:creationId xmlns:a16="http://schemas.microsoft.com/office/drawing/2014/main" id="{ADC01290-2E29-3259-FE2F-D8D4938C576C}"/>
              </a:ext>
            </a:extLst>
          </p:cNvPr>
          <p:cNvSpPr>
            <a:spLocks noGrp="1"/>
          </p:cNvSpPr>
          <p:nvPr>
            <p:ph idx="1"/>
          </p:nvPr>
        </p:nvSpPr>
        <p:spPr>
          <a:xfrm>
            <a:off x="1039284" y="2132542"/>
            <a:ext cx="10515600" cy="4351338"/>
          </a:xfrm>
        </p:spPr>
        <p:txBody>
          <a:bodyPr vert="horz" lIns="91440" tIns="45720" rIns="91440" bIns="45720" rtlCol="0" anchor="t">
            <a:normAutofit/>
          </a:bodyPr>
          <a:lstStyle/>
          <a:p>
            <a:r>
              <a:rPr lang="en-GB" sz="2200" dirty="0">
                <a:latin typeface="Georgia"/>
                <a:ea typeface="+mn-lt"/>
                <a:cs typeface="+mn-lt"/>
              </a:rPr>
              <a:t>It can be accessed within class and functions, and the value of it can be changed only for that class or function respectively. </a:t>
            </a:r>
          </a:p>
          <a:p>
            <a:endParaRPr lang="en-GB" sz="2200" dirty="0">
              <a:latin typeface="Georgia"/>
              <a:ea typeface="+mn-lt"/>
              <a:cs typeface="+mn-lt"/>
            </a:endParaRPr>
          </a:p>
          <a:p>
            <a:r>
              <a:rPr lang="en-GB" sz="2200" dirty="0">
                <a:latin typeface="Georgia"/>
                <a:ea typeface="+mn-lt"/>
                <a:cs typeface="+mn-lt"/>
              </a:rPr>
              <a:t>Python global keyword is used to declare that variable in the program.</a:t>
            </a:r>
          </a:p>
          <a:p>
            <a:endParaRPr lang="en-GB" sz="2200" dirty="0">
              <a:latin typeface="Georgia"/>
              <a:cs typeface="Calibri"/>
            </a:endParaRPr>
          </a:p>
          <a:p>
            <a:r>
              <a:rPr lang="en-GB" sz="2200" dirty="0">
                <a:latin typeface="Georgia"/>
                <a:ea typeface="+mn-lt"/>
                <a:cs typeface="+mn-lt"/>
              </a:rPr>
              <a:t>It allows the user to define a variable globally whose value can be modified outside the current scope.</a:t>
            </a:r>
          </a:p>
          <a:p>
            <a:endParaRPr lang="en-GB" sz="2200" dirty="0">
              <a:latin typeface="Georgia"/>
              <a:cs typeface="Calibri"/>
            </a:endParaRPr>
          </a:p>
        </p:txBody>
      </p:sp>
      <p:sp>
        <p:nvSpPr>
          <p:cNvPr id="4" name="Footer Placeholder 3">
            <a:extLst>
              <a:ext uri="{FF2B5EF4-FFF2-40B4-BE49-F238E27FC236}">
                <a16:creationId xmlns:a16="http://schemas.microsoft.com/office/drawing/2014/main" id="{99E16760-AB6C-3D2B-8728-7076FDAAD023}"/>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6540DC12-66A2-36BB-BA3F-B531FF27DB8A}"/>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419261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895E24-1FA8-B37F-5BE1-6BF2DB6E9166}"/>
              </a:ext>
            </a:extLst>
          </p:cNvPr>
          <p:cNvSpPr>
            <a:spLocks noGrp="1"/>
          </p:cNvSpPr>
          <p:nvPr>
            <p:ph idx="1"/>
          </p:nvPr>
        </p:nvSpPr>
        <p:spPr>
          <a:xfrm>
            <a:off x="1123950" y="2248958"/>
            <a:ext cx="10515600" cy="4351338"/>
          </a:xfrm>
        </p:spPr>
        <p:txBody>
          <a:bodyPr vert="horz" lIns="91440" tIns="45720" rIns="91440" bIns="45720" rtlCol="0" anchor="t">
            <a:normAutofit/>
          </a:bodyPr>
          <a:lstStyle/>
          <a:p>
            <a:r>
              <a:rPr lang="en-GB" sz="2200" dirty="0">
                <a:latin typeface="Georgia"/>
                <a:ea typeface="+mn-lt"/>
                <a:cs typeface="+mn-lt"/>
              </a:rPr>
              <a:t>The term global denotes that the scope of a variable declared as global will persist for the duration of the entire program’s execution. </a:t>
            </a:r>
          </a:p>
          <a:p>
            <a:endParaRPr lang="en-GB" sz="2200" dirty="0">
              <a:latin typeface="Georgia"/>
              <a:ea typeface="+mn-lt"/>
              <a:cs typeface="+mn-lt"/>
            </a:endParaRPr>
          </a:p>
          <a:p>
            <a:r>
              <a:rPr lang="en-GB" sz="2200" dirty="0">
                <a:latin typeface="Georgia"/>
                <a:ea typeface="+mn-lt"/>
                <a:cs typeface="+mn-lt"/>
              </a:rPr>
              <a:t>We utilize the global keyword inside a function only when we wish to conduct value assignments or update a variable.</a:t>
            </a:r>
            <a:endParaRPr lang="en-GB" sz="2200">
              <a:latin typeface="Georgia"/>
              <a:cs typeface="Calibri"/>
            </a:endParaRPr>
          </a:p>
        </p:txBody>
      </p:sp>
      <p:sp>
        <p:nvSpPr>
          <p:cNvPr id="2" name="Footer Placeholder 1">
            <a:extLst>
              <a:ext uri="{FF2B5EF4-FFF2-40B4-BE49-F238E27FC236}">
                <a16:creationId xmlns:a16="http://schemas.microsoft.com/office/drawing/2014/main" id="{AEAF5DBD-5EB8-C084-24B5-2D8B6DAA0306}"/>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200F9EC8-C7AA-93E0-68A7-D0395E62C74B}"/>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270133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7797-E551-370C-D300-0185561D0C20}"/>
              </a:ext>
            </a:extLst>
          </p:cNvPr>
          <p:cNvSpPr>
            <a:spLocks noGrp="1"/>
          </p:cNvSpPr>
          <p:nvPr>
            <p:ph type="title"/>
          </p:nvPr>
        </p:nvSpPr>
        <p:spPr>
          <a:xfrm>
            <a:off x="605367" y="37042"/>
            <a:ext cx="10748433" cy="1664229"/>
          </a:xfrm>
        </p:spPr>
        <p:txBody>
          <a:bodyPr/>
          <a:lstStyle/>
          <a:p>
            <a:r>
              <a:rPr lang="en-GB" dirty="0">
                <a:cs typeface="Calibri Light"/>
              </a:rPr>
              <a:t>Rules of global keyword</a:t>
            </a:r>
            <a:endParaRPr lang="en-GB" dirty="0"/>
          </a:p>
        </p:txBody>
      </p:sp>
      <p:sp>
        <p:nvSpPr>
          <p:cNvPr id="3" name="Content Placeholder 2">
            <a:extLst>
              <a:ext uri="{FF2B5EF4-FFF2-40B4-BE49-F238E27FC236}">
                <a16:creationId xmlns:a16="http://schemas.microsoft.com/office/drawing/2014/main" id="{5E5B1271-09BE-75A9-D888-18B3FAB14F2F}"/>
              </a:ext>
            </a:extLst>
          </p:cNvPr>
          <p:cNvSpPr>
            <a:spLocks noGrp="1"/>
          </p:cNvSpPr>
          <p:nvPr>
            <p:ph idx="1"/>
          </p:nvPr>
        </p:nvSpPr>
        <p:spPr>
          <a:xfrm>
            <a:off x="658284" y="1476375"/>
            <a:ext cx="10695516" cy="5155670"/>
          </a:xfrm>
        </p:spPr>
        <p:txBody>
          <a:bodyPr vert="horz" lIns="91440" tIns="45720" rIns="91440" bIns="45720" rtlCol="0" anchor="t">
            <a:normAutofit lnSpcReduction="10000"/>
          </a:bodyPr>
          <a:lstStyle/>
          <a:p>
            <a:pPr algn="just"/>
            <a:r>
              <a:rPr lang="en-GB" sz="2200" dirty="0">
                <a:latin typeface="Georgia"/>
                <a:ea typeface="+mn-lt"/>
                <a:cs typeface="+mn-lt"/>
              </a:rPr>
              <a:t>Without the use of the global keyword, a variable created inside any function is a Local variable by default.</a:t>
            </a:r>
            <a:endParaRPr lang="en-GB" sz="2200">
              <a:latin typeface="Georgia"/>
              <a:cs typeface="Calibri" panose="020F0502020204030204"/>
            </a:endParaRPr>
          </a:p>
          <a:p>
            <a:pPr algn="just"/>
            <a:endParaRPr lang="en-GB" sz="2200" dirty="0">
              <a:latin typeface="Georgia"/>
              <a:ea typeface="+mn-lt"/>
              <a:cs typeface="+mn-lt"/>
            </a:endParaRPr>
          </a:p>
          <a:p>
            <a:pPr algn="just"/>
            <a:r>
              <a:rPr lang="en-GB" sz="2200" dirty="0">
                <a:latin typeface="Georgia"/>
                <a:ea typeface="+mn-lt"/>
                <a:cs typeface="+mn-lt"/>
              </a:rPr>
              <a:t>Variable defined outside the function is Global by default. No need to use the global keyword.</a:t>
            </a:r>
            <a:endParaRPr lang="en-GB" sz="2200" dirty="0">
              <a:latin typeface="Georgia"/>
            </a:endParaRPr>
          </a:p>
          <a:p>
            <a:pPr algn="just"/>
            <a:endParaRPr lang="en-GB" sz="2200" dirty="0">
              <a:latin typeface="Georgia"/>
              <a:ea typeface="+mn-lt"/>
              <a:cs typeface="+mn-lt"/>
            </a:endParaRPr>
          </a:p>
          <a:p>
            <a:pPr algn="just"/>
            <a:r>
              <a:rPr lang="en-GB" sz="2200" dirty="0">
                <a:latin typeface="Georgia"/>
                <a:ea typeface="+mn-lt"/>
                <a:cs typeface="+mn-lt"/>
              </a:rPr>
              <a:t>Global keyword is used when we want to read or write any global variable value inside the function.</a:t>
            </a:r>
            <a:endParaRPr lang="en-GB" sz="2200">
              <a:latin typeface="Georgia"/>
            </a:endParaRPr>
          </a:p>
          <a:p>
            <a:pPr algn="just"/>
            <a:endParaRPr lang="en-GB" sz="2200" dirty="0">
              <a:latin typeface="Georgia"/>
              <a:ea typeface="+mn-lt"/>
              <a:cs typeface="+mn-lt"/>
            </a:endParaRPr>
          </a:p>
          <a:p>
            <a:pPr algn="just"/>
            <a:r>
              <a:rPr lang="en-GB" sz="2200" dirty="0">
                <a:latin typeface="Georgia"/>
                <a:ea typeface="+mn-lt"/>
                <a:cs typeface="+mn-lt"/>
              </a:rPr>
              <a:t>The global keyword used for a variable declared outside the function does not have any effect on it.</a:t>
            </a:r>
            <a:endParaRPr lang="en-GB" sz="2200">
              <a:latin typeface="Georgia"/>
            </a:endParaRPr>
          </a:p>
          <a:p>
            <a:pPr algn="just"/>
            <a:endParaRPr lang="en-GB" sz="2200" dirty="0">
              <a:latin typeface="Georgia"/>
              <a:ea typeface="+mn-lt"/>
              <a:cs typeface="+mn-lt"/>
            </a:endParaRPr>
          </a:p>
          <a:p>
            <a:pPr algn="just"/>
            <a:r>
              <a:rPr lang="en-GB" sz="2200" dirty="0">
                <a:latin typeface="Georgia"/>
                <a:ea typeface="+mn-lt"/>
                <a:cs typeface="+mn-lt"/>
              </a:rPr>
              <a:t>In the same line, a variable cannot be declared global and assigned a value. E.g. global x = 5 is not allowed.</a:t>
            </a:r>
            <a:endParaRPr lang="en-GB" sz="2200">
              <a:latin typeface="Georgia"/>
            </a:endParaRPr>
          </a:p>
          <a:p>
            <a:pPr marL="0" indent="0">
              <a:buNone/>
            </a:pPr>
            <a:endParaRPr lang="en-GB" dirty="0">
              <a:cs typeface="Calibri"/>
            </a:endParaRPr>
          </a:p>
        </p:txBody>
      </p:sp>
      <p:sp>
        <p:nvSpPr>
          <p:cNvPr id="4" name="Footer Placeholder 3">
            <a:extLst>
              <a:ext uri="{FF2B5EF4-FFF2-40B4-BE49-F238E27FC236}">
                <a16:creationId xmlns:a16="http://schemas.microsoft.com/office/drawing/2014/main" id="{8BB84580-33A5-2074-574E-AF5C9699730C}"/>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22580ED2-B1C5-5978-9366-54C82013273A}"/>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184258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A690C-F991-1379-8C9B-8325BBF2EED1}"/>
              </a:ext>
            </a:extLst>
          </p:cNvPr>
          <p:cNvSpPr>
            <a:spLocks noGrp="1"/>
          </p:cNvSpPr>
          <p:nvPr>
            <p:ph type="title"/>
          </p:nvPr>
        </p:nvSpPr>
        <p:spPr/>
        <p:txBody>
          <a:bodyPr/>
          <a:lstStyle/>
          <a:p>
            <a:r>
              <a:rPr lang="en-GB" dirty="0">
                <a:latin typeface="Georgia"/>
                <a:cs typeface="Calibri Light"/>
              </a:rPr>
              <a:t>Use of global variable</a:t>
            </a:r>
            <a:endParaRPr lang="en-GB" dirty="0">
              <a:latin typeface="Georgia"/>
            </a:endParaRPr>
          </a:p>
        </p:txBody>
      </p:sp>
      <p:sp>
        <p:nvSpPr>
          <p:cNvPr id="3" name="Content Placeholder 2">
            <a:extLst>
              <a:ext uri="{FF2B5EF4-FFF2-40B4-BE49-F238E27FC236}">
                <a16:creationId xmlns:a16="http://schemas.microsoft.com/office/drawing/2014/main" id="{B99B9453-FF84-BEB7-A6A2-16440E5239D7}"/>
              </a:ext>
            </a:extLst>
          </p:cNvPr>
          <p:cNvSpPr>
            <a:spLocks noGrp="1"/>
          </p:cNvSpPr>
          <p:nvPr>
            <p:ph idx="1"/>
          </p:nvPr>
        </p:nvSpPr>
        <p:spPr/>
        <p:txBody>
          <a:bodyPr vert="horz" lIns="91440" tIns="45720" rIns="91440" bIns="45720" rtlCol="0" anchor="t">
            <a:normAutofit/>
          </a:bodyPr>
          <a:lstStyle/>
          <a:p>
            <a:endParaRPr lang="en-GB" sz="2200" dirty="0">
              <a:latin typeface="Georgia"/>
            </a:endParaRPr>
          </a:p>
          <a:p>
            <a:r>
              <a:rPr lang="en-GB" sz="2200" dirty="0">
                <a:latin typeface="Georgia"/>
              </a:rPr>
              <a:t>Accessing Global variable from inside the function.</a:t>
            </a:r>
            <a:endParaRPr lang="en-GB" sz="2200" dirty="0">
              <a:latin typeface="Georgia"/>
              <a:cs typeface="Calibri" panose="020F0502020204030204"/>
            </a:endParaRPr>
          </a:p>
          <a:p>
            <a:endParaRPr lang="en-GB" sz="2200" dirty="0">
              <a:latin typeface="Georgia"/>
            </a:endParaRPr>
          </a:p>
          <a:p>
            <a:r>
              <a:rPr lang="en-GB" sz="2200" dirty="0">
                <a:latin typeface="Georgia"/>
              </a:rPr>
              <a:t>Updating/Modifying Global variable from inside the function.</a:t>
            </a:r>
            <a:endParaRPr lang="en-GB" sz="2200" dirty="0">
              <a:latin typeface="Georgia"/>
              <a:cs typeface="Calibri"/>
            </a:endParaRPr>
          </a:p>
          <a:p>
            <a:endParaRPr lang="en-GB" sz="2200" dirty="0">
              <a:latin typeface="Georgia"/>
            </a:endParaRPr>
          </a:p>
          <a:p>
            <a:r>
              <a:rPr lang="en-GB" sz="2200" dirty="0">
                <a:latin typeface="Georgia"/>
              </a:rPr>
              <a:t>Using the global keyword in local function to modify the global variable value.</a:t>
            </a:r>
            <a:endParaRPr lang="en-GB" b="1" dirty="0">
              <a:cs typeface="Calibri"/>
            </a:endParaRPr>
          </a:p>
          <a:p>
            <a:endParaRPr lang="en-GB" dirty="0">
              <a:cs typeface="Calibri"/>
            </a:endParaRPr>
          </a:p>
        </p:txBody>
      </p:sp>
      <p:sp>
        <p:nvSpPr>
          <p:cNvPr id="4" name="Footer Placeholder 3">
            <a:extLst>
              <a:ext uri="{FF2B5EF4-FFF2-40B4-BE49-F238E27FC236}">
                <a16:creationId xmlns:a16="http://schemas.microsoft.com/office/drawing/2014/main" id="{2791866B-746E-9DCE-233C-99FCC8443B57}"/>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5DD8AFC1-54A9-325E-FCD7-E50A8BB97AAE}"/>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400209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FDE7-BD13-D461-A6A8-D9BBFEA27848}"/>
              </a:ext>
            </a:extLst>
          </p:cNvPr>
          <p:cNvSpPr>
            <a:spLocks noGrp="1"/>
          </p:cNvSpPr>
          <p:nvPr>
            <p:ph type="title"/>
          </p:nvPr>
        </p:nvSpPr>
        <p:spPr>
          <a:xfrm>
            <a:off x="107951" y="343959"/>
            <a:ext cx="12473516" cy="1103312"/>
          </a:xfrm>
        </p:spPr>
        <p:txBody>
          <a:bodyPr>
            <a:normAutofit fontScale="90000"/>
          </a:bodyPr>
          <a:lstStyle/>
          <a:p>
            <a:r>
              <a:rPr lang="en-GB" dirty="0">
                <a:latin typeface="Georgia"/>
              </a:rPr>
              <a:t>Accessing Global variable from inside the function</a:t>
            </a:r>
            <a:endParaRPr lang="en-US" dirty="0"/>
          </a:p>
        </p:txBody>
      </p:sp>
      <p:sp>
        <p:nvSpPr>
          <p:cNvPr id="3" name="Content Placeholder 2">
            <a:extLst>
              <a:ext uri="{FF2B5EF4-FFF2-40B4-BE49-F238E27FC236}">
                <a16:creationId xmlns:a16="http://schemas.microsoft.com/office/drawing/2014/main" id="{D866739F-B9D4-651B-B998-A0ACF07A9F86}"/>
              </a:ext>
            </a:extLst>
          </p:cNvPr>
          <p:cNvSpPr>
            <a:spLocks noGrp="1"/>
          </p:cNvSpPr>
          <p:nvPr>
            <p:ph idx="1"/>
          </p:nvPr>
        </p:nvSpPr>
        <p:spPr/>
        <p:txBody>
          <a:bodyPr vert="horz" lIns="91440" tIns="45720" rIns="91440" bIns="45720" rtlCol="0" anchor="t">
            <a:normAutofit/>
          </a:bodyPr>
          <a:lstStyle/>
          <a:p>
            <a:r>
              <a:rPr lang="en-GB" sz="2200" dirty="0">
                <a:latin typeface="Georgia"/>
                <a:cs typeface="Calibri"/>
              </a:rPr>
              <a:t>T</a:t>
            </a:r>
            <a:r>
              <a:rPr lang="en-GB" sz="2200" dirty="0">
                <a:latin typeface="Georgia"/>
                <a:ea typeface="+mn-lt"/>
                <a:cs typeface="+mn-lt"/>
              </a:rPr>
              <a:t>he variable is declared outside the function i.e., globally. </a:t>
            </a:r>
          </a:p>
          <a:p>
            <a:r>
              <a:rPr lang="en-GB" sz="2200" dirty="0">
                <a:latin typeface="Georgia"/>
                <a:ea typeface="+mn-lt"/>
                <a:cs typeface="+mn-lt"/>
              </a:rPr>
              <a:t>We will simply fetch the variable into the local function and print it.</a:t>
            </a:r>
            <a:endParaRPr lang="en-GB" sz="2200" dirty="0">
              <a:latin typeface="Georgia"/>
              <a:cs typeface="Calibri"/>
            </a:endParaRPr>
          </a:p>
          <a:p>
            <a:r>
              <a:rPr lang="en-GB" sz="2200" dirty="0">
                <a:latin typeface="Georgia"/>
                <a:ea typeface="+mn-lt"/>
                <a:cs typeface="+mn-lt"/>
              </a:rPr>
              <a:t>Example</a:t>
            </a:r>
          </a:p>
          <a:p>
            <a:endParaRPr lang="en-GB" sz="1400" dirty="0">
              <a:cs typeface="Calibri"/>
            </a:endParaRPr>
          </a:p>
          <a:p>
            <a:endParaRPr lang="en-GB" sz="1400" dirty="0">
              <a:cs typeface="Calibri"/>
            </a:endParaRPr>
          </a:p>
          <a:p>
            <a:r>
              <a:rPr lang="en-GB" sz="2200" dirty="0" err="1">
                <a:latin typeface="Georgia"/>
                <a:cs typeface="Calibri"/>
              </a:rPr>
              <a:t>num</a:t>
            </a:r>
            <a:r>
              <a:rPr lang="en-GB" sz="2200" dirty="0">
                <a:latin typeface="Georgia"/>
                <a:cs typeface="Calibri"/>
              </a:rPr>
              <a:t> = 25   # Global variable 
def display():
    print('Global Variable value inside function:', </a:t>
            </a:r>
            <a:r>
              <a:rPr lang="en-GB" sz="2200" dirty="0" err="1">
                <a:latin typeface="Georgia"/>
                <a:cs typeface="Calibri"/>
              </a:rPr>
              <a:t>num</a:t>
            </a:r>
            <a:r>
              <a:rPr lang="en-GB" sz="2200" dirty="0">
                <a:latin typeface="Georgia"/>
                <a:cs typeface="Calibri"/>
              </a:rPr>
              <a:t>)
display()</a:t>
            </a:r>
            <a:endParaRPr lang="en-GB" sz="2200">
              <a:latin typeface="Georgia"/>
              <a:cs typeface="Calibri"/>
            </a:endParaRPr>
          </a:p>
        </p:txBody>
      </p:sp>
      <p:sp>
        <p:nvSpPr>
          <p:cNvPr id="4" name="TextBox 3">
            <a:extLst>
              <a:ext uri="{FF2B5EF4-FFF2-40B4-BE49-F238E27FC236}">
                <a16:creationId xmlns:a16="http://schemas.microsoft.com/office/drawing/2014/main" id="{15932724-22DC-A2A3-F58B-733A9E78C5D0}"/>
              </a:ext>
            </a:extLst>
          </p:cNvPr>
          <p:cNvSpPr txBox="1"/>
          <p:nvPr/>
        </p:nvSpPr>
        <p:spPr>
          <a:xfrm>
            <a:off x="6019272" y="5635624"/>
            <a:ext cx="537633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Georgia"/>
                <a:cs typeface="Calibri"/>
              </a:rPr>
              <a:t>Output:</a:t>
            </a:r>
          </a:p>
          <a:p>
            <a:r>
              <a:rPr lang="en-GB" sz="2000" dirty="0">
                <a:latin typeface="Georgia"/>
                <a:cs typeface="Calibri"/>
              </a:rPr>
              <a:t>Global Variable value inside function: 25</a:t>
            </a:r>
            <a:endParaRPr lang="en-GB" sz="2000">
              <a:latin typeface="Georgia"/>
            </a:endParaRPr>
          </a:p>
        </p:txBody>
      </p:sp>
      <p:sp>
        <p:nvSpPr>
          <p:cNvPr id="5" name="Footer Placeholder 4">
            <a:extLst>
              <a:ext uri="{FF2B5EF4-FFF2-40B4-BE49-F238E27FC236}">
                <a16:creationId xmlns:a16="http://schemas.microsoft.com/office/drawing/2014/main" id="{3D9A26D5-1370-7F49-7655-4C2929F698A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A85D12C1-51D5-C685-D9C3-C9F157170E52}"/>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407568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12B0-E07D-1731-7C9E-BCF337BADBF8}"/>
              </a:ext>
            </a:extLst>
          </p:cNvPr>
          <p:cNvSpPr>
            <a:spLocks noGrp="1"/>
          </p:cNvSpPr>
          <p:nvPr>
            <p:ph type="title"/>
          </p:nvPr>
        </p:nvSpPr>
        <p:spPr>
          <a:xfrm>
            <a:off x="118534" y="428625"/>
            <a:ext cx="12071349" cy="1060980"/>
          </a:xfrm>
        </p:spPr>
        <p:txBody>
          <a:bodyPr>
            <a:normAutofit fontScale="90000"/>
          </a:bodyPr>
          <a:lstStyle/>
          <a:p>
            <a:pPr>
              <a:spcBef>
                <a:spcPts val="1000"/>
              </a:spcBef>
            </a:pPr>
            <a:r>
              <a:rPr lang="en-GB" dirty="0">
                <a:latin typeface="Georgia"/>
              </a:rPr>
              <a:t>Updating/Modifying Global variable from inside the function</a:t>
            </a:r>
            <a:endParaRPr lang="en-US" dirty="0"/>
          </a:p>
          <a:p>
            <a:endParaRPr lang="en-GB" dirty="0">
              <a:cs typeface="Calibri Light"/>
            </a:endParaRPr>
          </a:p>
        </p:txBody>
      </p:sp>
      <p:sp>
        <p:nvSpPr>
          <p:cNvPr id="3" name="Content Placeholder 2">
            <a:extLst>
              <a:ext uri="{FF2B5EF4-FFF2-40B4-BE49-F238E27FC236}">
                <a16:creationId xmlns:a16="http://schemas.microsoft.com/office/drawing/2014/main" id="{FB384286-C476-855D-9B82-CB512D3AC981}"/>
              </a:ext>
            </a:extLst>
          </p:cNvPr>
          <p:cNvSpPr>
            <a:spLocks noGrp="1"/>
          </p:cNvSpPr>
          <p:nvPr>
            <p:ph idx="1"/>
          </p:nvPr>
        </p:nvSpPr>
        <p:spPr/>
        <p:txBody>
          <a:bodyPr vert="horz" lIns="91440" tIns="45720" rIns="91440" bIns="45720" rtlCol="0" anchor="t">
            <a:normAutofit fontScale="77500" lnSpcReduction="20000"/>
          </a:bodyPr>
          <a:lstStyle/>
          <a:p>
            <a:r>
              <a:rPr lang="en-GB" sz="2200" dirty="0">
                <a:latin typeface="Georgia"/>
                <a:cs typeface="Calibri"/>
              </a:rPr>
              <a:t>I</a:t>
            </a:r>
            <a:r>
              <a:rPr lang="en-GB" sz="2200" dirty="0">
                <a:latin typeface="Georgia"/>
                <a:ea typeface="+mn-lt"/>
                <a:cs typeface="+mn-lt"/>
              </a:rPr>
              <a:t>n this example, we try to update/change the global variable ‘</a:t>
            </a:r>
            <a:r>
              <a:rPr lang="en-GB" sz="2200" b="1" err="1">
                <a:latin typeface="Georgia"/>
                <a:ea typeface="+mn-lt"/>
                <a:cs typeface="+mn-lt"/>
              </a:rPr>
              <a:t>roll_no</a:t>
            </a:r>
            <a:r>
              <a:rPr lang="en-GB" sz="2200" dirty="0">
                <a:latin typeface="Georgia"/>
                <a:ea typeface="+mn-lt"/>
                <a:cs typeface="+mn-lt"/>
              </a:rPr>
              <a:t>’ from within the function. But the Python interpreter displays an error. This is because we can only access the global variable from within the function and not edit it.</a:t>
            </a:r>
          </a:p>
          <a:p>
            <a:r>
              <a:rPr lang="en-GB" sz="2200" dirty="0">
                <a:latin typeface="Georgia"/>
                <a:ea typeface="+mn-lt"/>
                <a:cs typeface="+mn-lt"/>
              </a:rPr>
              <a:t>Example</a:t>
            </a:r>
          </a:p>
          <a:p>
            <a:r>
              <a:rPr lang="en-GB" sz="2200" dirty="0">
                <a:latin typeface="Georgia"/>
                <a:ea typeface="+mn-lt"/>
                <a:cs typeface="+mn-lt"/>
              </a:rPr>
              <a:t>stud = 'Joshua' # Global variable
</a:t>
            </a:r>
            <a:r>
              <a:rPr lang="en-GB" sz="2200" err="1">
                <a:latin typeface="Georgia"/>
                <a:ea typeface="+mn-lt"/>
                <a:cs typeface="+mn-lt"/>
              </a:rPr>
              <a:t>roll_no = 26    # Global variable</a:t>
            </a:r>
            <a:r>
              <a:rPr lang="en-GB" sz="2200" dirty="0">
                <a:latin typeface="Georgia"/>
                <a:ea typeface="+mn-lt"/>
                <a:cs typeface="+mn-lt"/>
              </a:rPr>
              <a:t>
def display():
    </a:t>
            </a:r>
            <a:r>
              <a:rPr lang="en-GB" sz="2200" err="1">
                <a:latin typeface="Georgia"/>
                <a:ea typeface="+mn-lt"/>
                <a:cs typeface="+mn-lt"/>
              </a:rPr>
              <a:t>roll_no</a:t>
            </a:r>
            <a:r>
              <a:rPr lang="en-GB" sz="2200" dirty="0">
                <a:latin typeface="Georgia"/>
                <a:ea typeface="+mn-lt"/>
                <a:cs typeface="+mn-lt"/>
              </a:rPr>
              <a:t> = </a:t>
            </a:r>
            <a:r>
              <a:rPr lang="en-GB" sz="2200" err="1">
                <a:latin typeface="Georgia"/>
                <a:ea typeface="+mn-lt"/>
                <a:cs typeface="+mn-lt"/>
              </a:rPr>
              <a:t>roll_no + 2</a:t>
            </a:r>
            <a:r>
              <a:rPr lang="en-GB" sz="2200" dirty="0">
                <a:latin typeface="Georgia"/>
                <a:ea typeface="+mn-lt"/>
                <a:cs typeface="+mn-lt"/>
              </a:rPr>
              <a:t>
    # Updating 1 global variable in local function
    print('Correct Student </a:t>
            </a:r>
            <a:r>
              <a:rPr lang="en-GB" sz="2200" err="1">
                <a:latin typeface="Georgia"/>
                <a:ea typeface="+mn-lt"/>
                <a:cs typeface="+mn-lt"/>
              </a:rPr>
              <a:t>roll_no</a:t>
            </a:r>
            <a:r>
              <a:rPr lang="en-GB" sz="2200" dirty="0">
                <a:latin typeface="Georgia"/>
                <a:ea typeface="+mn-lt"/>
                <a:cs typeface="+mn-lt"/>
              </a:rPr>
              <a:t>:', </a:t>
            </a:r>
            <a:r>
              <a:rPr lang="en-GB" sz="2200" err="1">
                <a:latin typeface="Georgia"/>
                <a:ea typeface="+mn-lt"/>
                <a:cs typeface="+mn-lt"/>
              </a:rPr>
              <a:t>roll_no)</a:t>
            </a:r>
            <a:r>
              <a:rPr lang="en-GB" sz="2200" dirty="0">
                <a:latin typeface="Georgia"/>
                <a:ea typeface="+mn-lt"/>
                <a:cs typeface="+mn-lt"/>
              </a:rPr>
              <a:t>
display()</a:t>
            </a:r>
            <a:r>
              <a:rPr lang="en-GB" sz="1300" dirty="0">
                <a:latin typeface="Consolas"/>
                <a:ea typeface="+mn-lt"/>
                <a:cs typeface="+mn-lt"/>
              </a:rPr>
              <a:t>
</a:t>
            </a:r>
            <a:br>
              <a:rPr lang="en-GB" sz="1300" dirty="0">
                <a:latin typeface="Consolas"/>
                <a:ea typeface="+mn-lt"/>
                <a:cs typeface="+mn-lt"/>
              </a:rPr>
            </a:br>
            <a:endParaRPr lang="en-GB" sz="1300" dirty="0">
              <a:latin typeface="Consolas"/>
              <a:ea typeface="+mn-lt"/>
              <a:cs typeface="+mn-lt"/>
            </a:endParaRPr>
          </a:p>
        </p:txBody>
      </p:sp>
      <p:sp>
        <p:nvSpPr>
          <p:cNvPr id="4" name="TextBox 3">
            <a:extLst>
              <a:ext uri="{FF2B5EF4-FFF2-40B4-BE49-F238E27FC236}">
                <a16:creationId xmlns:a16="http://schemas.microsoft.com/office/drawing/2014/main" id="{73CFABA3-CE26-3259-827A-F2918CCC3001}"/>
              </a:ext>
            </a:extLst>
          </p:cNvPr>
          <p:cNvSpPr txBox="1"/>
          <p:nvPr/>
        </p:nvSpPr>
        <p:spPr>
          <a:xfrm>
            <a:off x="5636298" y="5501211"/>
            <a:ext cx="666997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latin typeface="Consolas"/>
              </a:rPr>
              <a:t>Output:</a:t>
            </a:r>
          </a:p>
          <a:p>
            <a:r>
              <a:rPr lang="en-GB" sz="1300" dirty="0">
                <a:latin typeface="Consolas"/>
              </a:rPr>
              <a:t>Traceback (most recent call last):
File "", line 9, in 
File "", line 5, in display
</a:t>
            </a:r>
            <a:r>
              <a:rPr lang="en-GB" sz="1300" dirty="0" err="1">
                <a:latin typeface="Consolas"/>
              </a:rPr>
              <a:t>UnboundLocalError</a:t>
            </a:r>
            <a:r>
              <a:rPr lang="en-GB" sz="1300" dirty="0">
                <a:latin typeface="Consolas"/>
              </a:rPr>
              <a:t>: local variable '</a:t>
            </a:r>
            <a:r>
              <a:rPr lang="en-GB" sz="1300" dirty="0" err="1">
                <a:latin typeface="Consolas"/>
              </a:rPr>
              <a:t>roll_no</a:t>
            </a:r>
            <a:r>
              <a:rPr lang="en-GB" sz="1300" dirty="0">
                <a:latin typeface="Consolas"/>
              </a:rPr>
              <a:t>' referenced before assignment</a:t>
            </a:r>
            <a:endParaRPr lang="en-US">
              <a:cs typeface="Calibri"/>
            </a:endParaRPr>
          </a:p>
        </p:txBody>
      </p:sp>
      <p:sp>
        <p:nvSpPr>
          <p:cNvPr id="5" name="Footer Placeholder 4">
            <a:extLst>
              <a:ext uri="{FF2B5EF4-FFF2-40B4-BE49-F238E27FC236}">
                <a16:creationId xmlns:a16="http://schemas.microsoft.com/office/drawing/2014/main" id="{4D08D6A6-89BE-49EA-71A1-EC8EA4B8038C}"/>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11EAE293-00BD-1493-4A91-F33C2A47C825}"/>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4260754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2770-3B42-5C4C-60EA-1C206D1EA591}"/>
              </a:ext>
            </a:extLst>
          </p:cNvPr>
          <p:cNvSpPr>
            <a:spLocks noGrp="1"/>
          </p:cNvSpPr>
          <p:nvPr>
            <p:ph type="title"/>
          </p:nvPr>
        </p:nvSpPr>
        <p:spPr>
          <a:xfrm>
            <a:off x="741745" y="866694"/>
            <a:ext cx="10612055" cy="843285"/>
          </a:xfrm>
        </p:spPr>
        <p:txBody>
          <a:bodyPr vert="horz" lIns="91440" tIns="45720" rIns="91440" bIns="45720" rtlCol="0" anchor="ctr">
            <a:noAutofit/>
          </a:bodyPr>
          <a:lstStyle/>
          <a:p>
            <a:pPr>
              <a:spcBef>
                <a:spcPts val="1000"/>
              </a:spcBef>
            </a:pPr>
            <a:r>
              <a:rPr lang="en-GB" sz="3900" dirty="0">
                <a:latin typeface="Georgia"/>
              </a:rPr>
              <a:t>Using the global keyword in local function to modify the global variable value.</a:t>
            </a:r>
            <a:endParaRPr lang="en-US" sz="3900" dirty="0">
              <a:latin typeface="Calibri Light"/>
              <a:cs typeface="Calibri Light"/>
            </a:endParaRPr>
          </a:p>
          <a:p>
            <a:pPr marL="285750" indent="-285750">
              <a:spcBef>
                <a:spcPts val="1000"/>
              </a:spcBef>
              <a:buFont typeface="Arial"/>
              <a:buChar char="•"/>
            </a:pPr>
            <a:endParaRPr lang="en-GB" sz="2800" dirty="0">
              <a:latin typeface="Calibri"/>
              <a:cs typeface="Calibri"/>
            </a:endParaRPr>
          </a:p>
          <a:p>
            <a:endParaRPr lang="en-GB" dirty="0">
              <a:cs typeface="Calibri Light"/>
            </a:endParaRPr>
          </a:p>
        </p:txBody>
      </p:sp>
      <p:sp>
        <p:nvSpPr>
          <p:cNvPr id="3" name="Content Placeholder 2">
            <a:extLst>
              <a:ext uri="{FF2B5EF4-FFF2-40B4-BE49-F238E27FC236}">
                <a16:creationId xmlns:a16="http://schemas.microsoft.com/office/drawing/2014/main" id="{F8129252-70F7-91EB-ED9A-9A2C11F0334B}"/>
              </a:ext>
            </a:extLst>
          </p:cNvPr>
          <p:cNvSpPr>
            <a:spLocks noGrp="1"/>
          </p:cNvSpPr>
          <p:nvPr>
            <p:ph idx="1"/>
          </p:nvPr>
        </p:nvSpPr>
        <p:spPr>
          <a:xfrm>
            <a:off x="838199" y="1864207"/>
            <a:ext cx="10467373" cy="3975161"/>
          </a:xfrm>
        </p:spPr>
        <p:txBody>
          <a:bodyPr vert="horz" lIns="91440" tIns="45720" rIns="91440" bIns="45720" rtlCol="0" anchor="t">
            <a:normAutofit/>
          </a:bodyPr>
          <a:lstStyle/>
          <a:p>
            <a:r>
              <a:rPr lang="en-GB" sz="2200" dirty="0">
                <a:latin typeface="Georgia"/>
                <a:ea typeface="+mn-lt"/>
                <a:cs typeface="+mn-lt"/>
              </a:rPr>
              <a:t>In the following example, we declared ‘</a:t>
            </a:r>
            <a:r>
              <a:rPr lang="en-GB" sz="2200" b="1" err="1">
                <a:latin typeface="Georgia"/>
                <a:ea typeface="+mn-lt"/>
                <a:cs typeface="+mn-lt"/>
              </a:rPr>
              <a:t>roll_no</a:t>
            </a:r>
            <a:r>
              <a:rPr lang="en-GB" sz="2200" dirty="0">
                <a:latin typeface="Georgia"/>
                <a:ea typeface="+mn-lt"/>
                <a:cs typeface="+mn-lt"/>
              </a:rPr>
              <a:t>’ as a global variable inside the local function. </a:t>
            </a:r>
          </a:p>
          <a:p>
            <a:endParaRPr lang="en-GB" sz="2200" dirty="0">
              <a:latin typeface="Georgia"/>
              <a:ea typeface="+mn-lt"/>
              <a:cs typeface="+mn-lt"/>
            </a:endParaRPr>
          </a:p>
          <a:p>
            <a:r>
              <a:rPr lang="en-GB" sz="2200" dirty="0">
                <a:latin typeface="Georgia"/>
                <a:ea typeface="+mn-lt"/>
                <a:cs typeface="+mn-lt"/>
              </a:rPr>
              <a:t>When we increment the value of the variable in the function, it does not give any error as compared to the previous example. </a:t>
            </a:r>
            <a:endParaRPr lang="en-GB"/>
          </a:p>
          <a:p>
            <a:endParaRPr lang="en-GB" sz="2200" dirty="0">
              <a:latin typeface="Georgia"/>
              <a:ea typeface="+mn-lt"/>
              <a:cs typeface="+mn-lt"/>
            </a:endParaRPr>
          </a:p>
          <a:p>
            <a:r>
              <a:rPr lang="en-GB" sz="2200" dirty="0">
                <a:latin typeface="Georgia"/>
                <a:ea typeface="+mn-lt"/>
                <a:cs typeface="+mn-lt"/>
              </a:rPr>
              <a:t>Also, changing the value of the global variable inside the function display() has an effect on the value of the outside global variable too, as we can see in the below example.</a:t>
            </a:r>
            <a:endParaRPr lang="en-GB" sz="2200">
              <a:latin typeface="Georgia"/>
              <a:cs typeface="Calibri"/>
            </a:endParaRPr>
          </a:p>
        </p:txBody>
      </p:sp>
      <p:sp>
        <p:nvSpPr>
          <p:cNvPr id="4" name="Footer Placeholder 3">
            <a:extLst>
              <a:ext uri="{FF2B5EF4-FFF2-40B4-BE49-F238E27FC236}">
                <a16:creationId xmlns:a16="http://schemas.microsoft.com/office/drawing/2014/main" id="{B5B2069E-8ADE-7DEE-0D47-4D7DF761438E}"/>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4D119A7-DB9D-83B4-2E0D-F5D616F13A19}"/>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201448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FBBA-39A3-EC71-B631-AB4CC586A676}"/>
              </a:ext>
            </a:extLst>
          </p:cNvPr>
          <p:cNvSpPr>
            <a:spLocks noGrp="1"/>
          </p:cNvSpPr>
          <p:nvPr>
            <p:ph type="title"/>
          </p:nvPr>
        </p:nvSpPr>
        <p:spPr/>
        <p:txBody>
          <a:bodyPr/>
          <a:lstStyle/>
          <a:p>
            <a:r>
              <a:rPr lang="en-GB" dirty="0">
                <a:latin typeface="Georgia"/>
                <a:cs typeface="Calibri Light"/>
              </a:rPr>
              <a:t>Example</a:t>
            </a:r>
            <a:endParaRPr lang="en-GB" dirty="0">
              <a:latin typeface="Georgia"/>
            </a:endParaRPr>
          </a:p>
        </p:txBody>
      </p:sp>
      <p:sp>
        <p:nvSpPr>
          <p:cNvPr id="3" name="Content Placeholder 2">
            <a:extLst>
              <a:ext uri="{FF2B5EF4-FFF2-40B4-BE49-F238E27FC236}">
                <a16:creationId xmlns:a16="http://schemas.microsoft.com/office/drawing/2014/main" id="{97AE9656-63D2-BFEE-0967-63E95D8E15DC}"/>
              </a:ext>
            </a:extLst>
          </p:cNvPr>
          <p:cNvSpPr>
            <a:spLocks noGrp="1"/>
          </p:cNvSpPr>
          <p:nvPr>
            <p:ph idx="1"/>
          </p:nvPr>
        </p:nvSpPr>
        <p:spPr/>
        <p:txBody>
          <a:bodyPr vert="horz" lIns="91440" tIns="45720" rIns="91440" bIns="45720" rtlCol="0" anchor="t">
            <a:noAutofit/>
          </a:bodyPr>
          <a:lstStyle/>
          <a:p>
            <a:r>
              <a:rPr lang="en-GB" sz="2200" dirty="0">
                <a:latin typeface="Georgia"/>
              </a:rPr>
              <a:t>stud = 'Joshua' # Global variable
</a:t>
            </a:r>
            <a:r>
              <a:rPr lang="en-GB" sz="2200" dirty="0" err="1">
                <a:latin typeface="Georgia"/>
              </a:rPr>
              <a:t>roll_no</a:t>
            </a:r>
            <a:r>
              <a:rPr lang="en-GB" sz="2200" dirty="0">
                <a:latin typeface="Georgia"/>
              </a:rPr>
              <a:t> = 26    # Global variable
def display():
    global </a:t>
            </a:r>
            <a:r>
              <a:rPr lang="en-GB" sz="2200" dirty="0" err="1">
                <a:latin typeface="Georgia"/>
              </a:rPr>
              <a:t>roll_no</a:t>
            </a:r>
            <a:r>
              <a:rPr lang="en-GB" sz="2200" dirty="0">
                <a:latin typeface="Georgia"/>
              </a:rPr>
              <a:t>
    </a:t>
            </a:r>
            <a:r>
              <a:rPr lang="en-GB" sz="2200" dirty="0" err="1">
                <a:latin typeface="Georgia"/>
              </a:rPr>
              <a:t>roll_no</a:t>
            </a:r>
            <a:r>
              <a:rPr lang="en-GB" sz="2200" dirty="0">
                <a:latin typeface="Georgia"/>
              </a:rPr>
              <a:t> = </a:t>
            </a:r>
            <a:r>
              <a:rPr lang="en-GB" sz="2200" dirty="0" err="1">
                <a:latin typeface="Georgia"/>
              </a:rPr>
              <a:t>roll_no</a:t>
            </a:r>
            <a:r>
              <a:rPr lang="en-GB" sz="2200" dirty="0">
                <a:latin typeface="Georgia"/>
              </a:rPr>
              <a:t> + 4
    # Updating 1 global variable in local function
    print('Inside display() student </a:t>
            </a:r>
            <a:r>
              <a:rPr lang="en-GB" sz="2200" dirty="0" err="1">
                <a:latin typeface="Georgia"/>
              </a:rPr>
              <a:t>roll_no</a:t>
            </a:r>
            <a:r>
              <a:rPr lang="en-GB" sz="2200" dirty="0">
                <a:latin typeface="Georgia"/>
              </a:rPr>
              <a:t> value:', </a:t>
            </a:r>
            <a:r>
              <a:rPr lang="en-GB" sz="2200" dirty="0" err="1">
                <a:latin typeface="Georgia"/>
              </a:rPr>
              <a:t>roll_no</a:t>
            </a:r>
            <a:r>
              <a:rPr lang="en-GB" sz="2200" dirty="0">
                <a:latin typeface="Georgia"/>
              </a:rPr>
              <a:t>)
display()
print('Global variable </a:t>
            </a:r>
            <a:r>
              <a:rPr lang="en-GB" sz="2200" dirty="0" err="1">
                <a:latin typeface="Georgia"/>
              </a:rPr>
              <a:t>roll_no</a:t>
            </a:r>
            <a:r>
              <a:rPr lang="en-GB" sz="2200" dirty="0">
                <a:latin typeface="Georgia"/>
              </a:rPr>
              <a:t> value:', </a:t>
            </a:r>
            <a:r>
              <a:rPr lang="en-GB" sz="2200" dirty="0" err="1">
                <a:latin typeface="Georgia"/>
              </a:rPr>
              <a:t>roll_no</a:t>
            </a:r>
            <a:r>
              <a:rPr lang="en-GB" sz="2200" dirty="0">
                <a:latin typeface="Georgia"/>
              </a:rPr>
              <a:t>)</a:t>
            </a:r>
            <a:endParaRPr lang="en-GB" sz="2200">
              <a:latin typeface="Georgia"/>
              <a:cs typeface="Calibri"/>
            </a:endParaRPr>
          </a:p>
        </p:txBody>
      </p:sp>
      <p:sp>
        <p:nvSpPr>
          <p:cNvPr id="4" name="TextBox 3">
            <a:extLst>
              <a:ext uri="{FF2B5EF4-FFF2-40B4-BE49-F238E27FC236}">
                <a16:creationId xmlns:a16="http://schemas.microsoft.com/office/drawing/2014/main" id="{5015FBAA-B936-1781-B2BA-3070E4F7E1EE}"/>
              </a:ext>
            </a:extLst>
          </p:cNvPr>
          <p:cNvSpPr txBox="1"/>
          <p:nvPr/>
        </p:nvSpPr>
        <p:spPr>
          <a:xfrm>
            <a:off x="7887664" y="5502797"/>
            <a:ext cx="3689430"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cs typeface="Calibri"/>
              </a:rPr>
              <a:t>Output:</a:t>
            </a:r>
          </a:p>
          <a:p>
            <a:r>
              <a:rPr lang="en-GB" sz="1300" dirty="0">
                <a:latin typeface="Consolas"/>
                <a:cs typeface="Calibri"/>
              </a:rPr>
              <a:t>Inside display() student </a:t>
            </a:r>
            <a:r>
              <a:rPr lang="en-GB" sz="1300" dirty="0" err="1">
                <a:latin typeface="Consolas"/>
                <a:cs typeface="Calibri"/>
              </a:rPr>
              <a:t>roll_no</a:t>
            </a:r>
            <a:r>
              <a:rPr lang="en-GB" sz="1300" dirty="0">
                <a:latin typeface="Consolas"/>
                <a:cs typeface="Calibri"/>
              </a:rPr>
              <a:t> value: 30
Global variable </a:t>
            </a:r>
            <a:r>
              <a:rPr lang="en-GB" sz="1300" dirty="0" err="1">
                <a:latin typeface="Consolas"/>
                <a:cs typeface="Calibri"/>
              </a:rPr>
              <a:t>roll_no</a:t>
            </a:r>
            <a:r>
              <a:rPr lang="en-GB" sz="1300" dirty="0">
                <a:latin typeface="Consolas"/>
                <a:cs typeface="Calibri"/>
              </a:rPr>
              <a:t> value: 30</a:t>
            </a:r>
            <a:endParaRPr lang="en-GB" dirty="0">
              <a:cs typeface="Calibri"/>
            </a:endParaRPr>
          </a:p>
          <a:p>
            <a:endParaRPr lang="en-GB" dirty="0">
              <a:cs typeface="Calibri"/>
            </a:endParaRPr>
          </a:p>
        </p:txBody>
      </p:sp>
      <p:sp>
        <p:nvSpPr>
          <p:cNvPr id="5" name="Footer Placeholder 4">
            <a:extLst>
              <a:ext uri="{FF2B5EF4-FFF2-40B4-BE49-F238E27FC236}">
                <a16:creationId xmlns:a16="http://schemas.microsoft.com/office/drawing/2014/main" id="{8934AD7A-6362-ED57-D0E1-16E32BF6C8BE}"/>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2B00E78-ADB7-9826-6E01-CF5C95FE459A}"/>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215739309"/>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 Basic Theme (1) (2)</Template>
  <TotalTime>1</TotalTime>
  <Words>865</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Consolas</vt:lpstr>
      <vt:lpstr>Georgia</vt:lpstr>
      <vt:lpstr>ICT Basic Theme</vt:lpstr>
      <vt:lpstr>Global Keywords and Namespaces </vt:lpstr>
      <vt:lpstr>Introduction of global Keyword</vt:lpstr>
      <vt:lpstr>PowerPoint Presentation</vt:lpstr>
      <vt:lpstr>Rules of global keyword</vt:lpstr>
      <vt:lpstr>Use of global variable</vt:lpstr>
      <vt:lpstr>Accessing Global variable from inside the function</vt:lpstr>
      <vt:lpstr>Updating/Modifying Global variable from inside the function </vt:lpstr>
      <vt:lpstr>Using the global keyword in local function to modify the global variable value.  </vt:lpstr>
      <vt:lpstr>Example</vt:lpstr>
      <vt:lpstr>Python Namespace</vt:lpstr>
      <vt:lpstr>Types of Python namespace </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Keywords and Namespaces </dc:title>
  <dc:creator>sarihaashanmugasundaram@gmail.com</dc:creator>
  <cp:lastModifiedBy>sarihaashanmugasundaram@gmail.com</cp:lastModifiedBy>
  <cp:revision>2</cp:revision>
  <dcterms:created xsi:type="dcterms:W3CDTF">2023-04-29T14:00:37Z</dcterms:created>
  <dcterms:modified xsi:type="dcterms:W3CDTF">2023-04-29T14:22:21Z</dcterms:modified>
</cp:coreProperties>
</file>