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480" r:id="rId11"/>
    <p:sldId id="4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71E1C-BFC6-4A6F-A8AE-2EC64407F0DC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386AD-1BB3-49C7-83B4-3CD720E35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2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AD73-F2E2-F841-B16A-74F9CBEFF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Classes and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0B004-1101-4A5F-6CC6-66AA30E7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A60CD-0296-1B45-D6D2-B1D54D30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253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6A02B-5394-48A9-A4CF-4AE03B02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0025"/>
            <a:ext cx="11382207" cy="639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More about __</a:t>
            </a:r>
            <a:r>
              <a:rPr lang="en-US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init</a:t>
            </a: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__</a:t>
            </a:r>
          </a:p>
          <a:p>
            <a:pPr marL="0" indent="0">
              <a:buNone/>
            </a:pPr>
            <a:endParaRPr lang="en-US" sz="22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__</a:t>
            </a:r>
            <a:r>
              <a:rPr lang="en-US" sz="2200" dirty="0" err="1">
                <a:latin typeface="Georgia" panose="02040502050405020303" pitchFamily="18" charset="0"/>
              </a:rPr>
              <a:t>init</a:t>
            </a:r>
            <a:r>
              <a:rPr lang="en-US" sz="2200" dirty="0">
                <a:latin typeface="Georgia" panose="02040502050405020303" pitchFamily="18" charset="0"/>
              </a:rPr>
              <a:t>__ method is similar to constructors in C++ and Java.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Constructors are used to initialize the object’s state.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task of constructors is to initialize(assign values) to the data members of the class when an object of class is created.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Like methods, a constructor also contains collection of statements(i.e. instructions) that are executed at time of Object creation.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It is run as soon as an object of a class is instantiated. The method is useful to do any initialization you want to do with your object.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51DFB4-1E63-4699-2F55-CE4CAF23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F8C1D-569A-2760-FDF5-11D160FC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85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872DB-1D43-4578-B88A-C9C56DCED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133350"/>
            <a:ext cx="11972925" cy="6457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class Person: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      def __</a:t>
            </a:r>
            <a:r>
              <a:rPr lang="en-US" sz="2200" dirty="0" err="1">
                <a:latin typeface="Georgia" panose="02040502050405020303" pitchFamily="18" charset="0"/>
              </a:rPr>
              <a:t>init</a:t>
            </a:r>
            <a:r>
              <a:rPr lang="en-US" sz="2200" dirty="0">
                <a:latin typeface="Georgia" panose="02040502050405020303" pitchFamily="18" charset="0"/>
              </a:rPr>
              <a:t>__(self, name):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        self.name = name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      def </a:t>
            </a:r>
            <a:r>
              <a:rPr lang="en-US" sz="2200" dirty="0" err="1">
                <a:latin typeface="Georgia" panose="02040502050405020303" pitchFamily="18" charset="0"/>
              </a:rPr>
              <a:t>say_hi</a:t>
            </a:r>
            <a:r>
              <a:rPr lang="en-US" sz="2200" dirty="0">
                <a:latin typeface="Georgia" panose="02040502050405020303" pitchFamily="18" charset="0"/>
              </a:rPr>
              <a:t>(self):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        print('Hello, my name is', self.name)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 = Person('Nikhil')  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p.say_hi</a:t>
            </a:r>
            <a:r>
              <a:rPr lang="en-US" sz="2200" dirty="0">
                <a:latin typeface="Georgia" panose="02040502050405020303" pitchFamily="18" charset="0"/>
              </a:rPr>
              <a:t>()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Hello, my name is Nikhil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In the above example, a person name Nikhil is created. While creating a person, “Nikhil” is passed as an argument, this argument will be passed to the __</a:t>
            </a:r>
            <a:r>
              <a:rPr lang="en-US" sz="2200" dirty="0" err="1">
                <a:latin typeface="Georgia" panose="02040502050405020303" pitchFamily="18" charset="0"/>
              </a:rPr>
              <a:t>init</a:t>
            </a:r>
            <a:r>
              <a:rPr lang="en-US" sz="2200" dirty="0">
                <a:latin typeface="Georgia" panose="02040502050405020303" pitchFamily="18" charset="0"/>
              </a:rPr>
              <a:t>__ method to initialize the object.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 The keyword self represents the instance of a class and binds the attributes with the given arguments. Similarly, many objects of Person class can be created by passing different names as arguments.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84257B-E332-5F68-DDE5-4871733A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AD229-B77B-01AD-60DF-448376AF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74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475" y="1041755"/>
            <a:ext cx="11696700" cy="477448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116082">
              <a:spcBef>
                <a:spcPts val="70"/>
              </a:spcBef>
            </a:pPr>
            <a:r>
              <a:rPr sz="2109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EE220C"/>
                  </a:solidFill>
                </a:uFill>
                <a:latin typeface="Georgia" panose="02040502050405020303" pitchFamily="18" charset="0"/>
                <a:cs typeface="Verdana"/>
              </a:rPr>
              <a:t>Python</a:t>
            </a:r>
            <a:r>
              <a:rPr sz="2109" b="1" spc="-14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EE220C"/>
                  </a:solidFill>
                </a:uFill>
                <a:latin typeface="Georgia" panose="02040502050405020303" pitchFamily="18" charset="0"/>
                <a:cs typeface="Verdana"/>
              </a:rPr>
              <a:t> </a:t>
            </a:r>
            <a:r>
              <a:rPr sz="2109" b="1" spc="-4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EE220C"/>
                  </a:solidFill>
                </a:uFill>
                <a:latin typeface="Georgia" panose="02040502050405020303" pitchFamily="18" charset="0"/>
                <a:cs typeface="Verdana"/>
              </a:rPr>
              <a:t>Classes/Objects</a:t>
            </a:r>
            <a:endParaRPr sz="2109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cs typeface="Verdana"/>
            </a:endParaRPr>
          </a:p>
          <a:p>
            <a:pPr marL="241093" indent="-241093">
              <a:spcBef>
                <a:spcPts val="21"/>
              </a:spcBef>
              <a:buFont typeface="Wingdings" panose="05000000000000000000" pitchFamily="2" charset="2"/>
              <a:buChar char="Ø"/>
            </a:pPr>
            <a:endParaRPr sz="1547" dirty="0">
              <a:latin typeface="Verdana"/>
              <a:cs typeface="Verdana"/>
            </a:endParaRPr>
          </a:p>
          <a:p>
            <a:pPr marL="357175" indent="-241093">
              <a:buFont typeface="Wingdings" panose="05000000000000000000" pitchFamily="2" charset="2"/>
              <a:buChar char="Ø"/>
            </a:pPr>
            <a:r>
              <a:rPr sz="1547" dirty="0">
                <a:latin typeface="Georgia" panose="02040502050405020303" pitchFamily="18" charset="0"/>
                <a:cs typeface="Verdana"/>
              </a:rPr>
              <a:t>Python</a:t>
            </a:r>
            <a:r>
              <a:rPr sz="1547" spc="-11" dirty="0">
                <a:latin typeface="Georgia" panose="02040502050405020303" pitchFamily="18" charset="0"/>
                <a:cs typeface="Verdana"/>
              </a:rPr>
              <a:t> </a:t>
            </a:r>
            <a:r>
              <a:rPr sz="1547" dirty="0">
                <a:latin typeface="Georgia" panose="02040502050405020303" pitchFamily="18" charset="0"/>
                <a:cs typeface="Verdana"/>
              </a:rPr>
              <a:t>is</a:t>
            </a:r>
            <a:r>
              <a:rPr sz="1547" spc="-7" dirty="0">
                <a:latin typeface="Georgia" panose="02040502050405020303" pitchFamily="18" charset="0"/>
                <a:cs typeface="Verdana"/>
              </a:rPr>
              <a:t> </a:t>
            </a:r>
            <a:r>
              <a:rPr sz="1547" dirty="0">
                <a:latin typeface="Georgia" panose="02040502050405020303" pitchFamily="18" charset="0"/>
                <a:cs typeface="Verdana"/>
              </a:rPr>
              <a:t>an</a:t>
            </a:r>
            <a:r>
              <a:rPr sz="1547" spc="-7" dirty="0">
                <a:latin typeface="Georgia" panose="02040502050405020303" pitchFamily="18" charset="0"/>
                <a:cs typeface="Verdana"/>
              </a:rPr>
              <a:t> </a:t>
            </a:r>
            <a:r>
              <a:rPr sz="1547" spc="-4" dirty="0">
                <a:latin typeface="Georgia" panose="02040502050405020303" pitchFamily="18" charset="0"/>
                <a:cs typeface="Verdana"/>
              </a:rPr>
              <a:t>object</a:t>
            </a:r>
            <a:r>
              <a:rPr sz="1547" spc="-7" dirty="0">
                <a:latin typeface="Georgia" panose="02040502050405020303" pitchFamily="18" charset="0"/>
                <a:cs typeface="Verdana"/>
              </a:rPr>
              <a:t> </a:t>
            </a:r>
            <a:r>
              <a:rPr sz="1547" dirty="0">
                <a:latin typeface="Georgia" panose="02040502050405020303" pitchFamily="18" charset="0"/>
                <a:cs typeface="Verdana"/>
              </a:rPr>
              <a:t>oriented</a:t>
            </a:r>
            <a:r>
              <a:rPr sz="1547" spc="-7" dirty="0">
                <a:latin typeface="Georgia" panose="02040502050405020303" pitchFamily="18" charset="0"/>
                <a:cs typeface="Verdana"/>
              </a:rPr>
              <a:t> </a:t>
            </a:r>
            <a:r>
              <a:rPr sz="1547" dirty="0">
                <a:latin typeface="Georgia" panose="02040502050405020303" pitchFamily="18" charset="0"/>
                <a:cs typeface="Verdana"/>
              </a:rPr>
              <a:t>programming</a:t>
            </a:r>
            <a:r>
              <a:rPr sz="1547" spc="-7" dirty="0">
                <a:latin typeface="Georgia" panose="02040502050405020303" pitchFamily="18" charset="0"/>
                <a:cs typeface="Verdana"/>
              </a:rPr>
              <a:t> </a:t>
            </a:r>
            <a:r>
              <a:rPr sz="1547" dirty="0">
                <a:latin typeface="Georgia" panose="02040502050405020303" pitchFamily="18" charset="0"/>
                <a:cs typeface="Verdana"/>
              </a:rPr>
              <a:t>language.</a:t>
            </a:r>
          </a:p>
          <a:p>
            <a:pPr marL="357175" indent="-241093">
              <a:buFont typeface="Wingdings" panose="05000000000000000000" pitchFamily="2" charset="2"/>
              <a:buChar char="Ø"/>
            </a:pPr>
            <a:r>
              <a:rPr sz="1547" dirty="0">
                <a:latin typeface="Georgia" panose="02040502050405020303" pitchFamily="18" charset="0"/>
                <a:cs typeface="Verdana"/>
              </a:rPr>
              <a:t>Almost</a:t>
            </a:r>
            <a:r>
              <a:rPr sz="1547" spc="-7" dirty="0">
                <a:latin typeface="Georgia" panose="02040502050405020303" pitchFamily="18" charset="0"/>
                <a:cs typeface="Verdana"/>
              </a:rPr>
              <a:t> </a:t>
            </a:r>
            <a:r>
              <a:rPr sz="1547" dirty="0">
                <a:latin typeface="Georgia" panose="02040502050405020303" pitchFamily="18" charset="0"/>
                <a:cs typeface="Verdana"/>
              </a:rPr>
              <a:t>everything</a:t>
            </a:r>
            <a:r>
              <a:rPr sz="1547" spc="-4" dirty="0">
                <a:latin typeface="Georgia" panose="02040502050405020303" pitchFamily="18" charset="0"/>
                <a:cs typeface="Verdana"/>
              </a:rPr>
              <a:t> </a:t>
            </a:r>
            <a:r>
              <a:rPr sz="1547" dirty="0">
                <a:latin typeface="Georgia" panose="02040502050405020303" pitchFamily="18" charset="0"/>
                <a:cs typeface="Verdana"/>
              </a:rPr>
              <a:t>in</a:t>
            </a:r>
            <a:r>
              <a:rPr sz="1547" spc="-4" dirty="0">
                <a:latin typeface="Georgia" panose="02040502050405020303" pitchFamily="18" charset="0"/>
                <a:cs typeface="Verdana"/>
              </a:rPr>
              <a:t> </a:t>
            </a:r>
            <a:r>
              <a:rPr sz="1547" dirty="0">
                <a:latin typeface="Georgia" panose="02040502050405020303" pitchFamily="18" charset="0"/>
                <a:cs typeface="Verdana"/>
              </a:rPr>
              <a:t>Python</a:t>
            </a:r>
            <a:r>
              <a:rPr sz="1547" spc="-4" dirty="0">
                <a:latin typeface="Georgia" panose="02040502050405020303" pitchFamily="18" charset="0"/>
                <a:cs typeface="Verdana"/>
              </a:rPr>
              <a:t> </a:t>
            </a:r>
            <a:r>
              <a:rPr sz="1547" dirty="0">
                <a:latin typeface="Georgia" panose="02040502050405020303" pitchFamily="18" charset="0"/>
                <a:cs typeface="Verdana"/>
              </a:rPr>
              <a:t>is</a:t>
            </a:r>
            <a:r>
              <a:rPr sz="1547" spc="-4" dirty="0">
                <a:latin typeface="Georgia" panose="02040502050405020303" pitchFamily="18" charset="0"/>
                <a:cs typeface="Verdana"/>
              </a:rPr>
              <a:t> </a:t>
            </a:r>
            <a:r>
              <a:rPr sz="1547" dirty="0">
                <a:latin typeface="Georgia" panose="02040502050405020303" pitchFamily="18" charset="0"/>
                <a:cs typeface="Verdana"/>
              </a:rPr>
              <a:t>an</a:t>
            </a:r>
            <a:r>
              <a:rPr sz="1547" spc="-7" dirty="0">
                <a:latin typeface="Georgia" panose="02040502050405020303" pitchFamily="18" charset="0"/>
                <a:cs typeface="Verdana"/>
              </a:rPr>
              <a:t> </a:t>
            </a:r>
            <a:r>
              <a:rPr sz="1547" spc="-4" dirty="0">
                <a:latin typeface="Georgia" panose="02040502050405020303" pitchFamily="18" charset="0"/>
                <a:cs typeface="Verdana"/>
              </a:rPr>
              <a:t>object, </a:t>
            </a:r>
            <a:r>
              <a:rPr sz="1547" dirty="0">
                <a:latin typeface="Georgia" panose="02040502050405020303" pitchFamily="18" charset="0"/>
                <a:cs typeface="Verdana"/>
              </a:rPr>
              <a:t>with</a:t>
            </a:r>
            <a:r>
              <a:rPr sz="1547" spc="-4" dirty="0">
                <a:latin typeface="Georgia" panose="02040502050405020303" pitchFamily="18" charset="0"/>
                <a:cs typeface="Verdana"/>
              </a:rPr>
              <a:t> </a:t>
            </a:r>
            <a:r>
              <a:rPr sz="1547" dirty="0">
                <a:latin typeface="Georgia" panose="02040502050405020303" pitchFamily="18" charset="0"/>
                <a:cs typeface="Verdana"/>
              </a:rPr>
              <a:t>its</a:t>
            </a:r>
            <a:r>
              <a:rPr sz="1547" spc="-4" dirty="0">
                <a:latin typeface="Georgia" panose="02040502050405020303" pitchFamily="18" charset="0"/>
                <a:cs typeface="Verdana"/>
              </a:rPr>
              <a:t> </a:t>
            </a:r>
            <a:r>
              <a:rPr sz="1547" dirty="0">
                <a:latin typeface="Georgia" panose="02040502050405020303" pitchFamily="18" charset="0"/>
                <a:cs typeface="Verdana"/>
              </a:rPr>
              <a:t>properties</a:t>
            </a:r>
            <a:r>
              <a:rPr sz="1547" spc="-4" dirty="0">
                <a:latin typeface="Georgia" panose="02040502050405020303" pitchFamily="18" charset="0"/>
                <a:cs typeface="Verdana"/>
              </a:rPr>
              <a:t> </a:t>
            </a:r>
            <a:r>
              <a:rPr sz="1547" dirty="0">
                <a:latin typeface="Georgia" panose="02040502050405020303" pitchFamily="18" charset="0"/>
                <a:cs typeface="Verdana"/>
              </a:rPr>
              <a:t>and</a:t>
            </a:r>
            <a:r>
              <a:rPr sz="1547" spc="-7" dirty="0">
                <a:latin typeface="Georgia" panose="02040502050405020303" pitchFamily="18" charset="0"/>
                <a:cs typeface="Verdana"/>
              </a:rPr>
              <a:t> </a:t>
            </a:r>
            <a:r>
              <a:rPr sz="1547" dirty="0">
                <a:latin typeface="Georgia" panose="02040502050405020303" pitchFamily="18" charset="0"/>
                <a:cs typeface="Verdana"/>
              </a:rPr>
              <a:t>methods.</a:t>
            </a:r>
          </a:p>
          <a:p>
            <a:pPr marL="357175" indent="-241093" algn="just">
              <a:buFont typeface="Wingdings" panose="05000000000000000000" pitchFamily="2" charset="2"/>
              <a:buChar char="Ø"/>
            </a:pPr>
            <a:r>
              <a:rPr sz="1547" dirty="0">
                <a:latin typeface="Georgia" panose="02040502050405020303" pitchFamily="18" charset="0"/>
                <a:cs typeface="Verdana"/>
              </a:rPr>
              <a:t>A </a:t>
            </a:r>
            <a:r>
              <a:rPr sz="1547" spc="-4" dirty="0">
                <a:latin typeface="Georgia" panose="02040502050405020303" pitchFamily="18" charset="0"/>
                <a:cs typeface="Verdana"/>
              </a:rPr>
              <a:t>Class</a:t>
            </a:r>
            <a:r>
              <a:rPr sz="1547" dirty="0">
                <a:latin typeface="Georgia" panose="02040502050405020303" pitchFamily="18" charset="0"/>
                <a:cs typeface="Verdana"/>
              </a:rPr>
              <a:t> is like an</a:t>
            </a:r>
            <a:r>
              <a:rPr sz="1547" spc="4" dirty="0">
                <a:latin typeface="Georgia" panose="02040502050405020303" pitchFamily="18" charset="0"/>
                <a:cs typeface="Verdana"/>
              </a:rPr>
              <a:t> </a:t>
            </a:r>
            <a:r>
              <a:rPr sz="1547" spc="-4" dirty="0">
                <a:latin typeface="Georgia" panose="02040502050405020303" pitchFamily="18" charset="0"/>
                <a:cs typeface="Verdana"/>
              </a:rPr>
              <a:t>object</a:t>
            </a:r>
            <a:r>
              <a:rPr sz="1547" dirty="0">
                <a:latin typeface="Georgia" panose="02040502050405020303" pitchFamily="18" charset="0"/>
                <a:cs typeface="Verdana"/>
              </a:rPr>
              <a:t> constructor, or a</a:t>
            </a:r>
            <a:r>
              <a:rPr sz="1547" spc="4" dirty="0">
                <a:latin typeface="Georgia" panose="02040502050405020303" pitchFamily="18" charset="0"/>
                <a:cs typeface="Verdana"/>
              </a:rPr>
              <a:t> </a:t>
            </a:r>
            <a:r>
              <a:rPr sz="1547" dirty="0">
                <a:latin typeface="Georgia" panose="02040502050405020303" pitchFamily="18" charset="0"/>
                <a:cs typeface="Verdana"/>
              </a:rPr>
              <a:t>"blueprint" for </a:t>
            </a:r>
            <a:r>
              <a:rPr sz="1547" spc="-4" dirty="0">
                <a:latin typeface="Georgia" panose="02040502050405020303" pitchFamily="18" charset="0"/>
                <a:cs typeface="Verdana"/>
              </a:rPr>
              <a:t>creating</a:t>
            </a:r>
            <a:r>
              <a:rPr sz="1547" dirty="0">
                <a:latin typeface="Georgia" panose="02040502050405020303" pitchFamily="18" charset="0"/>
                <a:cs typeface="Verdana"/>
              </a:rPr>
              <a:t> </a:t>
            </a:r>
            <a:r>
              <a:rPr sz="1547" spc="-4" dirty="0">
                <a:latin typeface="Georgia" panose="02040502050405020303" pitchFamily="18" charset="0"/>
                <a:cs typeface="Verdana"/>
              </a:rPr>
              <a:t>objects.</a:t>
            </a:r>
            <a:endParaRPr sz="1547" dirty="0">
              <a:latin typeface="Georgia" panose="02040502050405020303" pitchFamily="18" charset="0"/>
              <a:cs typeface="Verdana"/>
            </a:endParaRPr>
          </a:p>
          <a:p>
            <a:pPr marL="62506" marR="288418" algn="just">
              <a:lnSpc>
                <a:spcPct val="96600"/>
              </a:lnSpc>
              <a:spcBef>
                <a:spcPts val="932"/>
              </a:spcBef>
              <a:buClr>
                <a:srgbClr val="313131"/>
              </a:buClr>
              <a:buSzPct val="147619"/>
              <a:tabLst>
                <a:tab pos="276810" algn="l"/>
              </a:tabLst>
            </a:pPr>
            <a:r>
              <a:rPr sz="1687" b="1" spc="11" dirty="0">
                <a:solidFill>
                  <a:srgbClr val="00B0F0"/>
                </a:solidFill>
                <a:latin typeface="Georgia" panose="02040502050405020303" pitchFamily="18" charset="0"/>
                <a:cs typeface="Verdana"/>
              </a:rPr>
              <a:t>Class</a:t>
            </a:r>
            <a:r>
              <a:rPr sz="1547" spc="11" dirty="0">
                <a:solidFill>
                  <a:srgbClr val="EE220C"/>
                </a:solidFill>
                <a:latin typeface="Georgia" panose="02040502050405020303" pitchFamily="18" charset="0"/>
                <a:cs typeface="Verdana"/>
              </a:rPr>
              <a:t> </a:t>
            </a:r>
            <a:endParaRPr lang="en-US" sz="1547" spc="18" dirty="0">
              <a:solidFill>
                <a:srgbClr val="313131"/>
              </a:solidFill>
              <a:latin typeface="Georgia" panose="02040502050405020303" pitchFamily="18" charset="0"/>
              <a:cs typeface="Verdana"/>
            </a:endParaRPr>
          </a:p>
          <a:p>
            <a:pPr marL="303599" marR="288418" indent="-241093" algn="just">
              <a:lnSpc>
                <a:spcPct val="96600"/>
              </a:lnSpc>
              <a:spcBef>
                <a:spcPts val="932"/>
              </a:spcBef>
              <a:buClr>
                <a:srgbClr val="313131"/>
              </a:buClr>
              <a:buSzPct val="147619"/>
              <a:buFont typeface="Wingdings" panose="05000000000000000000" pitchFamily="2" charset="2"/>
              <a:buChar char="Ø"/>
              <a:tabLst>
                <a:tab pos="276810" algn="l"/>
              </a:tabLst>
            </a:pPr>
            <a:r>
              <a:rPr sz="1547" spc="18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A </a:t>
            </a: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user-defined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prototype for </a:t>
            </a: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an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object that defines </a:t>
            </a: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a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set </a:t>
            </a: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of</a:t>
            </a: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attributes</a:t>
            </a: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that</a:t>
            </a: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characterise</a:t>
            </a: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any</a:t>
            </a:r>
            <a:r>
              <a:rPr sz="1547" spc="18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object</a:t>
            </a: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of</a:t>
            </a: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the</a:t>
            </a:r>
            <a:r>
              <a:rPr sz="1547" spc="18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class.</a:t>
            </a:r>
            <a:endParaRPr lang="en-US" sz="1547" spc="11" dirty="0">
              <a:solidFill>
                <a:srgbClr val="313131"/>
              </a:solidFill>
              <a:latin typeface="Georgia" panose="02040502050405020303" pitchFamily="18" charset="0"/>
              <a:cs typeface="Verdana"/>
            </a:endParaRPr>
          </a:p>
          <a:p>
            <a:pPr marL="303599" marR="288418" indent="-241093" algn="just">
              <a:lnSpc>
                <a:spcPct val="96600"/>
              </a:lnSpc>
              <a:spcBef>
                <a:spcPts val="932"/>
              </a:spcBef>
              <a:buClr>
                <a:srgbClr val="313131"/>
              </a:buClr>
              <a:buSzPct val="147619"/>
              <a:buFont typeface="Wingdings" panose="05000000000000000000" pitchFamily="2" charset="2"/>
              <a:buChar char="Ø"/>
              <a:tabLst>
                <a:tab pos="276810" algn="l"/>
              </a:tabLst>
            </a:pP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The </a:t>
            </a:r>
            <a:r>
              <a:rPr sz="1547" spc="18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35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attributes</a:t>
            </a:r>
            <a:r>
              <a:rPr sz="1547" spc="39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28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are</a:t>
            </a:r>
            <a:r>
              <a:rPr sz="1547" spc="32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data</a:t>
            </a:r>
            <a:r>
              <a:rPr sz="1547" spc="35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39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members</a:t>
            </a:r>
            <a:r>
              <a:rPr sz="1547" spc="42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32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(class</a:t>
            </a:r>
            <a:r>
              <a:rPr sz="1547" spc="35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variables</a:t>
            </a:r>
            <a:r>
              <a:rPr sz="1547" spc="39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32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and</a:t>
            </a:r>
            <a:r>
              <a:rPr sz="1547" spc="35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instance </a:t>
            </a:r>
            <a:r>
              <a:rPr sz="1547" spc="39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variables)</a:t>
            </a:r>
            <a:r>
              <a:rPr sz="1547" spc="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and</a:t>
            </a:r>
            <a:r>
              <a:rPr sz="1547" spc="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methods,</a:t>
            </a:r>
            <a:r>
              <a:rPr sz="1547" spc="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accessed</a:t>
            </a:r>
            <a:r>
              <a:rPr sz="1547" spc="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via</a:t>
            </a:r>
            <a:r>
              <a:rPr sz="1547" spc="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dot</a:t>
            </a:r>
            <a:r>
              <a:rPr sz="1547" spc="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notation.</a:t>
            </a:r>
            <a:endParaRPr sz="1547" dirty="0">
              <a:latin typeface="Georgia" panose="02040502050405020303" pitchFamily="18" charset="0"/>
              <a:cs typeface="Verdana"/>
            </a:endParaRPr>
          </a:p>
          <a:p>
            <a:pPr marL="62506" marR="288418" algn="just">
              <a:lnSpc>
                <a:spcPct val="96600"/>
              </a:lnSpc>
              <a:spcBef>
                <a:spcPts val="1550"/>
              </a:spcBef>
              <a:buClr>
                <a:srgbClr val="313131"/>
              </a:buClr>
              <a:buSzPct val="147619"/>
              <a:tabLst>
                <a:tab pos="276810" algn="l"/>
              </a:tabLst>
            </a:pPr>
            <a:r>
              <a:rPr sz="1687" b="1" spc="11" dirty="0">
                <a:solidFill>
                  <a:srgbClr val="00B0F0"/>
                </a:solidFill>
                <a:latin typeface="Georgia" panose="02040502050405020303" pitchFamily="18" charset="0"/>
                <a:cs typeface="Verdana"/>
              </a:rPr>
              <a:t>Class variable </a:t>
            </a:r>
            <a:endParaRPr lang="en-US" sz="1547" b="1" spc="18" dirty="0">
              <a:solidFill>
                <a:srgbClr val="313131"/>
              </a:solidFill>
              <a:latin typeface="Georgia" panose="02040502050405020303" pitchFamily="18" charset="0"/>
              <a:cs typeface="Verdana"/>
            </a:endParaRPr>
          </a:p>
          <a:p>
            <a:pPr marL="303599" marR="288418" indent="-241093" algn="just">
              <a:lnSpc>
                <a:spcPct val="96600"/>
              </a:lnSpc>
              <a:spcBef>
                <a:spcPts val="1550"/>
              </a:spcBef>
              <a:buClr>
                <a:srgbClr val="313131"/>
              </a:buClr>
              <a:buSzPct val="147619"/>
              <a:buFont typeface="Wingdings" panose="05000000000000000000" pitchFamily="2" charset="2"/>
              <a:buChar char="Ø"/>
              <a:tabLst>
                <a:tab pos="276810" algn="l"/>
              </a:tabLst>
            </a:pPr>
            <a:r>
              <a:rPr sz="1547" spc="18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A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variable that is </a:t>
            </a: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shared by </a:t>
            </a:r>
            <a:r>
              <a:rPr sz="1547" spc="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all </a:t>
            </a: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instances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of </a:t>
            </a: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a </a:t>
            </a:r>
            <a:r>
              <a:rPr sz="1547" spc="18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class.</a:t>
            </a:r>
            <a:r>
              <a:rPr sz="1547" spc="218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Class</a:t>
            </a:r>
            <a:r>
              <a:rPr sz="1547" spc="22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variables</a:t>
            </a:r>
            <a:r>
              <a:rPr sz="1547" spc="22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are</a:t>
            </a:r>
            <a:r>
              <a:rPr sz="1547" spc="22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defined</a:t>
            </a:r>
            <a:r>
              <a:rPr sz="1547" spc="22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within</a:t>
            </a:r>
            <a:r>
              <a:rPr sz="1547" spc="22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a</a:t>
            </a:r>
            <a:r>
              <a:rPr sz="1547" spc="22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class</a:t>
            </a:r>
            <a:r>
              <a:rPr sz="1547" spc="22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but</a:t>
            </a:r>
            <a:r>
              <a:rPr sz="1547" spc="22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outside</a:t>
            </a:r>
            <a:r>
              <a:rPr sz="1547" spc="22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any </a:t>
            </a:r>
            <a:r>
              <a:rPr sz="1547" spc="-496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of </a:t>
            </a: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the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class's </a:t>
            </a: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methods. </a:t>
            </a:r>
            <a:endParaRPr lang="en-US" sz="1547" spc="14" dirty="0">
              <a:solidFill>
                <a:srgbClr val="313131"/>
              </a:solidFill>
              <a:latin typeface="Georgia" panose="02040502050405020303" pitchFamily="18" charset="0"/>
              <a:cs typeface="Verdana"/>
            </a:endParaRPr>
          </a:p>
          <a:p>
            <a:pPr marL="303599" marR="288418" indent="-241093" algn="just">
              <a:lnSpc>
                <a:spcPct val="96600"/>
              </a:lnSpc>
              <a:spcBef>
                <a:spcPts val="1550"/>
              </a:spcBef>
              <a:buClr>
                <a:srgbClr val="313131"/>
              </a:buClr>
              <a:buSzPct val="147619"/>
              <a:buFont typeface="Wingdings" panose="05000000000000000000" pitchFamily="2" charset="2"/>
              <a:buChar char="Ø"/>
              <a:tabLst>
                <a:tab pos="276810" algn="l"/>
              </a:tabLst>
            </a:pP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Class variables </a:t>
            </a: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are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not </a:t>
            </a: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used as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frequently </a:t>
            </a: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as</a:t>
            </a:r>
            <a:r>
              <a:rPr sz="1547" spc="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instance</a:t>
            </a:r>
            <a:r>
              <a:rPr sz="1547" spc="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variables</a:t>
            </a:r>
            <a:r>
              <a:rPr sz="1547" spc="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are.</a:t>
            </a:r>
            <a:endParaRPr sz="1547" dirty="0">
              <a:latin typeface="Georgia" panose="02040502050405020303" pitchFamily="18" charset="0"/>
              <a:cs typeface="Verdana"/>
            </a:endParaRPr>
          </a:p>
          <a:p>
            <a:pPr marL="62506" marR="288418" algn="just">
              <a:lnSpc>
                <a:spcPct val="91900"/>
              </a:lnSpc>
              <a:spcBef>
                <a:spcPts val="1607"/>
              </a:spcBef>
              <a:buClr>
                <a:srgbClr val="313131"/>
              </a:buClr>
              <a:buSzPct val="147619"/>
              <a:tabLst>
                <a:tab pos="276810" algn="l"/>
              </a:tabLst>
            </a:pPr>
            <a:r>
              <a:rPr sz="1687" b="1" spc="14" dirty="0">
                <a:solidFill>
                  <a:srgbClr val="00B0F0"/>
                </a:solidFill>
                <a:latin typeface="Georgia" panose="02040502050405020303" pitchFamily="18" charset="0"/>
                <a:cs typeface="Verdana"/>
              </a:rPr>
              <a:t>Data </a:t>
            </a:r>
            <a:r>
              <a:rPr sz="1687" b="1" spc="18" dirty="0">
                <a:solidFill>
                  <a:srgbClr val="00B0F0"/>
                </a:solidFill>
                <a:latin typeface="Georgia" panose="02040502050405020303" pitchFamily="18" charset="0"/>
                <a:cs typeface="Verdana"/>
              </a:rPr>
              <a:t>member</a:t>
            </a:r>
            <a:endParaRPr lang="en-US" sz="1687" b="1" spc="18" dirty="0">
              <a:solidFill>
                <a:srgbClr val="00B0F0"/>
              </a:solidFill>
              <a:latin typeface="Georgia" panose="02040502050405020303" pitchFamily="18" charset="0"/>
              <a:cs typeface="Verdana"/>
            </a:endParaRPr>
          </a:p>
          <a:p>
            <a:pPr marL="62506" marR="288418" algn="just">
              <a:lnSpc>
                <a:spcPct val="91900"/>
              </a:lnSpc>
              <a:spcBef>
                <a:spcPts val="1607"/>
              </a:spcBef>
              <a:buClr>
                <a:srgbClr val="313131"/>
              </a:buClr>
              <a:buSzPct val="147619"/>
              <a:tabLst>
                <a:tab pos="276810" algn="l"/>
              </a:tabLst>
            </a:pPr>
            <a:r>
              <a:rPr sz="1547" spc="18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A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class variable or </a:t>
            </a: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instance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variable that holds </a:t>
            </a: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data</a:t>
            </a:r>
            <a:r>
              <a:rPr sz="1547" spc="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associated</a:t>
            </a:r>
            <a:r>
              <a:rPr sz="1547" spc="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with</a:t>
            </a:r>
            <a:r>
              <a:rPr sz="1547" spc="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a</a:t>
            </a:r>
            <a:r>
              <a:rPr sz="1547" spc="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class</a:t>
            </a:r>
            <a:r>
              <a:rPr sz="1547" spc="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and</a:t>
            </a:r>
            <a:r>
              <a:rPr sz="1547" spc="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its</a:t>
            </a:r>
            <a:r>
              <a:rPr sz="1547" spc="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objects.</a:t>
            </a:r>
            <a:endParaRPr sz="1547" dirty="0">
              <a:latin typeface="Georgia" panose="02040502050405020303" pitchFamily="18" charset="0"/>
              <a:cs typeface="Verdana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65D8F-4160-F606-0140-AEF62825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E2998-56BB-209B-EE3C-67A07E9A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875" y="866776"/>
            <a:ext cx="11353800" cy="5004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647">
              <a:lnSpc>
                <a:spcPts val="2018"/>
              </a:lnSpc>
              <a:buClr>
                <a:srgbClr val="313131"/>
              </a:buClr>
              <a:buSzPct val="145454"/>
              <a:tabLst>
                <a:tab pos="267881" algn="l"/>
              </a:tabLst>
            </a:pPr>
            <a:r>
              <a:rPr sz="1687" b="1" dirty="0">
                <a:solidFill>
                  <a:srgbClr val="00B0F0"/>
                </a:solidFill>
                <a:latin typeface="Georgia" panose="02040502050405020303" pitchFamily="18" charset="0"/>
                <a:cs typeface="Verdana"/>
              </a:rPr>
              <a:t>Instance</a:t>
            </a:r>
            <a:r>
              <a:rPr sz="1687" b="1" spc="172" dirty="0">
                <a:solidFill>
                  <a:srgbClr val="00B0F0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687" b="1" dirty="0">
                <a:solidFill>
                  <a:srgbClr val="00B0F0"/>
                </a:solidFill>
                <a:latin typeface="Georgia" panose="02040502050405020303" pitchFamily="18" charset="0"/>
                <a:cs typeface="Verdana"/>
              </a:rPr>
              <a:t>variable</a:t>
            </a:r>
            <a:r>
              <a:rPr sz="1687" b="1" spc="172" dirty="0">
                <a:solidFill>
                  <a:srgbClr val="00B0F0"/>
                </a:solidFill>
                <a:latin typeface="Georgia" panose="02040502050405020303" pitchFamily="18" charset="0"/>
                <a:cs typeface="Verdana"/>
              </a:rPr>
              <a:t> </a:t>
            </a:r>
            <a:endParaRPr lang="en-US" sz="1547" b="1" spc="172" dirty="0">
              <a:solidFill>
                <a:srgbClr val="313131"/>
              </a:solidFill>
              <a:latin typeface="Georgia" panose="02040502050405020303" pitchFamily="18" charset="0"/>
              <a:cs typeface="Verdana"/>
            </a:endParaRPr>
          </a:p>
          <a:p>
            <a:pPr marL="44647">
              <a:lnSpc>
                <a:spcPts val="2018"/>
              </a:lnSpc>
              <a:buClr>
                <a:srgbClr val="313131"/>
              </a:buClr>
              <a:buSzPct val="145454"/>
              <a:tabLst>
                <a:tab pos="267881" algn="l"/>
              </a:tabLst>
            </a:pP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A</a:t>
            </a:r>
            <a:r>
              <a:rPr sz="1547" spc="176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variable</a:t>
            </a:r>
            <a:r>
              <a:rPr sz="1547" spc="172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that</a:t>
            </a:r>
            <a:r>
              <a:rPr sz="1547" spc="176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is</a:t>
            </a:r>
            <a:r>
              <a:rPr sz="1547" spc="176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defined</a:t>
            </a:r>
            <a:r>
              <a:rPr sz="1547" spc="172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inside</a:t>
            </a:r>
            <a:r>
              <a:rPr sz="1547" spc="176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a</a:t>
            </a:r>
            <a:r>
              <a:rPr sz="1547" spc="172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-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method</a:t>
            </a:r>
            <a:r>
              <a:rPr lang="en-US" sz="1547" spc="-4" dirty="0">
                <a:latin typeface="Georgia" panose="02040502050405020303" pitchFamily="18" charset="0"/>
                <a:cs typeface="Verdana"/>
              </a:rPr>
              <a:t> 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and</a:t>
            </a:r>
            <a:r>
              <a:rPr sz="1547" spc="-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belongs only 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to</a:t>
            </a:r>
            <a:r>
              <a:rPr sz="1547" spc="-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the</a:t>
            </a:r>
            <a:r>
              <a:rPr sz="1547" spc="-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current</a:t>
            </a:r>
            <a:r>
              <a:rPr sz="1547" spc="-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instance</a:t>
            </a:r>
            <a:r>
              <a:rPr sz="1547" spc="-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of 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a</a:t>
            </a:r>
            <a:r>
              <a:rPr sz="1547" spc="-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class.</a:t>
            </a:r>
            <a:endParaRPr sz="1547" dirty="0">
              <a:latin typeface="Georgia" panose="02040502050405020303" pitchFamily="18" charset="0"/>
              <a:cs typeface="Verdana"/>
            </a:endParaRPr>
          </a:p>
          <a:p>
            <a:pPr>
              <a:spcBef>
                <a:spcPts val="39"/>
              </a:spcBef>
            </a:pPr>
            <a:endParaRPr sz="1547" dirty="0">
              <a:latin typeface="Georgia" panose="02040502050405020303" pitchFamily="18" charset="0"/>
              <a:cs typeface="Verdana"/>
            </a:endParaRPr>
          </a:p>
          <a:p>
            <a:pPr marL="44647" marR="39289" algn="just">
              <a:lnSpc>
                <a:spcPct val="95100"/>
              </a:lnSpc>
              <a:buClr>
                <a:srgbClr val="313131"/>
              </a:buClr>
              <a:buSzPct val="145454"/>
              <a:tabLst>
                <a:tab pos="267881" algn="l"/>
              </a:tabLst>
            </a:pPr>
            <a:r>
              <a:rPr sz="1687" b="1" dirty="0">
                <a:solidFill>
                  <a:srgbClr val="00B0F0"/>
                </a:solidFill>
                <a:latin typeface="Georgia" panose="02040502050405020303" pitchFamily="18" charset="0"/>
                <a:cs typeface="Verdana"/>
              </a:rPr>
              <a:t>Inheritance</a:t>
            </a:r>
            <a:r>
              <a:rPr sz="1547" dirty="0">
                <a:solidFill>
                  <a:srgbClr val="EE220C"/>
                </a:solidFill>
                <a:latin typeface="Georgia" panose="02040502050405020303" pitchFamily="18" charset="0"/>
                <a:cs typeface="Verdana"/>
              </a:rPr>
              <a:t> </a:t>
            </a:r>
            <a:endParaRPr lang="en-US" sz="1547" dirty="0">
              <a:solidFill>
                <a:srgbClr val="313131"/>
              </a:solidFill>
              <a:latin typeface="Georgia" panose="02040502050405020303" pitchFamily="18" charset="0"/>
              <a:cs typeface="Verdana"/>
            </a:endParaRPr>
          </a:p>
          <a:p>
            <a:pPr marL="44647" marR="39289" algn="just">
              <a:lnSpc>
                <a:spcPct val="95100"/>
              </a:lnSpc>
              <a:buClr>
                <a:srgbClr val="313131"/>
              </a:buClr>
              <a:buSzPct val="145454"/>
              <a:tabLst>
                <a:tab pos="267881" algn="l"/>
              </a:tabLst>
            </a:pPr>
            <a:r>
              <a:rPr sz="1547" spc="-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The 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transfer </a:t>
            </a:r>
            <a:r>
              <a:rPr sz="1547" spc="-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of 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the characteristics </a:t>
            </a:r>
            <a:r>
              <a:rPr sz="1547" spc="-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of 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a class to </a:t>
            </a:r>
            <a:r>
              <a:rPr sz="1547" spc="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-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other 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classes that</a:t>
            </a:r>
            <a:r>
              <a:rPr sz="1547" spc="-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are</a:t>
            </a:r>
            <a:r>
              <a:rPr sz="1547" spc="-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derived </a:t>
            </a:r>
            <a:r>
              <a:rPr sz="1547" spc="-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from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it.</a:t>
            </a:r>
            <a:endParaRPr sz="1547" dirty="0">
              <a:latin typeface="Georgia" panose="02040502050405020303" pitchFamily="18" charset="0"/>
              <a:cs typeface="Verdana"/>
            </a:endParaRPr>
          </a:p>
          <a:p>
            <a:pPr>
              <a:spcBef>
                <a:spcPts val="32"/>
              </a:spcBef>
              <a:buClr>
                <a:srgbClr val="313131"/>
              </a:buClr>
            </a:pPr>
            <a:endParaRPr sz="1547" dirty="0">
              <a:latin typeface="Georgia" panose="02040502050405020303" pitchFamily="18" charset="0"/>
              <a:cs typeface="Verdana"/>
            </a:endParaRPr>
          </a:p>
          <a:p>
            <a:pPr marL="44647" marR="39289" algn="just">
              <a:lnSpc>
                <a:spcPct val="98500"/>
              </a:lnSpc>
              <a:spcBef>
                <a:spcPts val="4"/>
              </a:spcBef>
              <a:buClr>
                <a:srgbClr val="313131"/>
              </a:buClr>
              <a:buSzPct val="145454"/>
              <a:tabLst>
                <a:tab pos="267881" algn="l"/>
              </a:tabLst>
            </a:pPr>
            <a:r>
              <a:rPr sz="1687" b="1" dirty="0">
                <a:solidFill>
                  <a:srgbClr val="00B0F0"/>
                </a:solidFill>
                <a:latin typeface="Georgia" panose="02040502050405020303" pitchFamily="18" charset="0"/>
                <a:cs typeface="Verdana"/>
              </a:rPr>
              <a:t>Instance</a:t>
            </a:r>
            <a:r>
              <a:rPr sz="1547" dirty="0">
                <a:solidFill>
                  <a:srgbClr val="EE220C"/>
                </a:solidFill>
                <a:latin typeface="Georgia" panose="02040502050405020303" pitchFamily="18" charset="0"/>
                <a:cs typeface="Verdana"/>
              </a:rPr>
              <a:t> </a:t>
            </a:r>
            <a:endParaRPr lang="en-US" sz="1547" dirty="0">
              <a:solidFill>
                <a:srgbClr val="313131"/>
              </a:solidFill>
              <a:latin typeface="Georgia" panose="02040502050405020303" pitchFamily="18" charset="0"/>
              <a:cs typeface="Verdana"/>
            </a:endParaRPr>
          </a:p>
          <a:p>
            <a:pPr marL="44647" marR="39289" algn="just">
              <a:lnSpc>
                <a:spcPct val="98500"/>
              </a:lnSpc>
              <a:spcBef>
                <a:spcPts val="4"/>
              </a:spcBef>
              <a:buClr>
                <a:srgbClr val="313131"/>
              </a:buClr>
              <a:buSzPct val="145454"/>
              <a:tabLst>
                <a:tab pos="267881" algn="l"/>
              </a:tabLst>
            </a:pP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An individual </a:t>
            </a:r>
            <a:r>
              <a:rPr sz="1547" spc="-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object of 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a </a:t>
            </a:r>
            <a:r>
              <a:rPr sz="1547" spc="-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certain 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class. An </a:t>
            </a:r>
            <a:r>
              <a:rPr sz="1547" spc="-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object obj </a:t>
            </a:r>
            <a:r>
              <a:rPr sz="1547" spc="-520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that </a:t>
            </a:r>
            <a:r>
              <a:rPr sz="1547" spc="-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belongs 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to a class </a:t>
            </a:r>
            <a:r>
              <a:rPr sz="1547" spc="-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Circle, for example, 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is an instance </a:t>
            </a:r>
            <a:r>
              <a:rPr sz="1547" spc="-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of 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the </a:t>
            </a:r>
            <a:r>
              <a:rPr sz="1547" spc="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class</a:t>
            </a:r>
            <a:r>
              <a:rPr sz="1547" spc="-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Circle.</a:t>
            </a:r>
            <a:endParaRPr sz="1547" dirty="0">
              <a:latin typeface="Georgia" panose="02040502050405020303" pitchFamily="18" charset="0"/>
              <a:cs typeface="Verdana"/>
            </a:endParaRPr>
          </a:p>
          <a:p>
            <a:pPr>
              <a:spcBef>
                <a:spcPts val="35"/>
              </a:spcBef>
              <a:buClr>
                <a:srgbClr val="313131"/>
              </a:buClr>
            </a:pPr>
            <a:endParaRPr sz="1547" dirty="0">
              <a:latin typeface="Georgia" panose="02040502050405020303" pitchFamily="18" charset="0"/>
              <a:cs typeface="Verdana"/>
            </a:endParaRPr>
          </a:p>
          <a:p>
            <a:pPr marL="44647">
              <a:buClr>
                <a:srgbClr val="313131"/>
              </a:buClr>
              <a:buSzPct val="145454"/>
              <a:tabLst>
                <a:tab pos="267881" algn="l"/>
              </a:tabLst>
            </a:pPr>
            <a:r>
              <a:rPr sz="1687" b="1" spc="-4" dirty="0">
                <a:solidFill>
                  <a:srgbClr val="00B0F0"/>
                </a:solidFill>
                <a:latin typeface="Georgia" panose="02040502050405020303" pitchFamily="18" charset="0"/>
                <a:cs typeface="Verdana"/>
              </a:rPr>
              <a:t>Instantiation</a:t>
            </a:r>
            <a:r>
              <a:rPr sz="1547" spc="-4" dirty="0">
                <a:solidFill>
                  <a:srgbClr val="EE220C"/>
                </a:solidFill>
                <a:latin typeface="Georgia" panose="02040502050405020303" pitchFamily="18" charset="0"/>
                <a:cs typeface="Verdana"/>
              </a:rPr>
              <a:t> </a:t>
            </a:r>
            <a:endParaRPr lang="en-US" sz="1547" spc="-4" dirty="0">
              <a:solidFill>
                <a:srgbClr val="313131"/>
              </a:solidFill>
              <a:latin typeface="Georgia" panose="02040502050405020303" pitchFamily="18" charset="0"/>
              <a:cs typeface="Verdana"/>
            </a:endParaRPr>
          </a:p>
          <a:p>
            <a:pPr marL="44647">
              <a:buClr>
                <a:srgbClr val="313131"/>
              </a:buClr>
              <a:buSzPct val="145454"/>
              <a:tabLst>
                <a:tab pos="267881" algn="l"/>
              </a:tabLst>
            </a:pPr>
            <a:r>
              <a:rPr sz="1547" spc="-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The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-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creation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-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of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an instance </a:t>
            </a:r>
            <a:r>
              <a:rPr sz="1547" spc="-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of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a class.</a:t>
            </a:r>
            <a:endParaRPr sz="1547" dirty="0">
              <a:latin typeface="Georgia" panose="02040502050405020303" pitchFamily="18" charset="0"/>
              <a:cs typeface="Verdana"/>
            </a:endParaRPr>
          </a:p>
          <a:p>
            <a:pPr marL="44647" marR="39289" algn="just">
              <a:lnSpc>
                <a:spcPct val="95100"/>
              </a:lnSpc>
              <a:spcBef>
                <a:spcPts val="1649"/>
              </a:spcBef>
              <a:buClr>
                <a:srgbClr val="313131"/>
              </a:buClr>
              <a:buSzPct val="145454"/>
              <a:tabLst>
                <a:tab pos="267881" algn="l"/>
              </a:tabLst>
            </a:pPr>
            <a:r>
              <a:rPr sz="1687" b="1" dirty="0">
                <a:solidFill>
                  <a:srgbClr val="00B0F0"/>
                </a:solidFill>
                <a:latin typeface="Georgia" panose="02040502050405020303" pitchFamily="18" charset="0"/>
                <a:cs typeface="Verdana"/>
              </a:rPr>
              <a:t>Method</a:t>
            </a:r>
            <a:r>
              <a:rPr sz="1547" dirty="0">
                <a:solidFill>
                  <a:srgbClr val="B51700"/>
                </a:solidFill>
                <a:latin typeface="Georgia" panose="02040502050405020303" pitchFamily="18" charset="0"/>
                <a:cs typeface="Verdana"/>
              </a:rPr>
              <a:t> </a:t>
            </a:r>
            <a:endParaRPr lang="en-US" sz="1547" dirty="0">
              <a:solidFill>
                <a:srgbClr val="313131"/>
              </a:solidFill>
              <a:latin typeface="Georgia" panose="02040502050405020303" pitchFamily="18" charset="0"/>
              <a:cs typeface="Verdana"/>
            </a:endParaRPr>
          </a:p>
          <a:p>
            <a:pPr marL="44647" marR="39289" algn="just">
              <a:lnSpc>
                <a:spcPct val="95100"/>
              </a:lnSpc>
              <a:spcBef>
                <a:spcPts val="1649"/>
              </a:spcBef>
              <a:buClr>
                <a:srgbClr val="313131"/>
              </a:buClr>
              <a:buSzPct val="145454"/>
              <a:tabLst>
                <a:tab pos="267881" algn="l"/>
              </a:tabLst>
            </a:pP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A special kind </a:t>
            </a:r>
            <a:r>
              <a:rPr sz="1547" spc="-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of function 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that is defined in a class </a:t>
            </a:r>
            <a:r>
              <a:rPr sz="1547" spc="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-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definition.</a:t>
            </a:r>
            <a:endParaRPr sz="1547" dirty="0">
              <a:latin typeface="Georgia" panose="02040502050405020303" pitchFamily="18" charset="0"/>
              <a:cs typeface="Verdana"/>
            </a:endParaRPr>
          </a:p>
          <a:p>
            <a:pPr>
              <a:spcBef>
                <a:spcPts val="35"/>
              </a:spcBef>
              <a:buClr>
                <a:srgbClr val="313131"/>
              </a:buClr>
            </a:pPr>
            <a:endParaRPr sz="1547" dirty="0">
              <a:latin typeface="Georgia" panose="02040502050405020303" pitchFamily="18" charset="0"/>
              <a:cs typeface="Verdana"/>
            </a:endParaRPr>
          </a:p>
          <a:p>
            <a:pPr marL="44647" marR="39289" algn="just">
              <a:lnSpc>
                <a:spcPct val="98500"/>
              </a:lnSpc>
              <a:buClr>
                <a:srgbClr val="313131"/>
              </a:buClr>
              <a:buSzPct val="145454"/>
              <a:tabLst>
                <a:tab pos="267881" algn="l"/>
              </a:tabLst>
            </a:pPr>
            <a:r>
              <a:rPr sz="1687" b="1" dirty="0">
                <a:solidFill>
                  <a:srgbClr val="00B0F0"/>
                </a:solidFill>
                <a:latin typeface="Georgia" panose="02040502050405020303" pitchFamily="18" charset="0"/>
                <a:cs typeface="Verdana"/>
              </a:rPr>
              <a:t>Object</a:t>
            </a:r>
            <a:r>
              <a:rPr sz="1547" dirty="0">
                <a:solidFill>
                  <a:srgbClr val="EE220C"/>
                </a:solidFill>
                <a:latin typeface="Georgia" panose="02040502050405020303" pitchFamily="18" charset="0"/>
                <a:cs typeface="Verdana"/>
              </a:rPr>
              <a:t> </a:t>
            </a:r>
            <a:endParaRPr lang="en-US" sz="1547" dirty="0">
              <a:solidFill>
                <a:srgbClr val="313131"/>
              </a:solidFill>
              <a:latin typeface="Georgia" panose="02040502050405020303" pitchFamily="18" charset="0"/>
              <a:cs typeface="Verdana"/>
            </a:endParaRPr>
          </a:p>
          <a:p>
            <a:pPr marL="44647" marR="39289" algn="just">
              <a:lnSpc>
                <a:spcPct val="98500"/>
              </a:lnSpc>
              <a:buClr>
                <a:srgbClr val="313131"/>
              </a:buClr>
              <a:buSzPct val="145454"/>
              <a:tabLst>
                <a:tab pos="267881" algn="l"/>
              </a:tabLst>
            </a:pP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A unique instance </a:t>
            </a:r>
            <a:r>
              <a:rPr sz="1547" spc="-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of 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a </a:t>
            </a:r>
            <a:r>
              <a:rPr sz="1547" spc="-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data 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structure </a:t>
            </a:r>
            <a:r>
              <a:rPr sz="1547" spc="-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that's 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defined by </a:t>
            </a:r>
            <a:r>
              <a:rPr sz="1547" spc="-520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its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class.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An</a:t>
            </a:r>
            <a:r>
              <a:rPr sz="1547" spc="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object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comprises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both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data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members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spc="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(class </a:t>
            </a:r>
            <a:r>
              <a:rPr sz="1547" spc="11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variables</a:t>
            </a:r>
            <a:r>
              <a:rPr sz="1547" spc="-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and instance</a:t>
            </a:r>
            <a:r>
              <a:rPr sz="1547" spc="-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1547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variables) and</a:t>
            </a:r>
            <a:r>
              <a:rPr sz="1547" spc="-4" dirty="0">
                <a:solidFill>
                  <a:srgbClr val="313131"/>
                </a:solidFill>
                <a:latin typeface="Georgia" panose="02040502050405020303" pitchFamily="18" charset="0"/>
                <a:cs typeface="Verdana"/>
              </a:rPr>
              <a:t> methods.</a:t>
            </a:r>
            <a:endParaRPr sz="1547" dirty="0">
              <a:latin typeface="Georgia" panose="02040502050405020303" pitchFamily="18" charset="0"/>
              <a:cs typeface="Verdana"/>
            </a:endParaRPr>
          </a:p>
          <a:p>
            <a:pPr>
              <a:spcBef>
                <a:spcPts val="39"/>
              </a:spcBef>
              <a:buClr>
                <a:srgbClr val="313131"/>
              </a:buClr>
            </a:pPr>
            <a:endParaRPr sz="1547" dirty="0">
              <a:latin typeface="Georgia" panose="02040502050405020303" pitchFamily="18" charset="0"/>
              <a:cs typeface="Verdana"/>
            </a:endParaRPr>
          </a:p>
          <a:p>
            <a:pPr marL="267881" marR="39289" indent="-223234" algn="just">
              <a:lnSpc>
                <a:spcPct val="95100"/>
              </a:lnSpc>
              <a:buClr>
                <a:srgbClr val="313131"/>
              </a:buClr>
              <a:buSzPct val="145454"/>
              <a:buChar char="•"/>
              <a:tabLst>
                <a:tab pos="267881" algn="l"/>
              </a:tabLst>
            </a:pPr>
            <a:endParaRPr sz="1547" dirty="0">
              <a:latin typeface="Georgia" panose="02040502050405020303" pitchFamily="18" charset="0"/>
              <a:cs typeface="Verdana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867B0-77E2-E844-F1E7-CE028FC6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E35A2-211D-4D2E-AE62-C56C744C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9764" y="1011614"/>
            <a:ext cx="1743075" cy="212847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155370" marR="3572" indent="-146888">
              <a:lnSpc>
                <a:spcPct val="100699"/>
              </a:lnSpc>
              <a:spcBef>
                <a:spcPts val="56"/>
              </a:spcBef>
            </a:pPr>
            <a:r>
              <a:rPr sz="1406" dirty="0">
                <a:latin typeface="Georgia" panose="02040502050405020303" pitchFamily="18" charset="0"/>
                <a:cs typeface="Verdana"/>
              </a:rPr>
              <a:t>class</a:t>
            </a:r>
            <a:r>
              <a:rPr sz="1406" spc="-46" dirty="0">
                <a:latin typeface="Georgia" panose="02040502050405020303" pitchFamily="18" charset="0"/>
                <a:cs typeface="Verdana"/>
              </a:rPr>
              <a:t> </a:t>
            </a:r>
            <a:r>
              <a:rPr sz="1406" spc="-4" dirty="0">
                <a:latin typeface="Georgia" panose="02040502050405020303" pitchFamily="18" charset="0"/>
                <a:cs typeface="Verdana"/>
              </a:rPr>
              <a:t>MyClass: </a:t>
            </a:r>
            <a:r>
              <a:rPr sz="1406" spc="-566" dirty="0">
                <a:latin typeface="Georgia" panose="02040502050405020303" pitchFamily="18" charset="0"/>
                <a:cs typeface="Verdana"/>
              </a:rPr>
              <a:t> </a:t>
            </a:r>
            <a:r>
              <a:rPr sz="1406" dirty="0">
                <a:latin typeface="Georgia" panose="02040502050405020303" pitchFamily="18" charset="0"/>
                <a:cs typeface="Verdana"/>
              </a:rPr>
              <a:t>x</a:t>
            </a:r>
            <a:r>
              <a:rPr sz="1406" spc="-11" dirty="0">
                <a:latin typeface="Georgia" panose="02040502050405020303" pitchFamily="18" charset="0"/>
                <a:cs typeface="Verdana"/>
              </a:rPr>
              <a:t> </a:t>
            </a:r>
            <a:r>
              <a:rPr sz="1406" dirty="0">
                <a:latin typeface="Georgia" panose="02040502050405020303" pitchFamily="18" charset="0"/>
                <a:cs typeface="Verdana"/>
              </a:rPr>
              <a:t>=</a:t>
            </a:r>
            <a:r>
              <a:rPr sz="1406" spc="-7" dirty="0">
                <a:latin typeface="Georgia" panose="02040502050405020303" pitchFamily="18" charset="0"/>
                <a:cs typeface="Verdana"/>
              </a:rPr>
              <a:t> </a:t>
            </a:r>
            <a:r>
              <a:rPr sz="1406" dirty="0">
                <a:latin typeface="Georgia" panose="02040502050405020303" pitchFamily="18" charset="0"/>
                <a:cs typeface="Verdana"/>
              </a:rPr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064" y="1700048"/>
            <a:ext cx="1799332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406" spc="-4" dirty="0">
                <a:latin typeface="Georgia" panose="02040502050405020303" pitchFamily="18" charset="0"/>
                <a:cs typeface="Verdana"/>
              </a:rPr>
              <a:t>print(MyClass</a:t>
            </a:r>
            <a:r>
              <a:rPr sz="1406" b="1" spc="-4" dirty="0">
                <a:latin typeface="Georgia" panose="02040502050405020303" pitchFamily="18" charset="0"/>
                <a:cs typeface="Verdana"/>
              </a:rPr>
              <a:t>)</a:t>
            </a:r>
            <a:endParaRPr sz="1406" dirty="0">
              <a:latin typeface="Georgia" panose="02040502050405020303" pitchFamily="18" charset="0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7770" y="977599"/>
            <a:ext cx="1743075" cy="212847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155370" marR="3572" indent="-146888">
              <a:lnSpc>
                <a:spcPct val="100699"/>
              </a:lnSpc>
              <a:spcBef>
                <a:spcPts val="56"/>
              </a:spcBef>
            </a:pPr>
            <a:r>
              <a:rPr sz="1406" dirty="0">
                <a:latin typeface="Georgia" panose="02040502050405020303" pitchFamily="18" charset="0"/>
                <a:cs typeface="Verdana"/>
              </a:rPr>
              <a:t>class</a:t>
            </a:r>
            <a:r>
              <a:rPr sz="1406" spc="-46" dirty="0">
                <a:latin typeface="Georgia" panose="02040502050405020303" pitchFamily="18" charset="0"/>
                <a:cs typeface="Verdana"/>
              </a:rPr>
              <a:t> </a:t>
            </a:r>
            <a:r>
              <a:rPr sz="1406" spc="-4" dirty="0">
                <a:latin typeface="Georgia" panose="02040502050405020303" pitchFamily="18" charset="0"/>
                <a:cs typeface="Verdana"/>
              </a:rPr>
              <a:t>MyClass: </a:t>
            </a:r>
            <a:r>
              <a:rPr sz="1406" spc="-566" dirty="0">
                <a:latin typeface="Georgia" panose="02040502050405020303" pitchFamily="18" charset="0"/>
                <a:cs typeface="Verdana"/>
              </a:rPr>
              <a:t> </a:t>
            </a:r>
            <a:r>
              <a:rPr sz="1406" dirty="0">
                <a:latin typeface="Georgia" panose="02040502050405020303" pitchFamily="18" charset="0"/>
                <a:cs typeface="Verdana"/>
              </a:rPr>
              <a:t>x</a:t>
            </a:r>
            <a:r>
              <a:rPr sz="1406" spc="-11" dirty="0">
                <a:latin typeface="Georgia" panose="02040502050405020303" pitchFamily="18" charset="0"/>
                <a:cs typeface="Verdana"/>
              </a:rPr>
              <a:t> </a:t>
            </a:r>
            <a:r>
              <a:rPr sz="1406" dirty="0">
                <a:latin typeface="Georgia" panose="02040502050405020303" pitchFamily="18" charset="0"/>
                <a:cs typeface="Verdana"/>
              </a:rPr>
              <a:t>=</a:t>
            </a:r>
            <a:r>
              <a:rPr sz="1406" spc="-7" dirty="0">
                <a:latin typeface="Georgia" panose="02040502050405020303" pitchFamily="18" charset="0"/>
                <a:cs typeface="Verdana"/>
              </a:rPr>
              <a:t> </a:t>
            </a:r>
            <a:r>
              <a:rPr sz="1406" dirty="0">
                <a:latin typeface="Georgia" panose="02040502050405020303" pitchFamily="18" charset="0"/>
                <a:cs typeface="Verdana"/>
              </a:rPr>
              <a:t>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71059" y="1694321"/>
            <a:ext cx="1854250" cy="431369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8929" marR="3572">
              <a:lnSpc>
                <a:spcPct val="100699"/>
              </a:lnSpc>
              <a:spcBef>
                <a:spcPts val="56"/>
              </a:spcBef>
            </a:pPr>
            <a:r>
              <a:rPr sz="1406" dirty="0">
                <a:latin typeface="Georgia" panose="02040502050405020303" pitchFamily="18" charset="0"/>
                <a:cs typeface="Verdana"/>
              </a:rPr>
              <a:t>p1</a:t>
            </a:r>
            <a:r>
              <a:rPr sz="1406" spc="-25" dirty="0">
                <a:latin typeface="Georgia" panose="02040502050405020303" pitchFamily="18" charset="0"/>
                <a:cs typeface="Verdana"/>
              </a:rPr>
              <a:t> </a:t>
            </a:r>
            <a:r>
              <a:rPr sz="1406" dirty="0">
                <a:latin typeface="Georgia" panose="02040502050405020303" pitchFamily="18" charset="0"/>
                <a:cs typeface="Verdana"/>
              </a:rPr>
              <a:t>=</a:t>
            </a:r>
            <a:r>
              <a:rPr sz="1406" spc="-21" dirty="0">
                <a:latin typeface="Georgia" panose="02040502050405020303" pitchFamily="18" charset="0"/>
                <a:cs typeface="Verdana"/>
              </a:rPr>
              <a:t> </a:t>
            </a:r>
            <a:r>
              <a:rPr sz="1406" spc="-4" dirty="0">
                <a:latin typeface="Georgia" panose="02040502050405020303" pitchFamily="18" charset="0"/>
                <a:cs typeface="Verdana"/>
              </a:rPr>
              <a:t>MyClass() </a:t>
            </a:r>
            <a:r>
              <a:rPr sz="1406" spc="-566" dirty="0">
                <a:latin typeface="Georgia" panose="02040502050405020303" pitchFamily="18" charset="0"/>
                <a:cs typeface="Verdana"/>
              </a:rPr>
              <a:t> </a:t>
            </a:r>
            <a:r>
              <a:rPr sz="1406" spc="-4" dirty="0">
                <a:latin typeface="Georgia" panose="02040502050405020303" pitchFamily="18" charset="0"/>
                <a:cs typeface="Verdana"/>
              </a:rPr>
              <a:t>print(p1.x)</a:t>
            </a:r>
            <a:endParaRPr sz="1406" dirty="0">
              <a:latin typeface="Georgia" panose="02040502050405020303" pitchFamily="18" charset="0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17893" y="516805"/>
            <a:ext cx="596949" cy="258961"/>
          </a:xfrm>
          <a:custGeom>
            <a:avLst/>
            <a:gdLst/>
            <a:ahLst/>
            <a:cxnLst/>
            <a:rect l="l" t="t" r="r" b="b"/>
            <a:pathLst>
              <a:path w="848995" h="368300">
                <a:moveTo>
                  <a:pt x="848766" y="0"/>
                </a:moveTo>
                <a:lnTo>
                  <a:pt x="0" y="0"/>
                </a:lnTo>
                <a:lnTo>
                  <a:pt x="0" y="368300"/>
                </a:lnTo>
                <a:lnTo>
                  <a:pt x="848766" y="368300"/>
                </a:lnTo>
                <a:lnTo>
                  <a:pt x="84876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406">
              <a:latin typeface="Georgia" panose="02040502050405020303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902" y="347252"/>
            <a:ext cx="6643688" cy="33359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109" b="1" spc="-4" dirty="0">
                <a:latin typeface="Georgia" panose="02040502050405020303" pitchFamily="18" charset="0"/>
                <a:cs typeface="Verdana"/>
              </a:rPr>
              <a:t>To create</a:t>
            </a:r>
            <a:r>
              <a:rPr sz="2109" b="1" dirty="0">
                <a:latin typeface="Georgia" panose="02040502050405020303" pitchFamily="18" charset="0"/>
                <a:cs typeface="Verdana"/>
              </a:rPr>
              <a:t> a</a:t>
            </a:r>
            <a:r>
              <a:rPr sz="2109" b="1" spc="-4" dirty="0">
                <a:latin typeface="Georgia" panose="02040502050405020303" pitchFamily="18" charset="0"/>
                <a:cs typeface="Verdana"/>
              </a:rPr>
              <a:t> </a:t>
            </a:r>
            <a:r>
              <a:rPr sz="2109" b="1" dirty="0">
                <a:latin typeface="Georgia" panose="02040502050405020303" pitchFamily="18" charset="0"/>
                <a:cs typeface="Verdana"/>
              </a:rPr>
              <a:t>class, use</a:t>
            </a:r>
            <a:r>
              <a:rPr sz="2109" b="1" spc="-4" dirty="0">
                <a:latin typeface="Georgia" panose="02040502050405020303" pitchFamily="18" charset="0"/>
                <a:cs typeface="Verdana"/>
              </a:rPr>
              <a:t> </a:t>
            </a:r>
            <a:r>
              <a:rPr sz="2109" b="1" dirty="0">
                <a:latin typeface="Georgia" panose="02040502050405020303" pitchFamily="18" charset="0"/>
                <a:cs typeface="Verdana"/>
              </a:rPr>
              <a:t>the </a:t>
            </a:r>
            <a:r>
              <a:rPr sz="2109" b="1" spc="-4" dirty="0">
                <a:latin typeface="Georgia" panose="02040502050405020303" pitchFamily="18" charset="0"/>
                <a:cs typeface="Verdana"/>
              </a:rPr>
              <a:t>keyword </a:t>
            </a:r>
            <a:r>
              <a:rPr sz="2109" b="1" spc="-4" dirty="0">
                <a:solidFill>
                  <a:srgbClr val="DC143C"/>
                </a:solidFill>
                <a:latin typeface="Georgia" panose="02040502050405020303" pitchFamily="18" charset="0"/>
                <a:cs typeface="Verdana"/>
              </a:rPr>
              <a:t>class</a:t>
            </a:r>
            <a:r>
              <a:rPr sz="1406" b="1" spc="-4" dirty="0">
                <a:latin typeface="Georgia" panose="02040502050405020303" pitchFamily="18" charset="0"/>
                <a:cs typeface="Verdana"/>
              </a:rPr>
              <a:t>:</a:t>
            </a:r>
            <a:endParaRPr sz="1406" dirty="0">
              <a:latin typeface="Georgia" panose="02040502050405020303" pitchFamily="18" charset="0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98047" y="3714818"/>
            <a:ext cx="1029146" cy="234103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55"/>
              </a:lnSpc>
              <a:tabLst>
                <a:tab pos="253148" algn="l"/>
              </a:tabLst>
            </a:pPr>
            <a:r>
              <a:rPr sz="1406" b="1" u="heavy" dirty="0">
                <a:uFill>
                  <a:solidFill>
                    <a:srgbClr val="FEFEFE"/>
                  </a:solidFill>
                </a:uFill>
                <a:latin typeface="Georgia" panose="02040502050405020303" pitchFamily="18" charset="0"/>
                <a:cs typeface="Arial"/>
              </a:rPr>
              <a:t> 	</a:t>
            </a:r>
            <a:r>
              <a:rPr sz="1406" b="1" dirty="0">
                <a:solidFill>
                  <a:srgbClr val="FFFFFF"/>
                </a:solidFill>
                <a:latin typeface="Georgia" panose="02040502050405020303" pitchFamily="18" charset="0"/>
                <a:cs typeface="Courier New"/>
              </a:rPr>
              <a:t>init</a:t>
            </a:r>
            <a:r>
              <a:rPr sz="1406" b="1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Georgia" panose="02040502050405020303" pitchFamily="18" charset="0"/>
                <a:cs typeface="Courier New"/>
              </a:rPr>
              <a:t>  </a:t>
            </a:r>
            <a:endParaRPr sz="1406">
              <a:latin typeface="Georgia" panose="02040502050405020303" pitchFamily="18" charset="0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950" y="3837770"/>
            <a:ext cx="8922693" cy="23410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50022" indent="-241093">
              <a:spcBef>
                <a:spcPts val="70"/>
              </a:spcBef>
              <a:buFont typeface="Wingdings" panose="05000000000000000000" pitchFamily="2" charset="2"/>
              <a:buChar char="Ø"/>
              <a:tabLst>
                <a:tab pos="7063578" algn="l"/>
              </a:tabLst>
            </a:pPr>
            <a:r>
              <a:rPr sz="1406" spc="-4" dirty="0">
                <a:latin typeface="Georgia" panose="02040502050405020303" pitchFamily="18" charset="0"/>
                <a:cs typeface="Arial"/>
              </a:rPr>
              <a:t>Wh</a:t>
            </a:r>
            <a:r>
              <a:rPr sz="1406" dirty="0">
                <a:latin typeface="Georgia" panose="02040502050405020303" pitchFamily="18" charset="0"/>
                <a:cs typeface="Arial"/>
              </a:rPr>
              <a:t>en</a:t>
            </a:r>
            <a:r>
              <a:rPr sz="1406" spc="-4" dirty="0">
                <a:latin typeface="Georgia" panose="02040502050405020303" pitchFamily="18" charset="0"/>
                <a:cs typeface="Arial"/>
              </a:rPr>
              <a:t> </a:t>
            </a:r>
            <a:r>
              <a:rPr sz="1406" dirty="0">
                <a:latin typeface="Georgia" panose="02040502050405020303" pitchFamily="18" charset="0"/>
                <a:cs typeface="Arial"/>
              </a:rPr>
              <a:t>a </a:t>
            </a:r>
            <a:r>
              <a:rPr sz="1406" spc="-4" dirty="0">
                <a:latin typeface="Georgia" panose="02040502050405020303" pitchFamily="18" charset="0"/>
                <a:cs typeface="Arial"/>
              </a:rPr>
              <a:t>n</a:t>
            </a:r>
            <a:r>
              <a:rPr sz="1406" dirty="0">
                <a:latin typeface="Georgia" panose="02040502050405020303" pitchFamily="18" charset="0"/>
                <a:cs typeface="Arial"/>
              </a:rPr>
              <a:t>ew</a:t>
            </a:r>
            <a:r>
              <a:rPr sz="1406" spc="-4" dirty="0">
                <a:latin typeface="Georgia" panose="02040502050405020303" pitchFamily="18" charset="0"/>
                <a:cs typeface="Arial"/>
              </a:rPr>
              <a:t> in</a:t>
            </a:r>
            <a:r>
              <a:rPr sz="1406" dirty="0">
                <a:latin typeface="Georgia" panose="02040502050405020303" pitchFamily="18" charset="0"/>
                <a:cs typeface="Arial"/>
              </a:rPr>
              <a:t>sta</a:t>
            </a:r>
            <a:r>
              <a:rPr sz="1406" spc="-4" dirty="0">
                <a:latin typeface="Georgia" panose="02040502050405020303" pitchFamily="18" charset="0"/>
                <a:cs typeface="Arial"/>
              </a:rPr>
              <a:t>n</a:t>
            </a:r>
            <a:r>
              <a:rPr sz="1406" dirty="0">
                <a:latin typeface="Georgia" panose="02040502050405020303" pitchFamily="18" charset="0"/>
                <a:cs typeface="Arial"/>
              </a:rPr>
              <a:t>ce </a:t>
            </a:r>
            <a:r>
              <a:rPr sz="1406" spc="-4" dirty="0">
                <a:latin typeface="Georgia" panose="02040502050405020303" pitchFamily="18" charset="0"/>
                <a:cs typeface="Arial"/>
              </a:rPr>
              <a:t>o</a:t>
            </a:r>
            <a:r>
              <a:rPr sz="1406" dirty="0">
                <a:latin typeface="Georgia" panose="02040502050405020303" pitchFamily="18" charset="0"/>
                <a:cs typeface="Arial"/>
              </a:rPr>
              <a:t>f</a:t>
            </a:r>
            <a:r>
              <a:rPr sz="1406" spc="-4" dirty="0">
                <a:latin typeface="Georgia" panose="02040502050405020303" pitchFamily="18" charset="0"/>
                <a:cs typeface="Arial"/>
              </a:rPr>
              <a:t> </a:t>
            </a:r>
            <a:r>
              <a:rPr sz="1406" dirty="0">
                <a:latin typeface="Georgia" panose="02040502050405020303" pitchFamily="18" charset="0"/>
                <a:cs typeface="Arial"/>
              </a:rPr>
              <a:t>a </a:t>
            </a:r>
            <a:r>
              <a:rPr sz="1406" spc="-4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p</a:t>
            </a:r>
            <a:r>
              <a:rPr sz="1406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yt</a:t>
            </a:r>
            <a:r>
              <a:rPr sz="1406" spc="-4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ho</a:t>
            </a:r>
            <a:r>
              <a:rPr sz="1406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n</a:t>
            </a:r>
            <a:r>
              <a:rPr sz="1406" spc="-4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406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c</a:t>
            </a:r>
            <a:r>
              <a:rPr sz="1406" spc="-4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l</a:t>
            </a:r>
            <a:r>
              <a:rPr sz="1406" dirty="0">
                <a:solidFill>
                  <a:srgbClr val="FF0000"/>
                </a:solidFill>
                <a:latin typeface="Georgia" panose="02040502050405020303" pitchFamily="18" charset="0"/>
                <a:cs typeface="Arial"/>
              </a:rPr>
              <a:t>ass </a:t>
            </a:r>
            <a:r>
              <a:rPr sz="1406" spc="-4" dirty="0">
                <a:latin typeface="Georgia" panose="02040502050405020303" pitchFamily="18" charset="0"/>
                <a:cs typeface="Arial"/>
              </a:rPr>
              <a:t>i</a:t>
            </a:r>
            <a:r>
              <a:rPr sz="1406" dirty="0">
                <a:latin typeface="Georgia" panose="02040502050405020303" pitchFamily="18" charset="0"/>
                <a:cs typeface="Arial"/>
              </a:rPr>
              <a:t>s create</a:t>
            </a:r>
            <a:r>
              <a:rPr sz="1406" spc="-4" dirty="0">
                <a:latin typeface="Georgia" panose="02040502050405020303" pitchFamily="18" charset="0"/>
                <a:cs typeface="Arial"/>
              </a:rPr>
              <a:t>d</a:t>
            </a:r>
            <a:r>
              <a:rPr sz="1406" dirty="0">
                <a:latin typeface="Georgia" panose="02040502050405020303" pitchFamily="18" charset="0"/>
                <a:cs typeface="Arial"/>
              </a:rPr>
              <a:t>,</a:t>
            </a:r>
            <a:r>
              <a:rPr sz="1406" spc="-4" dirty="0">
                <a:latin typeface="Georgia" panose="02040502050405020303" pitchFamily="18" charset="0"/>
                <a:cs typeface="Arial"/>
              </a:rPr>
              <a:t> i</a:t>
            </a:r>
            <a:r>
              <a:rPr sz="1406" dirty="0">
                <a:latin typeface="Georgia" panose="02040502050405020303" pitchFamily="18" charset="0"/>
                <a:cs typeface="Arial"/>
              </a:rPr>
              <a:t>t</a:t>
            </a:r>
            <a:r>
              <a:rPr sz="1406" spc="-4" dirty="0">
                <a:latin typeface="Georgia" panose="02040502050405020303" pitchFamily="18" charset="0"/>
                <a:cs typeface="Arial"/>
              </a:rPr>
              <a:t> i</a:t>
            </a:r>
            <a:r>
              <a:rPr sz="1406" dirty="0">
                <a:latin typeface="Georgia" panose="02040502050405020303" pitchFamily="18" charset="0"/>
                <a:cs typeface="Arial"/>
              </a:rPr>
              <a:t>s t</a:t>
            </a:r>
            <a:r>
              <a:rPr sz="1406" spc="-4" dirty="0">
                <a:latin typeface="Georgia" panose="02040502050405020303" pitchFamily="18" charset="0"/>
                <a:cs typeface="Arial"/>
              </a:rPr>
              <a:t>h</a:t>
            </a:r>
            <a:r>
              <a:rPr sz="1406" dirty="0">
                <a:latin typeface="Georgia" panose="02040502050405020303" pitchFamily="18" charset="0"/>
                <a:cs typeface="Arial"/>
              </a:rPr>
              <a:t>e	met</a:t>
            </a:r>
            <a:r>
              <a:rPr sz="1406" spc="-4" dirty="0">
                <a:latin typeface="Georgia" panose="02040502050405020303" pitchFamily="18" charset="0"/>
                <a:cs typeface="Arial"/>
              </a:rPr>
              <a:t>ho</a:t>
            </a:r>
            <a:r>
              <a:rPr sz="1406" dirty="0">
                <a:latin typeface="Georgia" panose="02040502050405020303" pitchFamily="18" charset="0"/>
                <a:cs typeface="Arial"/>
              </a:rPr>
              <a:t>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6626" y="4269150"/>
            <a:ext cx="8983116" cy="705034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8929" marR="3572">
              <a:lnSpc>
                <a:spcPct val="100699"/>
              </a:lnSpc>
              <a:spcBef>
                <a:spcPts val="56"/>
              </a:spcBef>
            </a:pPr>
            <a:r>
              <a:rPr sz="1406" spc="-4" dirty="0">
                <a:latin typeface="Georgia" panose="02040502050405020303" pitchFamily="18" charset="0"/>
                <a:cs typeface="Arial"/>
              </a:rPr>
              <a:t>which is</a:t>
            </a:r>
            <a:r>
              <a:rPr sz="1406" dirty="0">
                <a:latin typeface="Georgia" panose="02040502050405020303" pitchFamily="18" charset="0"/>
                <a:cs typeface="Arial"/>
              </a:rPr>
              <a:t> </a:t>
            </a:r>
            <a:r>
              <a:rPr sz="1406" spc="-4" dirty="0">
                <a:latin typeface="Georgia" panose="02040502050405020303" pitchFamily="18" charset="0"/>
                <a:cs typeface="Arial"/>
              </a:rPr>
              <a:t>called</a:t>
            </a:r>
            <a:r>
              <a:rPr sz="1406" dirty="0">
                <a:latin typeface="Georgia" panose="02040502050405020303" pitchFamily="18" charset="0"/>
                <a:cs typeface="Arial"/>
              </a:rPr>
              <a:t> </a:t>
            </a:r>
            <a:r>
              <a:rPr sz="1406" spc="-4" dirty="0">
                <a:latin typeface="Georgia" panose="02040502050405020303" pitchFamily="18" charset="0"/>
                <a:cs typeface="Arial"/>
              </a:rPr>
              <a:t>and proves</a:t>
            </a:r>
            <a:r>
              <a:rPr sz="1406" spc="4" dirty="0">
                <a:latin typeface="Georgia" panose="02040502050405020303" pitchFamily="18" charset="0"/>
                <a:cs typeface="Arial"/>
              </a:rPr>
              <a:t> </a:t>
            </a:r>
            <a:r>
              <a:rPr sz="1406" dirty="0">
                <a:latin typeface="Georgia" panose="02040502050405020303" pitchFamily="18" charset="0"/>
                <a:cs typeface="Arial"/>
              </a:rPr>
              <a:t>to</a:t>
            </a:r>
            <a:r>
              <a:rPr sz="1406" spc="-4" dirty="0">
                <a:latin typeface="Georgia" panose="02040502050405020303" pitchFamily="18" charset="0"/>
                <a:cs typeface="Arial"/>
              </a:rPr>
              <a:t> be</a:t>
            </a:r>
            <a:r>
              <a:rPr sz="1406" spc="4" dirty="0">
                <a:latin typeface="Georgia" panose="02040502050405020303" pitchFamily="18" charset="0"/>
                <a:cs typeface="Arial"/>
              </a:rPr>
              <a:t> </a:t>
            </a:r>
            <a:r>
              <a:rPr sz="1406" dirty="0">
                <a:latin typeface="Georgia" panose="02040502050405020303" pitchFamily="18" charset="0"/>
                <a:cs typeface="Arial"/>
              </a:rPr>
              <a:t>a very</a:t>
            </a:r>
            <a:r>
              <a:rPr sz="1406" spc="4" dirty="0">
                <a:latin typeface="Georgia" panose="02040502050405020303" pitchFamily="18" charset="0"/>
                <a:cs typeface="Arial"/>
              </a:rPr>
              <a:t> </a:t>
            </a:r>
            <a:r>
              <a:rPr sz="1406" spc="-4" dirty="0">
                <a:latin typeface="Georgia" panose="02040502050405020303" pitchFamily="18" charset="0"/>
                <a:cs typeface="Arial"/>
              </a:rPr>
              <a:t>good place</a:t>
            </a:r>
            <a:r>
              <a:rPr sz="1406" spc="4" dirty="0">
                <a:latin typeface="Georgia" panose="02040502050405020303" pitchFamily="18" charset="0"/>
                <a:cs typeface="Arial"/>
              </a:rPr>
              <a:t> </a:t>
            </a:r>
            <a:r>
              <a:rPr sz="1406" spc="-4" dirty="0">
                <a:latin typeface="Georgia" panose="02040502050405020303" pitchFamily="18" charset="0"/>
                <a:cs typeface="Arial"/>
              </a:rPr>
              <a:t>where</a:t>
            </a:r>
            <a:r>
              <a:rPr sz="1406" dirty="0">
                <a:latin typeface="Georgia" panose="02040502050405020303" pitchFamily="18" charset="0"/>
                <a:cs typeface="Arial"/>
              </a:rPr>
              <a:t> </a:t>
            </a:r>
            <a:r>
              <a:rPr sz="1406" spc="-4" dirty="0">
                <a:latin typeface="Georgia" panose="02040502050405020303" pitchFamily="18" charset="0"/>
                <a:cs typeface="Arial"/>
              </a:rPr>
              <a:t>we</a:t>
            </a:r>
            <a:r>
              <a:rPr sz="1406" dirty="0">
                <a:latin typeface="Georgia" panose="02040502050405020303" pitchFamily="18" charset="0"/>
                <a:cs typeface="Arial"/>
              </a:rPr>
              <a:t> can </a:t>
            </a:r>
            <a:r>
              <a:rPr sz="1406" spc="-4" dirty="0">
                <a:latin typeface="Georgia" panose="02040502050405020303" pitchFamily="18" charset="0"/>
                <a:cs typeface="Arial"/>
              </a:rPr>
              <a:t>modify</a:t>
            </a:r>
            <a:r>
              <a:rPr sz="1406" dirty="0">
                <a:latin typeface="Georgia" panose="02040502050405020303" pitchFamily="18" charset="0"/>
                <a:cs typeface="Arial"/>
              </a:rPr>
              <a:t> </a:t>
            </a:r>
            <a:r>
              <a:rPr sz="1406" spc="-4" dirty="0">
                <a:latin typeface="Georgia" panose="02040502050405020303" pitchFamily="18" charset="0"/>
                <a:cs typeface="Arial"/>
              </a:rPr>
              <a:t>the </a:t>
            </a:r>
            <a:r>
              <a:rPr sz="1406" spc="-457" dirty="0">
                <a:latin typeface="Georgia" panose="02040502050405020303" pitchFamily="18" charset="0"/>
                <a:cs typeface="Arial"/>
              </a:rPr>
              <a:t> </a:t>
            </a:r>
            <a:r>
              <a:rPr sz="1406" spc="-4" dirty="0">
                <a:latin typeface="Georgia" panose="02040502050405020303" pitchFamily="18" charset="0"/>
                <a:cs typeface="Arial"/>
              </a:rPr>
              <a:t>object</a:t>
            </a:r>
            <a:r>
              <a:rPr sz="1406" spc="-7" dirty="0">
                <a:latin typeface="Georgia" panose="02040502050405020303" pitchFamily="18" charset="0"/>
                <a:cs typeface="Arial"/>
              </a:rPr>
              <a:t> </a:t>
            </a:r>
            <a:r>
              <a:rPr sz="1406" dirty="0">
                <a:latin typeface="Georgia" panose="02040502050405020303" pitchFamily="18" charset="0"/>
                <a:cs typeface="Arial"/>
              </a:rPr>
              <a:t>after </a:t>
            </a:r>
            <a:r>
              <a:rPr sz="1406" spc="-4" dirty="0">
                <a:latin typeface="Georgia" panose="02040502050405020303" pitchFamily="18" charset="0"/>
                <a:cs typeface="Arial"/>
              </a:rPr>
              <a:t>it has</a:t>
            </a:r>
            <a:r>
              <a:rPr sz="1406" dirty="0">
                <a:latin typeface="Georgia" panose="02040502050405020303" pitchFamily="18" charset="0"/>
                <a:cs typeface="Arial"/>
              </a:rPr>
              <a:t> </a:t>
            </a:r>
            <a:r>
              <a:rPr sz="1406" spc="-4" dirty="0">
                <a:latin typeface="Georgia" panose="02040502050405020303" pitchFamily="18" charset="0"/>
                <a:cs typeface="Arial"/>
              </a:rPr>
              <a:t>been created.</a:t>
            </a:r>
            <a:endParaRPr sz="1406" dirty="0">
              <a:latin typeface="Georgia" panose="02040502050405020303" pitchFamily="18" charset="0"/>
              <a:cs typeface="Arial"/>
            </a:endParaRPr>
          </a:p>
          <a:p>
            <a:pPr>
              <a:spcBef>
                <a:spcPts val="35"/>
              </a:spcBef>
            </a:pPr>
            <a:endParaRPr sz="1406" dirty="0">
              <a:latin typeface="Georgia" panose="02040502050405020303" pitchFamily="18" charset="0"/>
              <a:cs typeface="Arial"/>
            </a:endParaRPr>
          </a:p>
          <a:p>
            <a:pPr marL="330387" marR="435753" indent="-241093">
              <a:lnSpc>
                <a:spcPts val="2250"/>
              </a:lnSpc>
              <a:buFont typeface="Wingdings" panose="05000000000000000000" pitchFamily="2" charset="2"/>
              <a:buChar char="Ø"/>
            </a:pPr>
            <a:r>
              <a:rPr lang="en-US" sz="1406" spc="-4" dirty="0">
                <a:solidFill>
                  <a:srgbClr val="222222"/>
                </a:solidFill>
                <a:latin typeface="Georgia" panose="02040502050405020303" pitchFamily="18" charset="0"/>
                <a:cs typeface="Arial MT"/>
              </a:rPr>
              <a:t>A</a:t>
            </a:r>
            <a:r>
              <a:rPr sz="1406" spc="-4" dirty="0">
                <a:solidFill>
                  <a:srgbClr val="222222"/>
                </a:solidFill>
                <a:latin typeface="Georgia" panose="02040502050405020303" pitchFamily="18" charset="0"/>
                <a:cs typeface="Arial MT"/>
              </a:rPr>
              <a:t>n</a:t>
            </a:r>
            <a:r>
              <a:rPr sz="1406" spc="4" dirty="0">
                <a:solidFill>
                  <a:srgbClr val="222222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406" b="1" spc="-4" dirty="0">
                <a:solidFill>
                  <a:srgbClr val="222222"/>
                </a:solidFill>
                <a:latin typeface="Georgia" panose="02040502050405020303" pitchFamily="18" charset="0"/>
                <a:cs typeface="Arial"/>
              </a:rPr>
              <a:t>attribute</a:t>
            </a:r>
            <a:r>
              <a:rPr sz="1406" b="1" spc="4" dirty="0">
                <a:solidFill>
                  <a:srgbClr val="222222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406" dirty="0">
                <a:solidFill>
                  <a:srgbClr val="222222"/>
                </a:solidFill>
                <a:latin typeface="Georgia" panose="02040502050405020303" pitchFamily="18" charset="0"/>
                <a:cs typeface="Arial MT"/>
              </a:rPr>
              <a:t>is</a:t>
            </a:r>
            <a:r>
              <a:rPr sz="1406" spc="4" dirty="0">
                <a:solidFill>
                  <a:srgbClr val="222222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406" dirty="0">
                <a:solidFill>
                  <a:srgbClr val="222222"/>
                </a:solidFill>
                <a:latin typeface="Georgia" panose="02040502050405020303" pitchFamily="18" charset="0"/>
                <a:cs typeface="Arial MT"/>
              </a:rPr>
              <a:t>a</a:t>
            </a:r>
            <a:r>
              <a:rPr sz="1406" spc="7" dirty="0">
                <a:solidFill>
                  <a:srgbClr val="222222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406" spc="-4" dirty="0">
                <a:solidFill>
                  <a:srgbClr val="222222"/>
                </a:solidFill>
                <a:latin typeface="Georgia" panose="02040502050405020303" pitchFamily="18" charset="0"/>
                <a:cs typeface="Arial MT"/>
              </a:rPr>
              <a:t>specification</a:t>
            </a:r>
            <a:r>
              <a:rPr sz="1406" spc="7" dirty="0">
                <a:solidFill>
                  <a:srgbClr val="222222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406" spc="-4" dirty="0">
                <a:solidFill>
                  <a:srgbClr val="222222"/>
                </a:solidFill>
                <a:latin typeface="Georgia" panose="02040502050405020303" pitchFamily="18" charset="0"/>
                <a:cs typeface="Arial MT"/>
              </a:rPr>
              <a:t>that</a:t>
            </a:r>
            <a:r>
              <a:rPr sz="1406" dirty="0">
                <a:solidFill>
                  <a:srgbClr val="222222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406" spc="-4" dirty="0">
                <a:solidFill>
                  <a:srgbClr val="222222"/>
                </a:solidFill>
                <a:latin typeface="Georgia" panose="02040502050405020303" pitchFamily="18" charset="0"/>
                <a:cs typeface="Arial MT"/>
              </a:rPr>
              <a:t>defines</a:t>
            </a:r>
            <a:r>
              <a:rPr sz="1406" spc="4" dirty="0">
                <a:solidFill>
                  <a:srgbClr val="222222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406" dirty="0">
                <a:solidFill>
                  <a:srgbClr val="222222"/>
                </a:solidFill>
                <a:latin typeface="Georgia" panose="02040502050405020303" pitchFamily="18" charset="0"/>
                <a:cs typeface="Arial MT"/>
              </a:rPr>
              <a:t>a</a:t>
            </a:r>
            <a:r>
              <a:rPr sz="1406" spc="7" dirty="0">
                <a:solidFill>
                  <a:srgbClr val="222222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406" spc="-4" dirty="0">
                <a:solidFill>
                  <a:srgbClr val="222222"/>
                </a:solidFill>
                <a:latin typeface="Georgia" panose="02040502050405020303" pitchFamily="18" charset="0"/>
                <a:cs typeface="Arial MT"/>
              </a:rPr>
              <a:t>property</a:t>
            </a:r>
            <a:r>
              <a:rPr sz="1406" spc="4" dirty="0">
                <a:solidFill>
                  <a:srgbClr val="222222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406" dirty="0">
                <a:solidFill>
                  <a:srgbClr val="222222"/>
                </a:solidFill>
                <a:latin typeface="Georgia" panose="02040502050405020303" pitchFamily="18" charset="0"/>
                <a:cs typeface="Arial MT"/>
              </a:rPr>
              <a:t>of an</a:t>
            </a:r>
            <a:r>
              <a:rPr sz="1406" spc="7" dirty="0">
                <a:solidFill>
                  <a:srgbClr val="222222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406" spc="-4" dirty="0">
                <a:solidFill>
                  <a:srgbClr val="222222"/>
                </a:solidFill>
                <a:latin typeface="Georgia" panose="02040502050405020303" pitchFamily="18" charset="0"/>
                <a:cs typeface="Arial MT"/>
              </a:rPr>
              <a:t>object, </a:t>
            </a:r>
            <a:r>
              <a:rPr sz="1406" spc="-534" dirty="0">
                <a:solidFill>
                  <a:srgbClr val="222222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406" spc="-4" dirty="0">
                <a:solidFill>
                  <a:srgbClr val="222222"/>
                </a:solidFill>
                <a:latin typeface="Georgia" panose="02040502050405020303" pitchFamily="18" charset="0"/>
                <a:cs typeface="Arial MT"/>
              </a:rPr>
              <a:t>element,</a:t>
            </a:r>
            <a:r>
              <a:rPr sz="1406" spc="-7" dirty="0">
                <a:solidFill>
                  <a:srgbClr val="222222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406" dirty="0">
                <a:solidFill>
                  <a:srgbClr val="222222"/>
                </a:solidFill>
                <a:latin typeface="Georgia" panose="02040502050405020303" pitchFamily="18" charset="0"/>
                <a:cs typeface="Arial MT"/>
              </a:rPr>
              <a:t>or</a:t>
            </a:r>
            <a:r>
              <a:rPr sz="1406" spc="-4" dirty="0">
                <a:solidFill>
                  <a:srgbClr val="222222"/>
                </a:solidFill>
                <a:latin typeface="Georgia" panose="02040502050405020303" pitchFamily="18" charset="0"/>
                <a:cs typeface="Arial MT"/>
              </a:rPr>
              <a:t> file.</a:t>
            </a:r>
            <a:endParaRPr sz="1406" dirty="0">
              <a:latin typeface="Georgia" panose="02040502050405020303" pitchFamily="18" charset="0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275" y="2814282"/>
            <a:ext cx="8983117" cy="76627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53576">
              <a:spcBef>
                <a:spcPts val="70"/>
              </a:spcBef>
              <a:tabLst>
                <a:tab pos="872399" algn="l"/>
                <a:tab pos="1573801" algn="l"/>
              </a:tabLst>
            </a:pPr>
            <a:r>
              <a:rPr sz="2109" b="1" spc="-4" dirty="0">
                <a:solidFill>
                  <a:srgbClr val="C00000"/>
                </a:solidFill>
                <a:latin typeface="Georgia" panose="02040502050405020303" pitchFamily="18" charset="0"/>
                <a:cs typeface="Verdana"/>
              </a:rPr>
              <a:t>The</a:t>
            </a:r>
            <a:r>
              <a:rPr sz="2109" b="1" u="heavy" spc="-4" dirty="0">
                <a:solidFill>
                  <a:srgbClr val="C00000"/>
                </a:solidFill>
                <a:uFill>
                  <a:solidFill>
                    <a:srgbClr val="ED210B"/>
                  </a:solidFill>
                </a:uFill>
                <a:latin typeface="Georgia" panose="02040502050405020303" pitchFamily="18" charset="0"/>
                <a:cs typeface="Verdana"/>
              </a:rPr>
              <a:t>	</a:t>
            </a:r>
            <a:r>
              <a:rPr sz="2109" b="1" spc="-4" dirty="0">
                <a:solidFill>
                  <a:srgbClr val="C00000"/>
                </a:solidFill>
                <a:latin typeface="Georgia" panose="02040502050405020303" pitchFamily="18" charset="0"/>
                <a:cs typeface="Verdana"/>
              </a:rPr>
              <a:t>init</a:t>
            </a:r>
            <a:r>
              <a:rPr sz="2109" b="1" u="heavy" spc="-4" dirty="0">
                <a:solidFill>
                  <a:srgbClr val="C00000"/>
                </a:solidFill>
                <a:uFill>
                  <a:solidFill>
                    <a:srgbClr val="ED210B"/>
                  </a:solidFill>
                </a:uFill>
                <a:latin typeface="Georgia" panose="02040502050405020303" pitchFamily="18" charset="0"/>
                <a:cs typeface="Verdana"/>
              </a:rPr>
              <a:t>	</a:t>
            </a:r>
            <a:r>
              <a:rPr sz="2109" b="1" dirty="0">
                <a:solidFill>
                  <a:srgbClr val="C00000"/>
                </a:solidFill>
                <a:latin typeface="Georgia" panose="02040502050405020303" pitchFamily="18" charset="0"/>
                <a:cs typeface="Verdana"/>
              </a:rPr>
              <a:t>()</a:t>
            </a:r>
            <a:r>
              <a:rPr sz="2109" b="1" spc="-42" dirty="0">
                <a:solidFill>
                  <a:srgbClr val="C00000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2109" b="1" dirty="0">
                <a:solidFill>
                  <a:srgbClr val="C00000"/>
                </a:solidFill>
                <a:latin typeface="Georgia" panose="02040502050405020303" pitchFamily="18" charset="0"/>
                <a:cs typeface="Verdana"/>
              </a:rPr>
              <a:t>Function</a:t>
            </a:r>
          </a:p>
          <a:p>
            <a:pPr>
              <a:spcBef>
                <a:spcPts val="42"/>
              </a:spcBef>
            </a:pPr>
            <a:endParaRPr sz="1406" dirty="0">
              <a:latin typeface="Georgia" panose="02040502050405020303" pitchFamily="18" charset="0"/>
              <a:cs typeface="Verdana"/>
            </a:endParaRPr>
          </a:p>
          <a:p>
            <a:pPr marL="8929">
              <a:tabLst>
                <a:tab pos="1296098" algn="l"/>
                <a:tab pos="1997500" algn="l"/>
              </a:tabLst>
            </a:pPr>
            <a:r>
              <a:rPr sz="1406" dirty="0">
                <a:latin typeface="Georgia" panose="02040502050405020303" pitchFamily="18" charset="0"/>
                <a:cs typeface="Verdana"/>
              </a:rPr>
              <a:t>Use the</a:t>
            </a:r>
            <a:r>
              <a:rPr sz="1406" u="heavy" dirty="0">
                <a:uFill>
                  <a:solidFill>
                    <a:srgbClr val="000000"/>
                  </a:solidFill>
                </a:uFill>
                <a:latin typeface="Georgia" panose="02040502050405020303" pitchFamily="18" charset="0"/>
                <a:cs typeface="Verdana"/>
              </a:rPr>
              <a:t>	</a:t>
            </a:r>
            <a:r>
              <a:rPr sz="1406" dirty="0">
                <a:latin typeface="Georgia" panose="02040502050405020303" pitchFamily="18" charset="0"/>
                <a:cs typeface="Verdana"/>
              </a:rPr>
              <a:t>init</a:t>
            </a:r>
            <a:r>
              <a:rPr sz="1406" u="heavy" dirty="0">
                <a:uFill>
                  <a:solidFill>
                    <a:srgbClr val="000000"/>
                  </a:solidFill>
                </a:uFill>
                <a:latin typeface="Georgia" panose="02040502050405020303" pitchFamily="18" charset="0"/>
                <a:cs typeface="Verdana"/>
              </a:rPr>
              <a:t>	</a:t>
            </a:r>
            <a:r>
              <a:rPr sz="1406" dirty="0">
                <a:latin typeface="Georgia" panose="02040502050405020303" pitchFamily="18" charset="0"/>
                <a:cs typeface="Verdana"/>
              </a:rPr>
              <a:t>() </a:t>
            </a:r>
            <a:r>
              <a:rPr sz="1406" spc="-4" dirty="0">
                <a:latin typeface="Georgia" panose="02040502050405020303" pitchFamily="18" charset="0"/>
                <a:cs typeface="Verdana"/>
              </a:rPr>
              <a:t>function</a:t>
            </a:r>
            <a:r>
              <a:rPr sz="1406" spc="4" dirty="0">
                <a:latin typeface="Georgia" panose="02040502050405020303" pitchFamily="18" charset="0"/>
                <a:cs typeface="Verdana"/>
              </a:rPr>
              <a:t> </a:t>
            </a:r>
            <a:r>
              <a:rPr sz="1406" dirty="0">
                <a:latin typeface="Georgia" panose="02040502050405020303" pitchFamily="18" charset="0"/>
                <a:cs typeface="Verdana"/>
              </a:rPr>
              <a:t>to</a:t>
            </a:r>
            <a:r>
              <a:rPr sz="1406" spc="4" dirty="0">
                <a:latin typeface="Georgia" panose="02040502050405020303" pitchFamily="18" charset="0"/>
                <a:cs typeface="Verdana"/>
              </a:rPr>
              <a:t> </a:t>
            </a:r>
            <a:r>
              <a:rPr sz="1406" dirty="0">
                <a:latin typeface="Georgia" panose="02040502050405020303" pitchFamily="18" charset="0"/>
                <a:cs typeface="Verdana"/>
              </a:rPr>
              <a:t>assign </a:t>
            </a:r>
            <a:r>
              <a:rPr sz="1406" spc="-4" dirty="0">
                <a:latin typeface="Georgia" panose="02040502050405020303" pitchFamily="18" charset="0"/>
                <a:cs typeface="Verdana"/>
              </a:rPr>
              <a:t>values</a:t>
            </a:r>
            <a:r>
              <a:rPr sz="1406" spc="4" dirty="0">
                <a:latin typeface="Georgia" panose="02040502050405020303" pitchFamily="18" charset="0"/>
                <a:cs typeface="Verdana"/>
              </a:rPr>
              <a:t> </a:t>
            </a:r>
            <a:r>
              <a:rPr sz="1406" dirty="0">
                <a:latin typeface="Georgia" panose="02040502050405020303" pitchFamily="18" charset="0"/>
                <a:cs typeface="Verdana"/>
              </a:rPr>
              <a:t>to</a:t>
            </a:r>
            <a:r>
              <a:rPr sz="1406" spc="4" dirty="0">
                <a:latin typeface="Georgia" panose="02040502050405020303" pitchFamily="18" charset="0"/>
                <a:cs typeface="Verdana"/>
              </a:rPr>
              <a:t> </a:t>
            </a:r>
            <a:r>
              <a:rPr sz="1406" spc="-4" dirty="0">
                <a:latin typeface="Georgia" panose="02040502050405020303" pitchFamily="18" charset="0"/>
                <a:cs typeface="Verdana"/>
              </a:rPr>
              <a:t>object</a:t>
            </a:r>
            <a:r>
              <a:rPr sz="1406" dirty="0">
                <a:latin typeface="Georgia" panose="02040502050405020303" pitchFamily="18" charset="0"/>
                <a:cs typeface="Verdana"/>
              </a:rPr>
              <a:t> </a:t>
            </a:r>
            <a:r>
              <a:rPr sz="1406" spc="-4" dirty="0">
                <a:latin typeface="Georgia" panose="02040502050405020303" pitchFamily="18" charset="0"/>
                <a:cs typeface="Verdana"/>
              </a:rPr>
              <a:t>properties</a:t>
            </a:r>
            <a:endParaRPr sz="1406" dirty="0">
              <a:latin typeface="Georgia" panose="02040502050405020303" pitchFamily="18" charset="0"/>
              <a:cs typeface="Verdana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C720EC-ED63-456B-A883-66CD8C7BD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92B6E30-8CA6-2780-58FA-1F5AA99F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516" y="2362200"/>
            <a:ext cx="10976967" cy="362141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109" b="1" spc="-4" dirty="0">
                <a:solidFill>
                  <a:srgbClr val="C00000"/>
                </a:solidFill>
                <a:latin typeface="Georgia" panose="02040502050405020303" pitchFamily="18" charset="0"/>
                <a:cs typeface="Arial"/>
              </a:rPr>
              <a:t>What</a:t>
            </a:r>
            <a:r>
              <a:rPr sz="2109" b="1" spc="-11" dirty="0">
                <a:solidFill>
                  <a:srgbClr val="C00000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2109" b="1" spc="-4" dirty="0">
                <a:solidFill>
                  <a:srgbClr val="C00000"/>
                </a:solidFill>
                <a:latin typeface="Georgia" panose="02040502050405020303" pitchFamily="18" charset="0"/>
                <a:cs typeface="Arial"/>
              </a:rPr>
              <a:t>is</a:t>
            </a:r>
            <a:r>
              <a:rPr sz="2109" b="1" spc="-7" dirty="0">
                <a:solidFill>
                  <a:srgbClr val="C00000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2109" b="1" spc="-4" dirty="0">
                <a:solidFill>
                  <a:srgbClr val="C00000"/>
                </a:solidFill>
                <a:latin typeface="Georgia" panose="02040502050405020303" pitchFamily="18" charset="0"/>
                <a:cs typeface="Arial"/>
              </a:rPr>
              <a:t>self</a:t>
            </a:r>
            <a:r>
              <a:rPr sz="2109" b="1" spc="-11" dirty="0">
                <a:solidFill>
                  <a:srgbClr val="C00000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2109" b="1" spc="-4" dirty="0">
                <a:solidFill>
                  <a:srgbClr val="C00000"/>
                </a:solidFill>
                <a:latin typeface="Georgia" panose="02040502050405020303" pitchFamily="18" charset="0"/>
                <a:cs typeface="Arial"/>
              </a:rPr>
              <a:t>in</a:t>
            </a:r>
            <a:r>
              <a:rPr sz="2109" b="1" spc="-7" dirty="0">
                <a:solidFill>
                  <a:srgbClr val="C00000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2109" b="1" spc="-4" dirty="0">
                <a:solidFill>
                  <a:srgbClr val="C00000"/>
                </a:solidFill>
                <a:latin typeface="Georgia" panose="02040502050405020303" pitchFamily="18" charset="0"/>
                <a:cs typeface="Arial"/>
              </a:rPr>
              <a:t>Python?</a:t>
            </a:r>
            <a:endParaRPr sz="2109" b="1" dirty="0">
              <a:solidFill>
                <a:srgbClr val="C00000"/>
              </a:solidFill>
              <a:latin typeface="Georgia" panose="02040502050405020303" pitchFamily="18" charset="0"/>
              <a:cs typeface="Arial"/>
            </a:endParaRPr>
          </a:p>
          <a:p>
            <a:pPr>
              <a:spcBef>
                <a:spcPts val="25"/>
              </a:spcBef>
            </a:pPr>
            <a:endParaRPr sz="1547" dirty="0">
              <a:latin typeface="Georgia" panose="02040502050405020303" pitchFamily="18" charset="0"/>
              <a:cs typeface="Arial"/>
            </a:endParaRPr>
          </a:p>
          <a:p>
            <a:pPr marL="330387" marR="241093" indent="-321457">
              <a:lnSpc>
                <a:spcPts val="1828"/>
              </a:lnSpc>
              <a:buFont typeface="Wingdings" panose="05000000000000000000" pitchFamily="2" charset="2"/>
              <a:buChar char="Ø"/>
              <a:tabLst>
                <a:tab pos="6688098" algn="l"/>
              </a:tabLst>
            </a:pP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Self</a:t>
            </a: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is an </a:t>
            </a: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instance</a:t>
            </a:r>
            <a:r>
              <a:rPr sz="1547" spc="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or</a:t>
            </a: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an</a:t>
            </a:r>
            <a:r>
              <a:rPr sz="1547" spc="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object</a:t>
            </a: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of a class. </a:t>
            </a: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In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Python,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this 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is </a:t>
            </a: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explicitly 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included</a:t>
            </a:r>
            <a:r>
              <a:rPr sz="1547" spc="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as </a:t>
            </a:r>
            <a:r>
              <a:rPr sz="1547" spc="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the</a:t>
            </a:r>
            <a:r>
              <a:rPr sz="1547" spc="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fi</a:t>
            </a:r>
            <a:r>
              <a:rPr sz="1547" spc="-25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rst</a:t>
            </a:r>
            <a:r>
              <a:rPr sz="1547" spc="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spc="-11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parameter.</a:t>
            </a:r>
            <a:r>
              <a:rPr sz="1547" spc="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spc="-1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However,</a:t>
            </a:r>
            <a:r>
              <a:rPr sz="1547" spc="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this</a:t>
            </a:r>
            <a:r>
              <a:rPr sz="1547" spc="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is not</a:t>
            </a:r>
            <a:r>
              <a:rPr sz="1547" spc="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the</a:t>
            </a:r>
            <a:r>
              <a:rPr sz="1547" spc="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case</a:t>
            </a:r>
            <a:r>
              <a:rPr sz="1547" spc="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in</a:t>
            </a:r>
            <a:r>
              <a:rPr sz="1547" spc="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Java</a:t>
            </a:r>
            <a:r>
              <a:rPr sz="1547" spc="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where</a:t>
            </a:r>
            <a:r>
              <a:rPr sz="1547" spc="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spc="-11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it’s</a:t>
            </a:r>
            <a:r>
              <a:rPr sz="1547" spc="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optional.	</a:t>
            </a:r>
            <a:endParaRPr lang="en-US" sz="1547" spc="-4" dirty="0">
              <a:solidFill>
                <a:srgbClr val="4A4A4A"/>
              </a:solidFill>
              <a:latin typeface="Georgia" panose="02040502050405020303" pitchFamily="18" charset="0"/>
              <a:cs typeface="Arial MT"/>
            </a:endParaRPr>
          </a:p>
          <a:p>
            <a:pPr marL="330387" marR="241093" indent="-321457">
              <a:lnSpc>
                <a:spcPts val="1828"/>
              </a:lnSpc>
              <a:buFont typeface="Wingdings" panose="05000000000000000000" pitchFamily="2" charset="2"/>
              <a:buChar char="Ø"/>
              <a:tabLst>
                <a:tab pos="6688098" algn="l"/>
              </a:tabLst>
            </a:pP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It</a:t>
            </a:r>
            <a:r>
              <a:rPr sz="1547" spc="-35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helps</a:t>
            </a:r>
            <a:r>
              <a:rPr sz="1547" spc="-35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to </a:t>
            </a:r>
            <a:r>
              <a:rPr sz="1547" spc="-418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differentiate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between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the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methods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and </a:t>
            </a: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attributes 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of</a:t>
            </a: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a</a:t>
            </a:r>
            <a:r>
              <a:rPr sz="1547" spc="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class</a:t>
            </a: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with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local variables.</a:t>
            </a:r>
            <a:endParaRPr sz="1547" dirty="0">
              <a:latin typeface="Georgia" panose="02040502050405020303" pitchFamily="18" charset="0"/>
              <a:cs typeface="Arial MT"/>
            </a:endParaRPr>
          </a:p>
          <a:p>
            <a:pPr marL="330387" marR="3572" indent="-321457">
              <a:lnSpc>
                <a:spcPts val="1828"/>
              </a:lnSpc>
              <a:buFont typeface="Wingdings" panose="05000000000000000000" pitchFamily="2" charset="2"/>
              <a:buChar char="Ø"/>
              <a:tabLst>
                <a:tab pos="442897" algn="l"/>
                <a:tab pos="844272" algn="l"/>
                <a:tab pos="1627824" algn="l"/>
                <a:tab pos="1876507" algn="l"/>
                <a:tab pos="2245290" algn="l"/>
                <a:tab pos="2592196" algn="l"/>
                <a:tab pos="3343156" algn="l"/>
                <a:tab pos="3940977" algn="l"/>
                <a:tab pos="4200376" algn="l"/>
                <a:tab pos="4569159" algn="l"/>
                <a:tab pos="5166980" algn="l"/>
                <a:tab pos="5917940" algn="l"/>
                <a:tab pos="6537638" algn="l"/>
                <a:tab pos="7080990" algn="l"/>
                <a:tab pos="7329673" algn="l"/>
              </a:tabLst>
            </a:pP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T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he	self</a:t>
            </a:r>
            <a:r>
              <a:rPr lang="en-US"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variable	in	</a:t>
            </a: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t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he	init	me</a:t>
            </a: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t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hod	re</a:t>
            </a: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f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ers	</a:t>
            </a: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t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o	</a:t>
            </a: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t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he	newly</a:t>
            </a:r>
            <a:r>
              <a:rPr lang="en-US"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crea</a:t>
            </a: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t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ed</a:t>
            </a:r>
            <a:r>
              <a:rPr lang="en-US"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object	while	in	o</a:t>
            </a: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t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her  </a:t>
            </a: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methods, 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it</a:t>
            </a: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refers to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the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object</a:t>
            </a: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whose </a:t>
            </a: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method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was</a:t>
            </a:r>
            <a:r>
              <a:rPr sz="1547" spc="-4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 </a:t>
            </a:r>
            <a:r>
              <a:rPr sz="1547" dirty="0">
                <a:solidFill>
                  <a:srgbClr val="4A4A4A"/>
                </a:solidFill>
                <a:latin typeface="Georgia" panose="02040502050405020303" pitchFamily="18" charset="0"/>
                <a:cs typeface="Arial MT"/>
              </a:rPr>
              <a:t>called.</a:t>
            </a:r>
            <a:endParaRPr sz="1547" dirty="0">
              <a:latin typeface="Georgia" panose="02040502050405020303" pitchFamily="18" charset="0"/>
              <a:cs typeface="Arial MT"/>
            </a:endParaRPr>
          </a:p>
          <a:p>
            <a:pPr>
              <a:lnSpc>
                <a:spcPct val="100000"/>
              </a:lnSpc>
            </a:pPr>
            <a:endParaRPr sz="1547" dirty="0">
              <a:latin typeface="Arial MT"/>
              <a:cs typeface="Arial MT"/>
            </a:endParaRPr>
          </a:p>
          <a:p>
            <a:pPr marL="294669">
              <a:spcBef>
                <a:spcPts val="1160"/>
              </a:spcBef>
            </a:pPr>
            <a:r>
              <a:rPr sz="1406" b="1" dirty="0">
                <a:latin typeface="Verdana"/>
                <a:cs typeface="Verdana"/>
              </a:rPr>
              <a:t>class</a:t>
            </a:r>
            <a:r>
              <a:rPr sz="1406" b="1" spc="-39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Person:</a:t>
            </a:r>
            <a:endParaRPr sz="1406" dirty="0">
              <a:latin typeface="Verdana"/>
              <a:cs typeface="Verdana"/>
            </a:endParaRPr>
          </a:p>
          <a:p>
            <a:pPr marL="538441" marR="4350836" indent="-122332">
              <a:tabLst>
                <a:tab pos="1050540" algn="l"/>
                <a:tab pos="1634968" algn="l"/>
              </a:tabLst>
            </a:pPr>
            <a:r>
              <a:rPr sz="1406" b="1" dirty="0">
                <a:latin typeface="Verdana"/>
                <a:cs typeface="Verdana"/>
              </a:rPr>
              <a:t>def</a:t>
            </a:r>
            <a:r>
              <a:rPr sz="1406" b="1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r>
              <a:rPr sz="1406" b="1" dirty="0">
                <a:latin typeface="Verdana"/>
                <a:cs typeface="Verdana"/>
              </a:rPr>
              <a:t>init</a:t>
            </a:r>
            <a:r>
              <a:rPr sz="1406" b="1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r>
              <a:rPr sz="1406" b="1" dirty="0">
                <a:latin typeface="Verdana"/>
                <a:cs typeface="Verdana"/>
              </a:rPr>
              <a:t>(self,</a:t>
            </a:r>
            <a:r>
              <a:rPr sz="1406" b="1" spc="-35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name,</a:t>
            </a:r>
            <a:r>
              <a:rPr sz="1406" b="1" spc="-35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age): </a:t>
            </a:r>
            <a:r>
              <a:rPr sz="1406" b="1" spc="-471" dirty="0">
                <a:latin typeface="Verdana"/>
                <a:cs typeface="Verdana"/>
              </a:rPr>
              <a:t> </a:t>
            </a:r>
            <a:r>
              <a:rPr sz="1406" b="1" spc="-4" dirty="0">
                <a:latin typeface="Verdana"/>
                <a:cs typeface="Verdana"/>
              </a:rPr>
              <a:t>self.name </a:t>
            </a:r>
            <a:r>
              <a:rPr sz="1406" b="1" dirty="0">
                <a:latin typeface="Verdana"/>
                <a:cs typeface="Verdana"/>
              </a:rPr>
              <a:t>=</a:t>
            </a:r>
            <a:r>
              <a:rPr sz="1406" b="1" spc="-4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name</a:t>
            </a:r>
            <a:endParaRPr sz="1406" dirty="0">
              <a:latin typeface="Verdana"/>
              <a:cs typeface="Verdana"/>
            </a:endParaRPr>
          </a:p>
          <a:p>
            <a:pPr marL="538441"/>
            <a:r>
              <a:rPr sz="1406" b="1" spc="-4" dirty="0">
                <a:latin typeface="Verdana"/>
                <a:cs typeface="Verdana"/>
              </a:rPr>
              <a:t>self.age</a:t>
            </a:r>
            <a:r>
              <a:rPr sz="1406" b="1" spc="-18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=</a:t>
            </a:r>
            <a:r>
              <a:rPr sz="1406" b="1" spc="-14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age</a:t>
            </a:r>
            <a:endParaRPr sz="1406" dirty="0">
              <a:latin typeface="Verdana"/>
              <a:cs typeface="Verdana"/>
            </a:endParaRPr>
          </a:p>
          <a:p>
            <a:pPr>
              <a:spcBef>
                <a:spcPts val="21"/>
              </a:spcBef>
            </a:pPr>
            <a:endParaRPr sz="1371" dirty="0">
              <a:latin typeface="Verdana"/>
              <a:cs typeface="Verdana"/>
            </a:endParaRPr>
          </a:p>
          <a:p>
            <a:pPr marL="294669"/>
            <a:r>
              <a:rPr sz="1406" b="1" spc="-4" dirty="0">
                <a:latin typeface="Verdana"/>
                <a:cs typeface="Verdana"/>
              </a:rPr>
              <a:t>p1</a:t>
            </a:r>
            <a:r>
              <a:rPr sz="1406" b="1" spc="-14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=</a:t>
            </a:r>
            <a:r>
              <a:rPr sz="1406" b="1" spc="-14" dirty="0">
                <a:latin typeface="Verdana"/>
                <a:cs typeface="Verdana"/>
              </a:rPr>
              <a:t> </a:t>
            </a:r>
            <a:r>
              <a:rPr sz="1406" b="1" spc="-4" dirty="0">
                <a:latin typeface="Verdana"/>
                <a:cs typeface="Verdana"/>
              </a:rPr>
              <a:t>Person("Arun",</a:t>
            </a:r>
            <a:r>
              <a:rPr sz="1406" b="1" spc="-14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26)</a:t>
            </a:r>
            <a:endParaRPr sz="1406" dirty="0">
              <a:latin typeface="Verdana"/>
              <a:cs typeface="Verdana"/>
            </a:endParaRPr>
          </a:p>
          <a:p>
            <a:pPr>
              <a:spcBef>
                <a:spcPts val="21"/>
              </a:spcBef>
            </a:pPr>
            <a:endParaRPr sz="1371" dirty="0">
              <a:latin typeface="Verdana"/>
              <a:cs typeface="Verdana"/>
            </a:endParaRPr>
          </a:p>
          <a:p>
            <a:pPr marL="294669" marR="5938478"/>
            <a:r>
              <a:rPr sz="1406" b="1" dirty="0">
                <a:latin typeface="Verdana"/>
                <a:cs typeface="Verdana"/>
              </a:rPr>
              <a:t>print(p</a:t>
            </a:r>
            <a:r>
              <a:rPr sz="1406" b="1" spc="-4" dirty="0">
                <a:latin typeface="Verdana"/>
                <a:cs typeface="Verdana"/>
              </a:rPr>
              <a:t>1.</a:t>
            </a:r>
            <a:r>
              <a:rPr sz="1406" b="1" dirty="0">
                <a:latin typeface="Verdana"/>
                <a:cs typeface="Verdana"/>
              </a:rPr>
              <a:t>name)  </a:t>
            </a:r>
            <a:r>
              <a:rPr sz="1406" b="1" spc="-4" dirty="0">
                <a:latin typeface="Verdana"/>
                <a:cs typeface="Verdana"/>
              </a:rPr>
              <a:t>print(p1.age)</a:t>
            </a:r>
            <a:endParaRPr sz="1406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1633" y="1010041"/>
            <a:ext cx="10453092" cy="608701"/>
          </a:xfrm>
          <a:prstGeom prst="rect">
            <a:avLst/>
          </a:prstGeom>
        </p:spPr>
        <p:txBody>
          <a:bodyPr vert="horz" wrap="square" lIns="0" tIns="30361" rIns="0" bIns="0" rtlCol="0" anchor="b">
            <a:spAutoFit/>
          </a:bodyPr>
          <a:lstStyle/>
          <a:p>
            <a:pPr marL="330387" marR="3572" indent="-321457">
              <a:lnSpc>
                <a:spcPts val="2250"/>
              </a:lnSpc>
              <a:spcBef>
                <a:spcPts val="239"/>
              </a:spcBef>
              <a:buFont typeface="Wingdings" panose="05000000000000000000" pitchFamily="2" charset="2"/>
              <a:buChar char="Ø"/>
              <a:tabLst>
                <a:tab pos="3891866" algn="l"/>
                <a:tab pos="4489687" algn="l"/>
              </a:tabLst>
            </a:pPr>
            <a:r>
              <a:rPr sz="1547" dirty="0">
                <a:solidFill>
                  <a:srgbClr val="222222"/>
                </a:solidFill>
                <a:latin typeface="Georgia" panose="02040502050405020303" pitchFamily="18" charset="0"/>
              </a:rPr>
              <a:t>By using </a:t>
            </a:r>
            <a:r>
              <a:rPr sz="1547" spc="-4" dirty="0">
                <a:solidFill>
                  <a:srgbClr val="222222"/>
                </a:solidFill>
                <a:latin typeface="Georgia" panose="02040502050405020303" pitchFamily="18" charset="0"/>
              </a:rPr>
              <a:t>the "self" </a:t>
            </a:r>
            <a:r>
              <a:rPr sz="1547" b="1" dirty="0">
                <a:solidFill>
                  <a:srgbClr val="222222"/>
                </a:solidFill>
                <a:latin typeface="Georgia" panose="02040502050405020303" pitchFamily="18" charset="0"/>
                <a:cs typeface="Arial"/>
              </a:rPr>
              <a:t>keyword </a:t>
            </a:r>
            <a:r>
              <a:rPr sz="1547" dirty="0">
                <a:solidFill>
                  <a:srgbClr val="222222"/>
                </a:solidFill>
                <a:latin typeface="Georgia" panose="02040502050405020303" pitchFamily="18" charset="0"/>
              </a:rPr>
              <a:t>we can access </a:t>
            </a:r>
            <a:r>
              <a:rPr sz="1547" spc="-4" dirty="0">
                <a:solidFill>
                  <a:srgbClr val="222222"/>
                </a:solidFill>
                <a:latin typeface="Georgia" panose="02040502050405020303" pitchFamily="18" charset="0"/>
              </a:rPr>
              <a:t>the attributes </a:t>
            </a:r>
            <a:r>
              <a:rPr sz="1547" dirty="0">
                <a:solidFill>
                  <a:srgbClr val="222222"/>
                </a:solidFill>
                <a:latin typeface="Georgia" panose="02040502050405020303" pitchFamily="18" charset="0"/>
              </a:rPr>
              <a:t>and </a:t>
            </a:r>
            <a:r>
              <a:rPr sz="1547" spc="4" dirty="0">
                <a:solidFill>
                  <a:srgbClr val="222222"/>
                </a:solidFill>
                <a:latin typeface="Georgia" panose="02040502050405020303" pitchFamily="18" charset="0"/>
              </a:rPr>
              <a:t> </a:t>
            </a:r>
            <a:r>
              <a:rPr sz="1547" spc="-4" dirty="0">
                <a:solidFill>
                  <a:srgbClr val="222222"/>
                </a:solidFill>
                <a:latin typeface="Georgia" panose="02040502050405020303" pitchFamily="18" charset="0"/>
              </a:rPr>
              <a:t>methods</a:t>
            </a:r>
            <a:r>
              <a:rPr sz="1547" dirty="0">
                <a:solidFill>
                  <a:srgbClr val="222222"/>
                </a:solidFill>
                <a:latin typeface="Georgia" panose="02040502050405020303" pitchFamily="18" charset="0"/>
              </a:rPr>
              <a:t> of</a:t>
            </a:r>
            <a:r>
              <a:rPr sz="1547" spc="4" dirty="0">
                <a:solidFill>
                  <a:srgbClr val="222222"/>
                </a:solidFill>
                <a:latin typeface="Georgia" panose="02040502050405020303" pitchFamily="18" charset="0"/>
              </a:rPr>
              <a:t> </a:t>
            </a:r>
            <a:r>
              <a:rPr sz="1547" spc="-4" dirty="0">
                <a:solidFill>
                  <a:srgbClr val="222222"/>
                </a:solidFill>
                <a:latin typeface="Georgia" panose="02040502050405020303" pitchFamily="18" charset="0"/>
              </a:rPr>
              <a:t>the</a:t>
            </a:r>
            <a:r>
              <a:rPr sz="1547" spc="7" dirty="0">
                <a:solidFill>
                  <a:srgbClr val="222222"/>
                </a:solidFill>
                <a:latin typeface="Georgia" panose="02040502050405020303" pitchFamily="18" charset="0"/>
              </a:rPr>
              <a:t> </a:t>
            </a:r>
            <a:r>
              <a:rPr sz="1547" dirty="0">
                <a:solidFill>
                  <a:srgbClr val="222222"/>
                </a:solidFill>
                <a:latin typeface="Georgia" panose="02040502050405020303" pitchFamily="18" charset="0"/>
              </a:rPr>
              <a:t>class in</a:t>
            </a:r>
            <a:r>
              <a:rPr sz="1547" spc="7" dirty="0">
                <a:solidFill>
                  <a:srgbClr val="222222"/>
                </a:solidFill>
                <a:latin typeface="Georgia" panose="02040502050405020303" pitchFamily="18" charset="0"/>
              </a:rPr>
              <a:t> </a:t>
            </a:r>
            <a:r>
              <a:rPr sz="1547" spc="-4" dirty="0">
                <a:solidFill>
                  <a:srgbClr val="222222"/>
                </a:solidFill>
                <a:latin typeface="Georgia" panose="02040502050405020303" pitchFamily="18" charset="0"/>
              </a:rPr>
              <a:t>python.</a:t>
            </a:r>
            <a:r>
              <a:rPr sz="1547" spc="4" dirty="0">
                <a:solidFill>
                  <a:srgbClr val="222222"/>
                </a:solidFill>
                <a:latin typeface="Georgia" panose="02040502050405020303" pitchFamily="18" charset="0"/>
              </a:rPr>
              <a:t> </a:t>
            </a:r>
            <a:r>
              <a:rPr sz="1547" dirty="0">
                <a:solidFill>
                  <a:srgbClr val="222222"/>
                </a:solidFill>
                <a:latin typeface="Georgia" panose="02040502050405020303" pitchFamily="18" charset="0"/>
              </a:rPr>
              <a:t>"</a:t>
            </a:r>
            <a:r>
              <a:rPr sz="1547" u="heavy" dirty="0">
                <a:solidFill>
                  <a:srgbClr val="222222"/>
                </a:solidFill>
                <a:uFill>
                  <a:solidFill>
                    <a:srgbClr val="212121"/>
                  </a:solidFill>
                </a:uFill>
                <a:latin typeface="Georgia" panose="02040502050405020303" pitchFamily="18" charset="0"/>
              </a:rPr>
              <a:t>	</a:t>
            </a:r>
            <a:r>
              <a:rPr sz="1547" spc="-4" dirty="0">
                <a:solidFill>
                  <a:srgbClr val="222222"/>
                </a:solidFill>
                <a:latin typeface="Georgia" panose="02040502050405020303" pitchFamily="18" charset="0"/>
              </a:rPr>
              <a:t>init</a:t>
            </a:r>
            <a:r>
              <a:rPr sz="1547" u="heavy" spc="-4" dirty="0">
                <a:solidFill>
                  <a:srgbClr val="222222"/>
                </a:solidFill>
                <a:uFill>
                  <a:solidFill>
                    <a:srgbClr val="212121"/>
                  </a:solidFill>
                </a:uFill>
                <a:latin typeface="Georgia" panose="02040502050405020303" pitchFamily="18" charset="0"/>
              </a:rPr>
              <a:t>	</a:t>
            </a:r>
            <a:r>
              <a:rPr sz="1547" dirty="0">
                <a:solidFill>
                  <a:srgbClr val="222222"/>
                </a:solidFill>
                <a:latin typeface="Georgia" panose="02040502050405020303" pitchFamily="18" charset="0"/>
              </a:rPr>
              <a:t>"</a:t>
            </a:r>
            <a:r>
              <a:rPr sz="1547" spc="-11" dirty="0">
                <a:solidFill>
                  <a:srgbClr val="222222"/>
                </a:solidFill>
                <a:latin typeface="Georgia" panose="02040502050405020303" pitchFamily="18" charset="0"/>
              </a:rPr>
              <a:t> </a:t>
            </a:r>
            <a:r>
              <a:rPr sz="1547" dirty="0">
                <a:solidFill>
                  <a:srgbClr val="222222"/>
                </a:solidFill>
                <a:latin typeface="Georgia" panose="02040502050405020303" pitchFamily="18" charset="0"/>
              </a:rPr>
              <a:t>is</a:t>
            </a:r>
            <a:r>
              <a:rPr sz="1547" spc="-14" dirty="0">
                <a:solidFill>
                  <a:srgbClr val="222222"/>
                </a:solidFill>
                <a:latin typeface="Georgia" panose="02040502050405020303" pitchFamily="18" charset="0"/>
              </a:rPr>
              <a:t> </a:t>
            </a:r>
            <a:r>
              <a:rPr sz="1547" dirty="0">
                <a:solidFill>
                  <a:srgbClr val="222222"/>
                </a:solidFill>
                <a:latin typeface="Georgia" panose="02040502050405020303" pitchFamily="18" charset="0"/>
              </a:rPr>
              <a:t>a</a:t>
            </a:r>
            <a:r>
              <a:rPr sz="1547" spc="-11" dirty="0">
                <a:solidFill>
                  <a:srgbClr val="222222"/>
                </a:solidFill>
                <a:latin typeface="Georgia" panose="02040502050405020303" pitchFamily="18" charset="0"/>
              </a:rPr>
              <a:t> </a:t>
            </a:r>
            <a:r>
              <a:rPr sz="1547" dirty="0">
                <a:solidFill>
                  <a:srgbClr val="222222"/>
                </a:solidFill>
                <a:latin typeface="Georgia" panose="02040502050405020303" pitchFamily="18" charset="0"/>
              </a:rPr>
              <a:t>reseved</a:t>
            </a:r>
            <a:r>
              <a:rPr sz="1547" spc="-11" dirty="0">
                <a:solidFill>
                  <a:srgbClr val="222222"/>
                </a:solidFill>
                <a:latin typeface="Georgia" panose="02040502050405020303" pitchFamily="18" charset="0"/>
              </a:rPr>
              <a:t> </a:t>
            </a:r>
            <a:r>
              <a:rPr sz="1547" spc="-4" dirty="0">
                <a:solidFill>
                  <a:srgbClr val="222222"/>
                </a:solidFill>
                <a:latin typeface="Georgia" panose="02040502050405020303" pitchFamily="18" charset="0"/>
              </a:rPr>
              <a:t>method</a:t>
            </a:r>
            <a:r>
              <a:rPr sz="1547" spc="-11" dirty="0">
                <a:solidFill>
                  <a:srgbClr val="222222"/>
                </a:solidFill>
                <a:latin typeface="Georgia" panose="02040502050405020303" pitchFamily="18" charset="0"/>
              </a:rPr>
              <a:t> </a:t>
            </a:r>
            <a:r>
              <a:rPr sz="1547" dirty="0">
                <a:solidFill>
                  <a:srgbClr val="222222"/>
                </a:solidFill>
                <a:latin typeface="Georgia" panose="02040502050405020303" pitchFamily="18" charset="0"/>
              </a:rPr>
              <a:t>in </a:t>
            </a:r>
            <a:r>
              <a:rPr sz="1547" spc="-538" dirty="0">
                <a:solidFill>
                  <a:srgbClr val="222222"/>
                </a:solidFill>
                <a:latin typeface="Georgia" panose="02040502050405020303" pitchFamily="18" charset="0"/>
              </a:rPr>
              <a:t> </a:t>
            </a:r>
            <a:r>
              <a:rPr sz="1547" spc="-4" dirty="0">
                <a:solidFill>
                  <a:srgbClr val="222222"/>
                </a:solidFill>
                <a:latin typeface="Georgia" panose="02040502050405020303" pitchFamily="18" charset="0"/>
              </a:rPr>
              <a:t>python</a:t>
            </a:r>
            <a:r>
              <a:rPr sz="1547" dirty="0">
                <a:solidFill>
                  <a:srgbClr val="222222"/>
                </a:solidFill>
                <a:latin typeface="Georgia" panose="02040502050405020303" pitchFamily="18" charset="0"/>
              </a:rPr>
              <a:t> classes.</a:t>
            </a:r>
            <a:r>
              <a:rPr sz="1547" spc="-4" dirty="0">
                <a:solidFill>
                  <a:srgbClr val="222222"/>
                </a:solidFill>
                <a:latin typeface="Georgia" panose="02040502050405020303" pitchFamily="18" charset="0"/>
              </a:rPr>
              <a:t> It </a:t>
            </a:r>
            <a:r>
              <a:rPr sz="1547" dirty="0">
                <a:solidFill>
                  <a:srgbClr val="222222"/>
                </a:solidFill>
                <a:latin typeface="Georgia" panose="02040502050405020303" pitchFamily="18" charset="0"/>
              </a:rPr>
              <a:t>is</a:t>
            </a:r>
            <a:r>
              <a:rPr sz="1547" spc="-4" dirty="0">
                <a:solidFill>
                  <a:srgbClr val="222222"/>
                </a:solidFill>
                <a:latin typeface="Georgia" panose="02040502050405020303" pitchFamily="18" charset="0"/>
              </a:rPr>
              <a:t> </a:t>
            </a:r>
            <a:r>
              <a:rPr sz="1547" dirty="0">
                <a:solidFill>
                  <a:srgbClr val="222222"/>
                </a:solidFill>
                <a:latin typeface="Georgia" panose="02040502050405020303" pitchFamily="18" charset="0"/>
              </a:rPr>
              <a:t>known</a:t>
            </a:r>
            <a:r>
              <a:rPr sz="1547" spc="4" dirty="0">
                <a:solidFill>
                  <a:srgbClr val="222222"/>
                </a:solidFill>
                <a:latin typeface="Georgia" panose="02040502050405020303" pitchFamily="18" charset="0"/>
              </a:rPr>
              <a:t> </a:t>
            </a:r>
            <a:r>
              <a:rPr sz="1547" dirty="0">
                <a:solidFill>
                  <a:srgbClr val="222222"/>
                </a:solidFill>
                <a:latin typeface="Georgia" panose="02040502050405020303" pitchFamily="18" charset="0"/>
              </a:rPr>
              <a:t>as</a:t>
            </a:r>
            <a:r>
              <a:rPr sz="1547" spc="-4" dirty="0">
                <a:solidFill>
                  <a:srgbClr val="222222"/>
                </a:solidFill>
                <a:latin typeface="Georgia" panose="02040502050405020303" pitchFamily="18" charset="0"/>
              </a:rPr>
              <a:t> </a:t>
            </a:r>
            <a:r>
              <a:rPr sz="1547" dirty="0">
                <a:solidFill>
                  <a:srgbClr val="222222"/>
                </a:solidFill>
                <a:latin typeface="Georgia" panose="02040502050405020303" pitchFamily="18" charset="0"/>
              </a:rPr>
              <a:t>a </a:t>
            </a:r>
            <a:r>
              <a:rPr sz="1547" spc="-4" dirty="0">
                <a:solidFill>
                  <a:srgbClr val="222222"/>
                </a:solidFill>
                <a:latin typeface="Georgia" panose="02040502050405020303" pitchFamily="18" charset="0"/>
              </a:rPr>
              <a:t>constructor </a:t>
            </a:r>
            <a:r>
              <a:rPr sz="1547" dirty="0">
                <a:solidFill>
                  <a:srgbClr val="222222"/>
                </a:solidFill>
                <a:latin typeface="Georgia" panose="02040502050405020303" pitchFamily="18" charset="0"/>
              </a:rPr>
              <a:t>in</a:t>
            </a:r>
            <a:r>
              <a:rPr sz="1547" spc="-4" dirty="0">
                <a:solidFill>
                  <a:srgbClr val="222222"/>
                </a:solidFill>
                <a:latin typeface="Georgia" panose="02040502050405020303" pitchFamily="18" charset="0"/>
              </a:rPr>
              <a:t> </a:t>
            </a:r>
            <a:r>
              <a:rPr sz="1547" b="1" spc="-4" dirty="0">
                <a:solidFill>
                  <a:srgbClr val="222222"/>
                </a:solidFill>
                <a:latin typeface="Georgia" panose="02040502050405020303" pitchFamily="18" charset="0"/>
                <a:cs typeface="Arial"/>
              </a:rPr>
              <a:t>object</a:t>
            </a:r>
            <a:r>
              <a:rPr sz="1547" b="1" spc="4" dirty="0">
                <a:solidFill>
                  <a:srgbClr val="222222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547" spc="-4" dirty="0">
                <a:solidFill>
                  <a:srgbClr val="222222"/>
                </a:solidFill>
                <a:latin typeface="Georgia" panose="02040502050405020303" pitchFamily="18" charset="0"/>
              </a:rPr>
              <a:t>oriented </a:t>
            </a:r>
            <a:r>
              <a:rPr sz="1547" dirty="0">
                <a:solidFill>
                  <a:srgbClr val="222222"/>
                </a:solidFill>
                <a:latin typeface="Georgia" panose="02040502050405020303" pitchFamily="18" charset="0"/>
              </a:rPr>
              <a:t> </a:t>
            </a:r>
            <a:r>
              <a:rPr sz="1547" spc="-4" dirty="0">
                <a:solidFill>
                  <a:srgbClr val="222222"/>
                </a:solidFill>
                <a:latin typeface="Georgia" panose="02040502050405020303" pitchFamily="18" charset="0"/>
              </a:rPr>
              <a:t>concepts</a:t>
            </a:r>
            <a:r>
              <a:rPr sz="1828" spc="-4" dirty="0">
                <a:solidFill>
                  <a:srgbClr val="222222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C2680-AC74-F9C6-D008-CB7EA6F8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C5CE8-ABF0-461E-B65C-D373B2E0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275" y="3679031"/>
            <a:ext cx="9925050" cy="194531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406" b="1" dirty="0">
                <a:latin typeface="Verdana"/>
                <a:cs typeface="Verdana"/>
              </a:rPr>
              <a:t>class</a:t>
            </a:r>
            <a:r>
              <a:rPr sz="1406" b="1" spc="-39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Person:</a:t>
            </a:r>
            <a:endParaRPr sz="1406" dirty="0">
              <a:latin typeface="Verdana"/>
              <a:cs typeface="Verdana"/>
            </a:endParaRPr>
          </a:p>
          <a:p>
            <a:pPr marL="252701" marR="53576" indent="-122332">
              <a:tabLst>
                <a:tab pos="764801" algn="l"/>
                <a:tab pos="1349228" algn="l"/>
              </a:tabLst>
            </a:pPr>
            <a:r>
              <a:rPr sz="1406" b="1" dirty="0">
                <a:latin typeface="Verdana"/>
                <a:cs typeface="Verdana"/>
              </a:rPr>
              <a:t>def</a:t>
            </a:r>
            <a:r>
              <a:rPr sz="1406" b="1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r>
              <a:rPr sz="1406" b="1" dirty="0">
                <a:latin typeface="Verdana"/>
                <a:cs typeface="Verdana"/>
              </a:rPr>
              <a:t>init</a:t>
            </a:r>
            <a:r>
              <a:rPr sz="1406" b="1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r>
              <a:rPr sz="1406" b="1" spc="-4" dirty="0">
                <a:latin typeface="Verdana"/>
                <a:cs typeface="Verdana"/>
              </a:rPr>
              <a:t>(mysillyobject,</a:t>
            </a:r>
            <a:r>
              <a:rPr sz="1406" b="1" spc="-11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name,</a:t>
            </a:r>
            <a:r>
              <a:rPr sz="1406" b="1" spc="-11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age):</a:t>
            </a:r>
            <a:endParaRPr lang="en-IN" sz="1406" b="1" dirty="0">
              <a:latin typeface="Verdana"/>
              <a:cs typeface="Verdana"/>
            </a:endParaRPr>
          </a:p>
          <a:p>
            <a:pPr marL="252701" marR="53576" indent="-122332">
              <a:tabLst>
                <a:tab pos="764801" algn="l"/>
                <a:tab pos="1349228" algn="l"/>
              </a:tabLst>
            </a:pPr>
            <a:r>
              <a:rPr sz="1406" b="1" dirty="0">
                <a:latin typeface="Verdana"/>
                <a:cs typeface="Verdana"/>
              </a:rPr>
              <a:t> </a:t>
            </a:r>
            <a:r>
              <a:rPr sz="1406" b="1" spc="-471" dirty="0">
                <a:latin typeface="Verdana"/>
                <a:cs typeface="Verdana"/>
              </a:rPr>
              <a:t> </a:t>
            </a:r>
            <a:r>
              <a:rPr sz="1406" b="1" spc="-4" dirty="0">
                <a:latin typeface="Verdana"/>
                <a:cs typeface="Verdana"/>
              </a:rPr>
              <a:t>mysillyobject.name </a:t>
            </a:r>
            <a:r>
              <a:rPr sz="1406" b="1" dirty="0">
                <a:latin typeface="Verdana"/>
                <a:cs typeface="Verdana"/>
              </a:rPr>
              <a:t>= name </a:t>
            </a:r>
            <a:r>
              <a:rPr sz="1406" b="1" spc="4" dirty="0">
                <a:latin typeface="Verdana"/>
                <a:cs typeface="Verdana"/>
              </a:rPr>
              <a:t> </a:t>
            </a:r>
            <a:endParaRPr lang="en-IN" sz="1406" b="1" spc="4" dirty="0">
              <a:latin typeface="Verdana"/>
              <a:cs typeface="Verdana"/>
            </a:endParaRPr>
          </a:p>
          <a:p>
            <a:pPr marL="252701" marR="53576" indent="-122332">
              <a:tabLst>
                <a:tab pos="764801" algn="l"/>
                <a:tab pos="1349228" algn="l"/>
              </a:tabLst>
            </a:pPr>
            <a:r>
              <a:rPr sz="1406" b="1" spc="-4" dirty="0" err="1">
                <a:latin typeface="Verdana"/>
                <a:cs typeface="Verdana"/>
              </a:rPr>
              <a:t>mysillyobject.age</a:t>
            </a:r>
            <a:r>
              <a:rPr sz="1406" b="1" spc="-4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= age</a:t>
            </a:r>
            <a:endParaRPr sz="1406" dirty="0">
              <a:latin typeface="Verdana"/>
              <a:cs typeface="Verdana"/>
            </a:endParaRPr>
          </a:p>
          <a:p>
            <a:pPr>
              <a:spcBef>
                <a:spcPts val="21"/>
              </a:spcBef>
            </a:pPr>
            <a:endParaRPr sz="1371" dirty="0">
              <a:latin typeface="Verdana"/>
              <a:cs typeface="Verdana"/>
            </a:endParaRPr>
          </a:p>
          <a:p>
            <a:pPr marL="130815"/>
            <a:r>
              <a:rPr sz="1406" b="1" dirty="0">
                <a:latin typeface="Verdana"/>
                <a:cs typeface="Verdana"/>
              </a:rPr>
              <a:t>def</a:t>
            </a:r>
            <a:r>
              <a:rPr sz="1406" b="1" spc="-39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myfunc(abc):</a:t>
            </a:r>
            <a:endParaRPr sz="1406" dirty="0">
              <a:latin typeface="Verdana"/>
              <a:cs typeface="Verdana"/>
            </a:endParaRPr>
          </a:p>
          <a:p>
            <a:pPr marL="252701"/>
            <a:r>
              <a:rPr sz="1406" b="1" dirty="0">
                <a:latin typeface="Verdana"/>
                <a:cs typeface="Verdana"/>
              </a:rPr>
              <a:t>print("Hello</a:t>
            </a:r>
            <a:r>
              <a:rPr sz="1406" b="1" spc="-7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my</a:t>
            </a:r>
            <a:r>
              <a:rPr sz="1406" b="1" spc="-7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name</a:t>
            </a:r>
            <a:r>
              <a:rPr sz="1406" b="1" spc="-7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is</a:t>
            </a:r>
            <a:r>
              <a:rPr sz="1406" b="1" spc="-7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"</a:t>
            </a:r>
            <a:r>
              <a:rPr sz="1406" b="1" spc="-7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+</a:t>
            </a:r>
            <a:r>
              <a:rPr sz="1406" b="1" spc="-7" dirty="0">
                <a:latin typeface="Verdana"/>
                <a:cs typeface="Verdana"/>
              </a:rPr>
              <a:t> </a:t>
            </a:r>
            <a:r>
              <a:rPr sz="1406" b="1" spc="-4" dirty="0">
                <a:latin typeface="Verdana"/>
                <a:cs typeface="Verdana"/>
              </a:rPr>
              <a:t>abc.name)</a:t>
            </a:r>
            <a:endParaRPr sz="1406" dirty="0">
              <a:latin typeface="Verdana"/>
              <a:cs typeface="Verdana"/>
            </a:endParaRPr>
          </a:p>
          <a:p>
            <a:pPr>
              <a:spcBef>
                <a:spcPts val="21"/>
              </a:spcBef>
            </a:pPr>
            <a:endParaRPr sz="1371" dirty="0">
              <a:latin typeface="Verdana"/>
              <a:cs typeface="Verdana"/>
            </a:endParaRPr>
          </a:p>
          <a:p>
            <a:pPr marL="8929" marR="1675596"/>
            <a:r>
              <a:rPr sz="1406" b="1" spc="-4" dirty="0">
                <a:latin typeface="Verdana"/>
                <a:cs typeface="Verdana"/>
              </a:rPr>
              <a:t>p1</a:t>
            </a:r>
            <a:r>
              <a:rPr sz="1406" b="1" spc="-18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=</a:t>
            </a:r>
            <a:r>
              <a:rPr sz="1406" b="1" spc="-18" dirty="0">
                <a:latin typeface="Verdana"/>
                <a:cs typeface="Verdana"/>
              </a:rPr>
              <a:t> </a:t>
            </a:r>
            <a:r>
              <a:rPr sz="1406" b="1" spc="-4" dirty="0">
                <a:latin typeface="Verdana"/>
                <a:cs typeface="Verdana"/>
              </a:rPr>
              <a:t>Person("Arun",</a:t>
            </a:r>
            <a:r>
              <a:rPr sz="1406" b="1" spc="-18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26) </a:t>
            </a:r>
            <a:r>
              <a:rPr sz="1406" b="1" spc="-471" dirty="0">
                <a:latin typeface="Verdana"/>
                <a:cs typeface="Verdana"/>
              </a:rPr>
              <a:t> </a:t>
            </a:r>
            <a:r>
              <a:rPr sz="1406" b="1" spc="-4" dirty="0">
                <a:latin typeface="Verdana"/>
                <a:cs typeface="Verdana"/>
              </a:rPr>
              <a:t>p1.myfunc()</a:t>
            </a:r>
            <a:endParaRPr sz="1406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8099" y="667346"/>
            <a:ext cx="4189363" cy="21616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406" b="1" dirty="0">
                <a:latin typeface="Verdana"/>
                <a:cs typeface="Verdana"/>
              </a:rPr>
              <a:t>class</a:t>
            </a:r>
            <a:r>
              <a:rPr sz="1406" b="1" spc="-39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Person:</a:t>
            </a:r>
            <a:endParaRPr sz="1406" dirty="0">
              <a:latin typeface="Verdana"/>
              <a:cs typeface="Verdana"/>
            </a:endParaRPr>
          </a:p>
          <a:p>
            <a:pPr marL="252701" marR="1038932" indent="-122332">
              <a:tabLst>
                <a:tab pos="764801" algn="l"/>
                <a:tab pos="1349228" algn="l"/>
              </a:tabLst>
            </a:pPr>
            <a:r>
              <a:rPr sz="1406" b="1" dirty="0">
                <a:latin typeface="Verdana"/>
                <a:cs typeface="Verdana"/>
              </a:rPr>
              <a:t>def</a:t>
            </a:r>
            <a:r>
              <a:rPr sz="1406" b="1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r>
              <a:rPr sz="1406" b="1" dirty="0">
                <a:latin typeface="Verdana"/>
                <a:cs typeface="Verdana"/>
              </a:rPr>
              <a:t>init</a:t>
            </a:r>
            <a:r>
              <a:rPr sz="1406" b="1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r>
              <a:rPr sz="1406" b="1" dirty="0">
                <a:latin typeface="Verdana"/>
                <a:cs typeface="Verdana"/>
              </a:rPr>
              <a:t>(self,</a:t>
            </a:r>
            <a:r>
              <a:rPr sz="1406" b="1" spc="-35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name,</a:t>
            </a:r>
            <a:r>
              <a:rPr sz="1406" b="1" spc="-35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age): </a:t>
            </a:r>
            <a:r>
              <a:rPr sz="1406" b="1" spc="-471" dirty="0">
                <a:latin typeface="Verdana"/>
                <a:cs typeface="Verdana"/>
              </a:rPr>
              <a:t> </a:t>
            </a:r>
            <a:r>
              <a:rPr sz="1406" b="1" spc="-4" dirty="0">
                <a:latin typeface="Verdana"/>
                <a:cs typeface="Verdana"/>
              </a:rPr>
              <a:t>self.name </a:t>
            </a:r>
            <a:r>
              <a:rPr sz="1406" b="1" dirty="0">
                <a:latin typeface="Verdana"/>
                <a:cs typeface="Verdana"/>
              </a:rPr>
              <a:t>=</a:t>
            </a:r>
            <a:r>
              <a:rPr sz="1406" b="1" spc="-4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name</a:t>
            </a:r>
            <a:endParaRPr sz="1406" dirty="0">
              <a:latin typeface="Verdana"/>
              <a:cs typeface="Verdana"/>
            </a:endParaRPr>
          </a:p>
          <a:p>
            <a:pPr marL="252701"/>
            <a:r>
              <a:rPr sz="1406" b="1" spc="-4" dirty="0">
                <a:latin typeface="Verdana"/>
                <a:cs typeface="Verdana"/>
              </a:rPr>
              <a:t>self.age</a:t>
            </a:r>
            <a:r>
              <a:rPr sz="1406" b="1" spc="-18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=</a:t>
            </a:r>
            <a:r>
              <a:rPr sz="1406" b="1" spc="-14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age</a:t>
            </a:r>
            <a:endParaRPr sz="1406" dirty="0">
              <a:latin typeface="Verdana"/>
              <a:cs typeface="Verdana"/>
            </a:endParaRPr>
          </a:p>
          <a:p>
            <a:pPr>
              <a:spcBef>
                <a:spcPts val="21"/>
              </a:spcBef>
            </a:pPr>
            <a:endParaRPr sz="1371" dirty="0">
              <a:latin typeface="Verdana"/>
              <a:cs typeface="Verdana"/>
            </a:endParaRPr>
          </a:p>
          <a:p>
            <a:pPr marL="130815"/>
            <a:r>
              <a:rPr sz="1406" b="1" spc="-4" dirty="0">
                <a:latin typeface="Verdana"/>
                <a:cs typeface="Verdana"/>
              </a:rPr>
              <a:t>def</a:t>
            </a:r>
            <a:r>
              <a:rPr sz="1406" b="1" spc="-21" dirty="0">
                <a:latin typeface="Verdana"/>
                <a:cs typeface="Verdana"/>
              </a:rPr>
              <a:t> </a:t>
            </a:r>
            <a:r>
              <a:rPr sz="1406" b="1" spc="-4" dirty="0">
                <a:latin typeface="Verdana"/>
                <a:cs typeface="Verdana"/>
              </a:rPr>
              <a:t>myfunc(self):</a:t>
            </a:r>
            <a:endParaRPr sz="1406" dirty="0">
              <a:latin typeface="Verdana"/>
              <a:cs typeface="Verdana"/>
            </a:endParaRPr>
          </a:p>
          <a:p>
            <a:pPr marL="252701"/>
            <a:r>
              <a:rPr sz="1406" b="1" dirty="0">
                <a:latin typeface="Verdana"/>
                <a:cs typeface="Verdana"/>
              </a:rPr>
              <a:t>print("Hello</a:t>
            </a:r>
            <a:r>
              <a:rPr sz="1406" b="1" spc="-7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my</a:t>
            </a:r>
            <a:r>
              <a:rPr sz="1406" b="1" spc="-7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name</a:t>
            </a:r>
            <a:r>
              <a:rPr sz="1406" b="1" spc="-7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is</a:t>
            </a:r>
            <a:r>
              <a:rPr sz="1406" b="1" spc="-7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"</a:t>
            </a:r>
            <a:r>
              <a:rPr sz="1406" b="1" spc="-4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+</a:t>
            </a:r>
            <a:r>
              <a:rPr sz="1406" b="1" spc="-7" dirty="0">
                <a:latin typeface="Verdana"/>
                <a:cs typeface="Verdana"/>
              </a:rPr>
              <a:t> </a:t>
            </a:r>
            <a:r>
              <a:rPr sz="1406" b="1" spc="-4" dirty="0">
                <a:latin typeface="Verdana"/>
                <a:cs typeface="Verdana"/>
              </a:rPr>
              <a:t>self.name)</a:t>
            </a:r>
            <a:endParaRPr sz="1406" dirty="0">
              <a:latin typeface="Verdana"/>
              <a:cs typeface="Verdana"/>
            </a:endParaRPr>
          </a:p>
          <a:p>
            <a:pPr>
              <a:spcBef>
                <a:spcPts val="21"/>
              </a:spcBef>
            </a:pPr>
            <a:endParaRPr sz="1371" dirty="0">
              <a:latin typeface="Verdana"/>
              <a:cs typeface="Verdana"/>
            </a:endParaRPr>
          </a:p>
          <a:p>
            <a:pPr marL="8929" marR="1687204"/>
            <a:r>
              <a:rPr sz="1406" b="1" spc="-4" dirty="0">
                <a:latin typeface="Verdana"/>
                <a:cs typeface="Verdana"/>
              </a:rPr>
              <a:t>p1</a:t>
            </a:r>
            <a:r>
              <a:rPr sz="1406" b="1" spc="-18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=</a:t>
            </a:r>
            <a:r>
              <a:rPr sz="1406" b="1" spc="-18" dirty="0">
                <a:latin typeface="Verdana"/>
                <a:cs typeface="Verdana"/>
              </a:rPr>
              <a:t> </a:t>
            </a:r>
            <a:r>
              <a:rPr sz="1406" b="1" spc="-4" dirty="0">
                <a:latin typeface="Verdana"/>
                <a:cs typeface="Verdana"/>
              </a:rPr>
              <a:t>Person("Arun",</a:t>
            </a:r>
            <a:r>
              <a:rPr sz="1406" b="1" spc="-18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26) </a:t>
            </a:r>
            <a:r>
              <a:rPr sz="1406" b="1" spc="-471" dirty="0">
                <a:latin typeface="Verdana"/>
                <a:cs typeface="Verdana"/>
              </a:rPr>
              <a:t> </a:t>
            </a:r>
            <a:r>
              <a:rPr sz="1406" b="1" dirty="0">
                <a:latin typeface="Verdana"/>
                <a:cs typeface="Verdana"/>
              </a:rPr>
              <a:t>p1.myfunc()</a:t>
            </a:r>
            <a:endParaRPr sz="1406" dirty="0">
              <a:latin typeface="Verdana"/>
              <a:cs typeface="Verdan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0BE28-3173-047E-D19C-B607AF2B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A22C1-B7F1-9344-BEB2-B05404E2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4100" y="1095375"/>
            <a:ext cx="5693867" cy="417920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62506">
              <a:spcBef>
                <a:spcPts val="70"/>
              </a:spcBef>
            </a:pPr>
            <a:r>
              <a:rPr sz="2109" b="1" spc="-4" dirty="0">
                <a:solidFill>
                  <a:srgbClr val="C00000"/>
                </a:solidFill>
                <a:uFill>
                  <a:solidFill>
                    <a:srgbClr val="EE220C"/>
                  </a:solidFill>
                </a:uFill>
                <a:latin typeface="Georgia" panose="02040502050405020303" pitchFamily="18" charset="0"/>
                <a:cs typeface="Arial"/>
              </a:rPr>
              <a:t>Modify</a:t>
            </a:r>
            <a:r>
              <a:rPr sz="2109" b="1" spc="-11" dirty="0">
                <a:solidFill>
                  <a:srgbClr val="C00000"/>
                </a:solidFill>
                <a:uFill>
                  <a:solidFill>
                    <a:srgbClr val="EE220C"/>
                  </a:solidFill>
                </a:uFill>
                <a:latin typeface="Georgia" panose="02040502050405020303" pitchFamily="18" charset="0"/>
                <a:cs typeface="Arial"/>
              </a:rPr>
              <a:t> </a:t>
            </a:r>
            <a:r>
              <a:rPr sz="2109" b="1" spc="-4" dirty="0">
                <a:solidFill>
                  <a:srgbClr val="C00000"/>
                </a:solidFill>
                <a:uFill>
                  <a:solidFill>
                    <a:srgbClr val="EE220C"/>
                  </a:solidFill>
                </a:uFill>
                <a:latin typeface="Georgia" panose="02040502050405020303" pitchFamily="18" charset="0"/>
                <a:cs typeface="Arial"/>
              </a:rPr>
              <a:t>Object</a:t>
            </a:r>
            <a:r>
              <a:rPr sz="2109" b="1" spc="-11" dirty="0">
                <a:solidFill>
                  <a:srgbClr val="C00000"/>
                </a:solidFill>
                <a:uFill>
                  <a:solidFill>
                    <a:srgbClr val="EE220C"/>
                  </a:solidFill>
                </a:uFill>
                <a:latin typeface="Georgia" panose="02040502050405020303" pitchFamily="18" charset="0"/>
                <a:cs typeface="Arial"/>
              </a:rPr>
              <a:t> </a:t>
            </a:r>
            <a:r>
              <a:rPr sz="2109" b="1" spc="-4" dirty="0">
                <a:solidFill>
                  <a:srgbClr val="C00000"/>
                </a:solidFill>
                <a:uFill>
                  <a:solidFill>
                    <a:srgbClr val="EE220C"/>
                  </a:solidFill>
                </a:uFill>
                <a:latin typeface="Georgia" panose="02040502050405020303" pitchFamily="18" charset="0"/>
                <a:cs typeface="Arial"/>
              </a:rPr>
              <a:t>Properties</a:t>
            </a:r>
            <a:endParaRPr sz="2109" b="1" dirty="0">
              <a:solidFill>
                <a:srgbClr val="C00000"/>
              </a:solidFill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</a:pPr>
            <a:endParaRPr sz="1547" dirty="0">
              <a:latin typeface="Arial"/>
              <a:cs typeface="Arial"/>
            </a:endParaRPr>
          </a:p>
          <a:p>
            <a:pPr>
              <a:spcBef>
                <a:spcPts val="39"/>
              </a:spcBef>
            </a:pPr>
            <a:endParaRPr sz="1477" dirty="0">
              <a:latin typeface="Arial"/>
              <a:cs typeface="Arial"/>
            </a:endParaRPr>
          </a:p>
          <a:p>
            <a:pPr marL="8929"/>
            <a:r>
              <a:rPr sz="1547" b="1" dirty="0">
                <a:latin typeface="Verdana"/>
                <a:cs typeface="Verdana"/>
              </a:rPr>
              <a:t>class</a:t>
            </a:r>
            <a:r>
              <a:rPr sz="1547" b="1" spc="-28" dirty="0">
                <a:latin typeface="Verdana"/>
                <a:cs typeface="Verdana"/>
              </a:rPr>
              <a:t> </a:t>
            </a:r>
            <a:r>
              <a:rPr sz="1547" b="1" spc="-4" dirty="0">
                <a:latin typeface="Verdana"/>
                <a:cs typeface="Verdana"/>
              </a:rPr>
              <a:t>Person:</a:t>
            </a:r>
            <a:endParaRPr sz="1547" dirty="0">
              <a:latin typeface="Verdana"/>
              <a:cs typeface="Verdana"/>
            </a:endParaRPr>
          </a:p>
          <a:p>
            <a:pPr marL="277257" marR="1142513" indent="-134387">
              <a:lnSpc>
                <a:spcPct val="102299"/>
              </a:lnSpc>
              <a:tabLst>
                <a:tab pos="840254" algn="l"/>
                <a:tab pos="1483168" algn="l"/>
              </a:tabLst>
            </a:pPr>
            <a:r>
              <a:rPr sz="1547" b="1" dirty="0">
                <a:latin typeface="Verdana"/>
                <a:cs typeface="Verdana"/>
              </a:rPr>
              <a:t>def</a:t>
            </a:r>
            <a:r>
              <a:rPr sz="1547" b="1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r>
              <a:rPr sz="1547" b="1" dirty="0">
                <a:latin typeface="Verdana"/>
                <a:cs typeface="Verdana"/>
              </a:rPr>
              <a:t>init</a:t>
            </a:r>
            <a:r>
              <a:rPr sz="1547" b="1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r>
              <a:rPr sz="1547" b="1" dirty="0">
                <a:latin typeface="Verdana"/>
                <a:cs typeface="Verdana"/>
              </a:rPr>
              <a:t>(self,</a:t>
            </a:r>
            <a:r>
              <a:rPr sz="1547" b="1" spc="-35" dirty="0">
                <a:latin typeface="Verdana"/>
                <a:cs typeface="Verdana"/>
              </a:rPr>
              <a:t> </a:t>
            </a:r>
            <a:r>
              <a:rPr sz="1547" b="1" dirty="0">
                <a:latin typeface="Verdana"/>
                <a:cs typeface="Verdana"/>
              </a:rPr>
              <a:t>name,</a:t>
            </a:r>
            <a:r>
              <a:rPr sz="1547" b="1" spc="-35" dirty="0">
                <a:latin typeface="Verdana"/>
                <a:cs typeface="Verdana"/>
              </a:rPr>
              <a:t> </a:t>
            </a:r>
            <a:r>
              <a:rPr sz="1547" b="1" dirty="0">
                <a:latin typeface="Verdana"/>
                <a:cs typeface="Verdana"/>
              </a:rPr>
              <a:t>age): </a:t>
            </a:r>
            <a:r>
              <a:rPr sz="1547" b="1" spc="-520" dirty="0">
                <a:latin typeface="Verdana"/>
                <a:cs typeface="Verdana"/>
              </a:rPr>
              <a:t> </a:t>
            </a:r>
            <a:r>
              <a:rPr sz="1547" b="1" spc="-4" dirty="0">
                <a:latin typeface="Verdana"/>
                <a:cs typeface="Verdana"/>
              </a:rPr>
              <a:t>self.name </a:t>
            </a:r>
            <a:r>
              <a:rPr sz="1547" b="1" dirty="0">
                <a:latin typeface="Verdana"/>
                <a:cs typeface="Verdana"/>
              </a:rPr>
              <a:t>=</a:t>
            </a:r>
            <a:r>
              <a:rPr sz="1547" b="1" spc="-4" dirty="0">
                <a:latin typeface="Verdana"/>
                <a:cs typeface="Verdana"/>
              </a:rPr>
              <a:t> </a:t>
            </a:r>
            <a:r>
              <a:rPr sz="1547" b="1" dirty="0">
                <a:latin typeface="Verdana"/>
                <a:cs typeface="Verdana"/>
              </a:rPr>
              <a:t>name</a:t>
            </a:r>
            <a:endParaRPr sz="1547" dirty="0">
              <a:latin typeface="Verdana"/>
              <a:cs typeface="Verdana"/>
            </a:endParaRPr>
          </a:p>
          <a:p>
            <a:pPr marL="277257">
              <a:spcBef>
                <a:spcPts val="42"/>
              </a:spcBef>
            </a:pPr>
            <a:r>
              <a:rPr sz="1547" b="1" spc="-4" dirty="0">
                <a:latin typeface="Verdana"/>
                <a:cs typeface="Verdana"/>
              </a:rPr>
              <a:t>self.age</a:t>
            </a:r>
            <a:r>
              <a:rPr sz="1547" b="1" spc="-18" dirty="0">
                <a:latin typeface="Verdana"/>
                <a:cs typeface="Verdana"/>
              </a:rPr>
              <a:t> </a:t>
            </a:r>
            <a:r>
              <a:rPr sz="1547" b="1" dirty="0">
                <a:latin typeface="Verdana"/>
                <a:cs typeface="Verdana"/>
              </a:rPr>
              <a:t>=</a:t>
            </a:r>
            <a:r>
              <a:rPr sz="1547" b="1" spc="-14" dirty="0">
                <a:latin typeface="Verdana"/>
                <a:cs typeface="Verdana"/>
              </a:rPr>
              <a:t> </a:t>
            </a:r>
            <a:r>
              <a:rPr sz="1547" b="1" dirty="0">
                <a:latin typeface="Verdana"/>
                <a:cs typeface="Verdana"/>
              </a:rPr>
              <a:t>age</a:t>
            </a:r>
            <a:endParaRPr sz="1547" dirty="0">
              <a:latin typeface="Verdana"/>
              <a:cs typeface="Verdana"/>
            </a:endParaRPr>
          </a:p>
          <a:p>
            <a:pPr>
              <a:spcBef>
                <a:spcPts val="18"/>
              </a:spcBef>
            </a:pPr>
            <a:endParaRPr sz="1582" dirty="0">
              <a:latin typeface="Verdana"/>
              <a:cs typeface="Verdana"/>
            </a:endParaRPr>
          </a:p>
          <a:p>
            <a:pPr marL="142870"/>
            <a:r>
              <a:rPr sz="1547" b="1" spc="-4" dirty="0">
                <a:latin typeface="Verdana"/>
                <a:cs typeface="Verdana"/>
              </a:rPr>
              <a:t>def</a:t>
            </a:r>
            <a:r>
              <a:rPr sz="1547" b="1" spc="-21" dirty="0">
                <a:latin typeface="Verdana"/>
                <a:cs typeface="Verdana"/>
              </a:rPr>
              <a:t> </a:t>
            </a:r>
            <a:r>
              <a:rPr sz="1547" b="1" spc="-4" dirty="0">
                <a:latin typeface="Verdana"/>
                <a:cs typeface="Verdana"/>
              </a:rPr>
              <a:t>myfunc(self):</a:t>
            </a:r>
            <a:endParaRPr sz="1547" dirty="0">
              <a:latin typeface="Verdana"/>
              <a:cs typeface="Verdana"/>
            </a:endParaRPr>
          </a:p>
          <a:p>
            <a:pPr marL="277257">
              <a:spcBef>
                <a:spcPts val="42"/>
              </a:spcBef>
            </a:pPr>
            <a:r>
              <a:rPr sz="1547" b="1" dirty="0">
                <a:latin typeface="Verdana"/>
                <a:cs typeface="Verdana"/>
              </a:rPr>
              <a:t>print("Hello</a:t>
            </a:r>
            <a:r>
              <a:rPr sz="1547" b="1" spc="-7" dirty="0">
                <a:latin typeface="Verdana"/>
                <a:cs typeface="Verdana"/>
              </a:rPr>
              <a:t> </a:t>
            </a:r>
            <a:r>
              <a:rPr sz="1547" b="1" dirty="0">
                <a:latin typeface="Verdana"/>
                <a:cs typeface="Verdana"/>
              </a:rPr>
              <a:t>my</a:t>
            </a:r>
            <a:r>
              <a:rPr sz="1547" b="1" spc="-7" dirty="0">
                <a:latin typeface="Verdana"/>
                <a:cs typeface="Verdana"/>
              </a:rPr>
              <a:t> </a:t>
            </a:r>
            <a:r>
              <a:rPr sz="1547" b="1" dirty="0">
                <a:latin typeface="Verdana"/>
                <a:cs typeface="Verdana"/>
              </a:rPr>
              <a:t>name</a:t>
            </a:r>
            <a:r>
              <a:rPr sz="1547" b="1" spc="-7" dirty="0">
                <a:latin typeface="Verdana"/>
                <a:cs typeface="Verdana"/>
              </a:rPr>
              <a:t> </a:t>
            </a:r>
            <a:r>
              <a:rPr sz="1547" b="1" dirty="0">
                <a:latin typeface="Verdana"/>
                <a:cs typeface="Verdana"/>
              </a:rPr>
              <a:t>is</a:t>
            </a:r>
            <a:r>
              <a:rPr sz="1547" b="1" spc="-7" dirty="0">
                <a:latin typeface="Verdana"/>
                <a:cs typeface="Verdana"/>
              </a:rPr>
              <a:t> </a:t>
            </a:r>
            <a:r>
              <a:rPr sz="1547" b="1" dirty="0">
                <a:latin typeface="Verdana"/>
                <a:cs typeface="Verdana"/>
              </a:rPr>
              <a:t>"</a:t>
            </a:r>
            <a:r>
              <a:rPr sz="1547" b="1" spc="-4" dirty="0">
                <a:latin typeface="Verdana"/>
                <a:cs typeface="Verdana"/>
              </a:rPr>
              <a:t> </a:t>
            </a:r>
            <a:r>
              <a:rPr sz="1547" b="1" dirty="0">
                <a:latin typeface="Verdana"/>
                <a:cs typeface="Verdana"/>
              </a:rPr>
              <a:t>+</a:t>
            </a:r>
            <a:r>
              <a:rPr sz="1547" b="1" spc="-7" dirty="0">
                <a:latin typeface="Verdana"/>
                <a:cs typeface="Verdana"/>
              </a:rPr>
              <a:t> </a:t>
            </a:r>
            <a:r>
              <a:rPr sz="1547" b="1" spc="-4" dirty="0">
                <a:latin typeface="Verdana"/>
                <a:cs typeface="Verdana"/>
              </a:rPr>
              <a:t>self.name)</a:t>
            </a:r>
            <a:endParaRPr sz="1547" dirty="0">
              <a:latin typeface="Verdana"/>
              <a:cs typeface="Verdana"/>
            </a:endParaRPr>
          </a:p>
          <a:p>
            <a:pPr>
              <a:spcBef>
                <a:spcPts val="18"/>
              </a:spcBef>
            </a:pPr>
            <a:endParaRPr sz="1547" dirty="0">
              <a:latin typeface="Verdana"/>
              <a:cs typeface="Verdana"/>
            </a:endParaRPr>
          </a:p>
          <a:p>
            <a:pPr marL="8929" marR="1855523">
              <a:lnSpc>
                <a:spcPct val="102299"/>
              </a:lnSpc>
            </a:pPr>
            <a:r>
              <a:rPr sz="1547" b="1" spc="-4" dirty="0">
                <a:latin typeface="Verdana"/>
                <a:cs typeface="Verdana"/>
              </a:rPr>
              <a:t>p1</a:t>
            </a:r>
            <a:r>
              <a:rPr sz="1547" b="1" spc="-18" dirty="0">
                <a:latin typeface="Verdana"/>
                <a:cs typeface="Verdana"/>
              </a:rPr>
              <a:t> </a:t>
            </a:r>
            <a:r>
              <a:rPr sz="1547" b="1" dirty="0">
                <a:latin typeface="Verdana"/>
                <a:cs typeface="Verdana"/>
              </a:rPr>
              <a:t>=</a:t>
            </a:r>
            <a:r>
              <a:rPr sz="1547" b="1" spc="-18" dirty="0">
                <a:latin typeface="Verdana"/>
                <a:cs typeface="Verdana"/>
              </a:rPr>
              <a:t> </a:t>
            </a:r>
            <a:r>
              <a:rPr sz="1547" b="1" spc="-4" dirty="0">
                <a:latin typeface="Verdana"/>
                <a:cs typeface="Verdana"/>
              </a:rPr>
              <a:t>Person("Arun",</a:t>
            </a:r>
            <a:r>
              <a:rPr sz="1547" b="1" spc="-18" dirty="0">
                <a:latin typeface="Verdana"/>
                <a:cs typeface="Verdana"/>
              </a:rPr>
              <a:t> </a:t>
            </a:r>
            <a:r>
              <a:rPr sz="1547" b="1" dirty="0">
                <a:latin typeface="Verdana"/>
                <a:cs typeface="Verdana"/>
              </a:rPr>
              <a:t>26) </a:t>
            </a:r>
            <a:r>
              <a:rPr sz="1547" b="1" spc="-517" dirty="0">
                <a:latin typeface="Verdana"/>
                <a:cs typeface="Verdana"/>
              </a:rPr>
              <a:t> </a:t>
            </a:r>
            <a:r>
              <a:rPr sz="1547" b="1" spc="-4" dirty="0">
                <a:latin typeface="Verdana"/>
                <a:cs typeface="Verdana"/>
              </a:rPr>
              <a:t>p1.myfunc()</a:t>
            </a:r>
            <a:endParaRPr sz="1547" dirty="0">
              <a:latin typeface="Verdana"/>
              <a:cs typeface="Verdana"/>
            </a:endParaRPr>
          </a:p>
          <a:p>
            <a:pPr marL="8929" marR="3099384">
              <a:lnSpc>
                <a:spcPct val="204500"/>
              </a:lnSpc>
            </a:pPr>
            <a:r>
              <a:rPr sz="1547" b="1" spc="-4" dirty="0">
                <a:latin typeface="Verdana"/>
                <a:cs typeface="Verdana"/>
              </a:rPr>
              <a:t>p1.age </a:t>
            </a:r>
            <a:r>
              <a:rPr sz="1547" b="1" dirty="0">
                <a:latin typeface="Verdana"/>
                <a:cs typeface="Verdana"/>
              </a:rPr>
              <a:t>= </a:t>
            </a:r>
            <a:r>
              <a:rPr sz="1547" b="1" spc="-4" dirty="0">
                <a:latin typeface="Verdana"/>
                <a:cs typeface="Verdana"/>
              </a:rPr>
              <a:t>30 </a:t>
            </a:r>
            <a:r>
              <a:rPr sz="1547" b="1" dirty="0">
                <a:latin typeface="Verdana"/>
                <a:cs typeface="Verdana"/>
              </a:rPr>
              <a:t> print(p</a:t>
            </a:r>
            <a:r>
              <a:rPr sz="1547" b="1" spc="-4" dirty="0">
                <a:latin typeface="Verdana"/>
                <a:cs typeface="Verdana"/>
              </a:rPr>
              <a:t>1.</a:t>
            </a:r>
            <a:r>
              <a:rPr sz="1547" b="1" dirty="0">
                <a:latin typeface="Verdana"/>
                <a:cs typeface="Verdana"/>
              </a:rPr>
              <a:t>age)</a:t>
            </a:r>
            <a:endParaRPr sz="1547" dirty="0">
              <a:latin typeface="Verdana"/>
              <a:cs typeface="Verdana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D9825-E961-DAAE-A26A-1471A8CA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1E5AE-E279-1C36-82B2-E141E47F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410" y="652884"/>
            <a:ext cx="5695354" cy="564257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 anchor="b">
            <a:spAutoFit/>
          </a:bodyPr>
          <a:lstStyle/>
          <a:p>
            <a:pPr>
              <a:lnSpc>
                <a:spcPts val="2159"/>
              </a:lnSpc>
            </a:pPr>
            <a:r>
              <a:rPr sz="2109" b="1" dirty="0">
                <a:solidFill>
                  <a:srgbClr val="C00000"/>
                </a:solidFill>
                <a:latin typeface="Georgia" panose="02040502050405020303" pitchFamily="18" charset="0"/>
                <a:cs typeface="Verdana"/>
              </a:rPr>
              <a:t>Delete the age </a:t>
            </a:r>
            <a:r>
              <a:rPr sz="2109" b="1" spc="-4" dirty="0">
                <a:solidFill>
                  <a:srgbClr val="C00000"/>
                </a:solidFill>
                <a:latin typeface="Georgia" panose="02040502050405020303" pitchFamily="18" charset="0"/>
                <a:cs typeface="Verdana"/>
              </a:rPr>
              <a:t>property</a:t>
            </a:r>
            <a:r>
              <a:rPr sz="2109" b="1" spc="4" dirty="0">
                <a:solidFill>
                  <a:srgbClr val="C00000"/>
                </a:solidFill>
                <a:latin typeface="Georgia" panose="02040502050405020303" pitchFamily="18" charset="0"/>
                <a:cs typeface="Verdana"/>
              </a:rPr>
              <a:t> </a:t>
            </a:r>
            <a:r>
              <a:rPr sz="2109" b="1" spc="-4" dirty="0">
                <a:solidFill>
                  <a:srgbClr val="C00000"/>
                </a:solidFill>
                <a:latin typeface="Georgia" panose="02040502050405020303" pitchFamily="18" charset="0"/>
                <a:cs typeface="Verdana"/>
              </a:rPr>
              <a:t>from</a:t>
            </a:r>
            <a:r>
              <a:rPr sz="2109" b="1" dirty="0">
                <a:solidFill>
                  <a:srgbClr val="C00000"/>
                </a:solidFill>
                <a:latin typeface="Georgia" panose="02040502050405020303" pitchFamily="18" charset="0"/>
                <a:cs typeface="Verdana"/>
              </a:rPr>
              <a:t> the p1</a:t>
            </a:r>
            <a:r>
              <a:rPr sz="2109" b="1" spc="-4" dirty="0">
                <a:solidFill>
                  <a:srgbClr val="C00000"/>
                </a:solidFill>
                <a:latin typeface="Georgia" panose="02040502050405020303" pitchFamily="18" charset="0"/>
                <a:cs typeface="Verdana"/>
              </a:rPr>
              <a:t> object:</a:t>
            </a:r>
            <a:endParaRPr sz="2109" dirty="0">
              <a:solidFill>
                <a:srgbClr val="C00000"/>
              </a:solidFill>
              <a:latin typeface="Georgia" panose="02040502050405020303" pitchFamily="18" charset="0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7822" y="2045969"/>
            <a:ext cx="330398" cy="0"/>
          </a:xfrm>
          <a:custGeom>
            <a:avLst/>
            <a:gdLst/>
            <a:ahLst/>
            <a:cxnLst/>
            <a:rect l="l" t="t" r="r" b="b"/>
            <a:pathLst>
              <a:path w="469900">
                <a:moveTo>
                  <a:pt x="0" y="0"/>
                </a:moveTo>
                <a:lnTo>
                  <a:pt x="469490" y="0"/>
                </a:lnTo>
              </a:path>
            </a:pathLst>
          </a:custGeom>
          <a:ln w="34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/>
          <p:nvPr/>
        </p:nvSpPr>
        <p:spPr>
          <a:xfrm>
            <a:off x="3677813" y="2045969"/>
            <a:ext cx="330398" cy="0"/>
          </a:xfrm>
          <a:custGeom>
            <a:avLst/>
            <a:gdLst/>
            <a:ahLst/>
            <a:cxnLst/>
            <a:rect l="l" t="t" r="r" b="b"/>
            <a:pathLst>
              <a:path w="469900">
                <a:moveTo>
                  <a:pt x="0" y="0"/>
                </a:moveTo>
                <a:lnTo>
                  <a:pt x="469490" y="0"/>
                </a:lnTo>
              </a:path>
            </a:pathLst>
          </a:custGeom>
          <a:ln w="34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 txBox="1"/>
          <p:nvPr/>
        </p:nvSpPr>
        <p:spPr>
          <a:xfrm>
            <a:off x="2256235" y="1500188"/>
            <a:ext cx="5440858" cy="364366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lnSpc>
                <a:spcPts val="2187"/>
              </a:lnSpc>
              <a:spcBef>
                <a:spcPts val="70"/>
              </a:spcBef>
            </a:pPr>
            <a:r>
              <a:rPr sz="1828" b="1" dirty="0">
                <a:latin typeface="Verdana"/>
                <a:cs typeface="Verdana"/>
              </a:rPr>
              <a:t>class</a:t>
            </a:r>
            <a:r>
              <a:rPr sz="1828" b="1" spc="-28" dirty="0">
                <a:latin typeface="Verdana"/>
                <a:cs typeface="Verdana"/>
              </a:rPr>
              <a:t> </a:t>
            </a:r>
            <a:r>
              <a:rPr sz="1828" b="1" spc="-4" dirty="0">
                <a:latin typeface="Verdana"/>
                <a:cs typeface="Verdana"/>
              </a:rPr>
              <a:t>Person:</a:t>
            </a:r>
            <a:endParaRPr sz="1828" dirty="0">
              <a:latin typeface="Verdana"/>
              <a:cs typeface="Verdana"/>
            </a:endParaRPr>
          </a:p>
          <a:p>
            <a:pPr marL="325922" marR="1349674" indent="-158943">
              <a:lnSpc>
                <a:spcPts val="2180"/>
              </a:lnSpc>
              <a:spcBef>
                <a:spcPts val="77"/>
              </a:spcBef>
              <a:tabLst>
                <a:tab pos="991607" algn="l"/>
                <a:tab pos="1751496" algn="l"/>
              </a:tabLst>
            </a:pPr>
            <a:r>
              <a:rPr sz="1828" b="1" dirty="0">
                <a:latin typeface="Verdana"/>
                <a:cs typeface="Verdana"/>
              </a:rPr>
              <a:t>def	init	(self,</a:t>
            </a:r>
            <a:r>
              <a:rPr sz="1828" b="1" spc="-35" dirty="0">
                <a:latin typeface="Verdana"/>
                <a:cs typeface="Verdana"/>
              </a:rPr>
              <a:t> </a:t>
            </a:r>
            <a:r>
              <a:rPr sz="1828" b="1" dirty="0">
                <a:latin typeface="Verdana"/>
                <a:cs typeface="Verdana"/>
              </a:rPr>
              <a:t>name,</a:t>
            </a:r>
            <a:r>
              <a:rPr sz="1828" b="1" spc="-35" dirty="0">
                <a:latin typeface="Verdana"/>
                <a:cs typeface="Verdana"/>
              </a:rPr>
              <a:t> </a:t>
            </a:r>
            <a:r>
              <a:rPr sz="1828" b="1" dirty="0">
                <a:latin typeface="Verdana"/>
                <a:cs typeface="Verdana"/>
              </a:rPr>
              <a:t>age): </a:t>
            </a:r>
            <a:r>
              <a:rPr sz="1828" b="1" spc="-615" dirty="0">
                <a:latin typeface="Verdana"/>
                <a:cs typeface="Verdana"/>
              </a:rPr>
              <a:t> </a:t>
            </a:r>
            <a:r>
              <a:rPr sz="1828" b="1" spc="-4" dirty="0">
                <a:latin typeface="Verdana"/>
                <a:cs typeface="Verdana"/>
              </a:rPr>
              <a:t>self.name </a:t>
            </a:r>
            <a:r>
              <a:rPr sz="1828" b="1" dirty="0">
                <a:latin typeface="Verdana"/>
                <a:cs typeface="Verdana"/>
              </a:rPr>
              <a:t>=</a:t>
            </a:r>
            <a:r>
              <a:rPr sz="1828" b="1" spc="-4" dirty="0">
                <a:latin typeface="Verdana"/>
                <a:cs typeface="Verdana"/>
              </a:rPr>
              <a:t> </a:t>
            </a:r>
            <a:r>
              <a:rPr sz="1828" b="1" dirty="0">
                <a:latin typeface="Verdana"/>
                <a:cs typeface="Verdana"/>
              </a:rPr>
              <a:t>name</a:t>
            </a:r>
            <a:endParaRPr sz="1828" dirty="0">
              <a:latin typeface="Verdana"/>
              <a:cs typeface="Verdana"/>
            </a:endParaRPr>
          </a:p>
          <a:p>
            <a:pPr marL="325922">
              <a:lnSpc>
                <a:spcPts val="2109"/>
              </a:lnSpc>
            </a:pPr>
            <a:r>
              <a:rPr sz="1828" b="1" spc="-4" dirty="0">
                <a:latin typeface="Verdana"/>
                <a:cs typeface="Verdana"/>
              </a:rPr>
              <a:t>self.age</a:t>
            </a:r>
            <a:r>
              <a:rPr sz="1828" b="1" spc="-18" dirty="0">
                <a:latin typeface="Verdana"/>
                <a:cs typeface="Verdana"/>
              </a:rPr>
              <a:t> </a:t>
            </a:r>
            <a:r>
              <a:rPr sz="1828" b="1" dirty="0">
                <a:latin typeface="Verdana"/>
                <a:cs typeface="Verdana"/>
              </a:rPr>
              <a:t>=</a:t>
            </a:r>
            <a:r>
              <a:rPr sz="1828" b="1" spc="-14" dirty="0">
                <a:latin typeface="Verdana"/>
                <a:cs typeface="Verdana"/>
              </a:rPr>
              <a:t> </a:t>
            </a:r>
            <a:r>
              <a:rPr sz="1828" b="1" dirty="0">
                <a:latin typeface="Verdana"/>
                <a:cs typeface="Verdana"/>
              </a:rPr>
              <a:t>age</a:t>
            </a:r>
            <a:endParaRPr sz="1828" dirty="0">
              <a:latin typeface="Verdana"/>
              <a:cs typeface="Verdana"/>
            </a:endParaRPr>
          </a:p>
          <a:p>
            <a:pPr>
              <a:spcBef>
                <a:spcPts val="28"/>
              </a:spcBef>
            </a:pPr>
            <a:endParaRPr sz="1758" dirty="0">
              <a:latin typeface="Verdana"/>
              <a:cs typeface="Verdana"/>
            </a:endParaRPr>
          </a:p>
          <a:p>
            <a:pPr marL="167426">
              <a:lnSpc>
                <a:spcPts val="2187"/>
              </a:lnSpc>
            </a:pPr>
            <a:r>
              <a:rPr sz="1828" b="1" spc="-4" dirty="0">
                <a:latin typeface="Verdana"/>
                <a:cs typeface="Verdana"/>
              </a:rPr>
              <a:t>def</a:t>
            </a:r>
            <a:r>
              <a:rPr sz="1828" b="1" spc="-21" dirty="0">
                <a:latin typeface="Verdana"/>
                <a:cs typeface="Verdana"/>
              </a:rPr>
              <a:t> </a:t>
            </a:r>
            <a:r>
              <a:rPr sz="1828" b="1" spc="-4" dirty="0">
                <a:latin typeface="Verdana"/>
                <a:cs typeface="Verdana"/>
              </a:rPr>
              <a:t>myfunc(self):</a:t>
            </a:r>
            <a:endParaRPr sz="1828" dirty="0">
              <a:latin typeface="Verdana"/>
              <a:cs typeface="Verdana"/>
            </a:endParaRPr>
          </a:p>
          <a:p>
            <a:pPr marL="325922">
              <a:lnSpc>
                <a:spcPts val="2187"/>
              </a:lnSpc>
            </a:pPr>
            <a:r>
              <a:rPr sz="1828" b="1" dirty="0">
                <a:latin typeface="Verdana"/>
                <a:cs typeface="Verdana"/>
              </a:rPr>
              <a:t>print("Hello</a:t>
            </a:r>
            <a:r>
              <a:rPr sz="1828" b="1" spc="-7" dirty="0">
                <a:latin typeface="Verdana"/>
                <a:cs typeface="Verdana"/>
              </a:rPr>
              <a:t> </a:t>
            </a:r>
            <a:r>
              <a:rPr sz="1828" b="1" dirty="0">
                <a:latin typeface="Verdana"/>
                <a:cs typeface="Verdana"/>
              </a:rPr>
              <a:t>my</a:t>
            </a:r>
            <a:r>
              <a:rPr sz="1828" b="1" spc="-7" dirty="0">
                <a:latin typeface="Verdana"/>
                <a:cs typeface="Verdana"/>
              </a:rPr>
              <a:t> </a:t>
            </a:r>
            <a:r>
              <a:rPr sz="1828" b="1" dirty="0">
                <a:latin typeface="Verdana"/>
                <a:cs typeface="Verdana"/>
              </a:rPr>
              <a:t>name</a:t>
            </a:r>
            <a:r>
              <a:rPr sz="1828" b="1" spc="-7" dirty="0">
                <a:latin typeface="Verdana"/>
                <a:cs typeface="Verdana"/>
              </a:rPr>
              <a:t> </a:t>
            </a:r>
            <a:r>
              <a:rPr sz="1828" b="1" dirty="0">
                <a:latin typeface="Verdana"/>
                <a:cs typeface="Verdana"/>
              </a:rPr>
              <a:t>is</a:t>
            </a:r>
            <a:r>
              <a:rPr sz="1828" b="1" spc="-7" dirty="0">
                <a:latin typeface="Verdana"/>
                <a:cs typeface="Verdana"/>
              </a:rPr>
              <a:t> </a:t>
            </a:r>
            <a:r>
              <a:rPr sz="1828" b="1" dirty="0">
                <a:latin typeface="Verdana"/>
                <a:cs typeface="Verdana"/>
              </a:rPr>
              <a:t>"</a:t>
            </a:r>
            <a:r>
              <a:rPr sz="1828" b="1" spc="-4" dirty="0">
                <a:latin typeface="Verdana"/>
                <a:cs typeface="Verdana"/>
              </a:rPr>
              <a:t> </a:t>
            </a:r>
            <a:r>
              <a:rPr sz="1828" b="1" dirty="0">
                <a:latin typeface="Verdana"/>
                <a:cs typeface="Verdana"/>
              </a:rPr>
              <a:t>+</a:t>
            </a:r>
            <a:r>
              <a:rPr sz="1828" b="1" spc="-7" dirty="0">
                <a:latin typeface="Verdana"/>
                <a:cs typeface="Verdana"/>
              </a:rPr>
              <a:t> </a:t>
            </a:r>
            <a:r>
              <a:rPr sz="1828" b="1" spc="-4" dirty="0">
                <a:latin typeface="Verdana"/>
                <a:cs typeface="Verdana"/>
              </a:rPr>
              <a:t>self.name)</a:t>
            </a:r>
            <a:endParaRPr sz="1828" dirty="0">
              <a:latin typeface="Verdana"/>
              <a:cs typeface="Verdana"/>
            </a:endParaRPr>
          </a:p>
          <a:p>
            <a:pPr marL="8929" marR="2199304">
              <a:lnSpc>
                <a:spcPct val="198700"/>
              </a:lnSpc>
            </a:pPr>
            <a:r>
              <a:rPr sz="1828" b="1" spc="-4" dirty="0">
                <a:latin typeface="Verdana"/>
                <a:cs typeface="Verdana"/>
              </a:rPr>
              <a:t>p1</a:t>
            </a:r>
            <a:r>
              <a:rPr sz="1828" b="1" spc="-18" dirty="0">
                <a:latin typeface="Verdana"/>
                <a:cs typeface="Verdana"/>
              </a:rPr>
              <a:t> </a:t>
            </a:r>
            <a:r>
              <a:rPr sz="1828" b="1" dirty="0">
                <a:latin typeface="Verdana"/>
                <a:cs typeface="Verdana"/>
              </a:rPr>
              <a:t>=</a:t>
            </a:r>
            <a:r>
              <a:rPr sz="1828" b="1" spc="-18" dirty="0">
                <a:latin typeface="Verdana"/>
                <a:cs typeface="Verdana"/>
              </a:rPr>
              <a:t> </a:t>
            </a:r>
            <a:r>
              <a:rPr sz="1828" b="1" spc="-4" dirty="0">
                <a:latin typeface="Verdana"/>
                <a:cs typeface="Verdana"/>
              </a:rPr>
              <a:t>Person("John",</a:t>
            </a:r>
            <a:r>
              <a:rPr sz="1828" b="1" spc="-18" dirty="0">
                <a:latin typeface="Verdana"/>
                <a:cs typeface="Verdana"/>
              </a:rPr>
              <a:t> </a:t>
            </a:r>
            <a:r>
              <a:rPr sz="1828" b="1" dirty="0">
                <a:latin typeface="Verdana"/>
                <a:cs typeface="Verdana"/>
              </a:rPr>
              <a:t>36) </a:t>
            </a:r>
            <a:r>
              <a:rPr sz="1828" b="1" spc="-615" dirty="0">
                <a:latin typeface="Verdana"/>
                <a:cs typeface="Verdana"/>
              </a:rPr>
              <a:t> </a:t>
            </a:r>
            <a:r>
              <a:rPr sz="1828" b="1" dirty="0">
                <a:latin typeface="Verdana"/>
                <a:cs typeface="Verdana"/>
              </a:rPr>
              <a:t>del</a:t>
            </a:r>
            <a:r>
              <a:rPr sz="1828" b="1" spc="-4" dirty="0">
                <a:latin typeface="Verdana"/>
                <a:cs typeface="Verdana"/>
              </a:rPr>
              <a:t> p1.age</a:t>
            </a:r>
            <a:endParaRPr sz="1828" dirty="0">
              <a:latin typeface="Verdana"/>
              <a:cs typeface="Verdana"/>
            </a:endParaRPr>
          </a:p>
          <a:p>
            <a:pPr>
              <a:spcBef>
                <a:spcPts val="28"/>
              </a:spcBef>
            </a:pPr>
            <a:endParaRPr sz="1758" dirty="0">
              <a:latin typeface="Verdana"/>
              <a:cs typeface="Verdana"/>
            </a:endParaRPr>
          </a:p>
          <a:p>
            <a:pPr marL="8929"/>
            <a:r>
              <a:rPr sz="1828" b="1" spc="-4" dirty="0">
                <a:latin typeface="Verdana"/>
                <a:cs typeface="Verdana"/>
              </a:rPr>
              <a:t>print(p1.age)</a:t>
            </a:r>
            <a:endParaRPr sz="1828" dirty="0">
              <a:latin typeface="Verdana"/>
              <a:cs typeface="Verdana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E8CA7-B45B-6247-6BDE-742AB3DA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5E668-1FE8-05C4-6C3B-DCA2728D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770" y="671288"/>
            <a:ext cx="2402086" cy="658169"/>
          </a:xfrm>
          <a:prstGeom prst="rect">
            <a:avLst/>
          </a:prstGeom>
        </p:spPr>
        <p:txBody>
          <a:bodyPr vert="horz" wrap="square" lIns="0" tIns="8930" rIns="0" bIns="0" rtlCol="0" anchor="b">
            <a:spAutoFit/>
          </a:bodyPr>
          <a:lstStyle/>
          <a:p>
            <a:pPr marL="8929">
              <a:spcBef>
                <a:spcPts val="70"/>
              </a:spcBef>
            </a:pPr>
            <a:r>
              <a:rPr sz="2109" b="1" spc="-4" dirty="0">
                <a:solidFill>
                  <a:srgbClr val="C00000"/>
                </a:solidFill>
                <a:latin typeface="Georgia" panose="02040502050405020303" pitchFamily="18" charset="0"/>
                <a:cs typeface="Arial"/>
              </a:rPr>
              <a:t>Delete</a:t>
            </a:r>
            <a:r>
              <a:rPr sz="2109" b="1" spc="-35" dirty="0">
                <a:solidFill>
                  <a:srgbClr val="C00000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2109" b="1" spc="-4" dirty="0">
                <a:solidFill>
                  <a:srgbClr val="C00000"/>
                </a:solidFill>
                <a:latin typeface="Georgia" panose="02040502050405020303" pitchFamily="18" charset="0"/>
                <a:cs typeface="Arial"/>
              </a:rPr>
              <a:t>Objects</a:t>
            </a:r>
            <a:endParaRPr sz="2109" dirty="0">
              <a:solidFill>
                <a:srgbClr val="C00000"/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0666" y="2028110"/>
            <a:ext cx="330398" cy="0"/>
          </a:xfrm>
          <a:custGeom>
            <a:avLst/>
            <a:gdLst/>
            <a:ahLst/>
            <a:cxnLst/>
            <a:rect l="l" t="t" r="r" b="b"/>
            <a:pathLst>
              <a:path w="469900">
                <a:moveTo>
                  <a:pt x="0" y="0"/>
                </a:moveTo>
                <a:lnTo>
                  <a:pt x="469490" y="0"/>
                </a:lnTo>
              </a:path>
            </a:pathLst>
          </a:custGeom>
          <a:ln w="34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/>
          <p:nvPr/>
        </p:nvSpPr>
        <p:spPr>
          <a:xfrm>
            <a:off x="3570657" y="2028110"/>
            <a:ext cx="330398" cy="0"/>
          </a:xfrm>
          <a:custGeom>
            <a:avLst/>
            <a:gdLst/>
            <a:ahLst/>
            <a:cxnLst/>
            <a:rect l="l" t="t" r="r" b="b"/>
            <a:pathLst>
              <a:path w="469900">
                <a:moveTo>
                  <a:pt x="0" y="0"/>
                </a:moveTo>
                <a:lnTo>
                  <a:pt x="469490" y="0"/>
                </a:lnTo>
              </a:path>
            </a:pathLst>
          </a:custGeom>
          <a:ln w="34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 txBox="1"/>
          <p:nvPr/>
        </p:nvSpPr>
        <p:spPr>
          <a:xfrm>
            <a:off x="2443758" y="2028110"/>
            <a:ext cx="5431928" cy="392579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lnSpc>
                <a:spcPts val="2187"/>
              </a:lnSpc>
              <a:spcBef>
                <a:spcPts val="70"/>
              </a:spcBef>
            </a:pPr>
            <a:r>
              <a:rPr sz="1828" b="1" dirty="0">
                <a:latin typeface="Verdana"/>
                <a:cs typeface="Verdana"/>
              </a:rPr>
              <a:t>class</a:t>
            </a:r>
            <a:r>
              <a:rPr sz="1828" b="1" spc="-28" dirty="0">
                <a:latin typeface="Verdana"/>
                <a:cs typeface="Verdana"/>
              </a:rPr>
              <a:t> </a:t>
            </a:r>
            <a:r>
              <a:rPr sz="1828" b="1" spc="-4" dirty="0">
                <a:latin typeface="Verdana"/>
                <a:cs typeface="Verdana"/>
              </a:rPr>
              <a:t>Person:</a:t>
            </a:r>
            <a:endParaRPr sz="1828" dirty="0">
              <a:latin typeface="Verdana"/>
              <a:cs typeface="Verdana"/>
            </a:endParaRPr>
          </a:p>
          <a:p>
            <a:pPr marL="325922" marR="1349674" indent="-158943">
              <a:lnSpc>
                <a:spcPts val="2180"/>
              </a:lnSpc>
              <a:spcBef>
                <a:spcPts val="77"/>
              </a:spcBef>
              <a:tabLst>
                <a:tab pos="991607" algn="l"/>
                <a:tab pos="1751496" algn="l"/>
              </a:tabLst>
            </a:pPr>
            <a:r>
              <a:rPr sz="1828" b="1" dirty="0">
                <a:latin typeface="Verdana"/>
                <a:cs typeface="Verdana"/>
              </a:rPr>
              <a:t>def	init	(self,</a:t>
            </a:r>
            <a:r>
              <a:rPr sz="1828" b="1" spc="-35" dirty="0">
                <a:latin typeface="Verdana"/>
                <a:cs typeface="Verdana"/>
              </a:rPr>
              <a:t> </a:t>
            </a:r>
            <a:r>
              <a:rPr sz="1828" b="1" dirty="0">
                <a:latin typeface="Verdana"/>
                <a:cs typeface="Verdana"/>
              </a:rPr>
              <a:t>name,</a:t>
            </a:r>
            <a:r>
              <a:rPr sz="1828" b="1" spc="-35" dirty="0">
                <a:latin typeface="Verdana"/>
                <a:cs typeface="Verdana"/>
              </a:rPr>
              <a:t> </a:t>
            </a:r>
            <a:r>
              <a:rPr sz="1828" b="1" dirty="0">
                <a:latin typeface="Verdana"/>
                <a:cs typeface="Verdana"/>
              </a:rPr>
              <a:t>age): </a:t>
            </a:r>
            <a:r>
              <a:rPr sz="1828" b="1" spc="-615" dirty="0">
                <a:latin typeface="Verdana"/>
                <a:cs typeface="Verdana"/>
              </a:rPr>
              <a:t> </a:t>
            </a:r>
            <a:r>
              <a:rPr sz="1828" b="1" spc="-4" dirty="0">
                <a:latin typeface="Verdana"/>
                <a:cs typeface="Verdana"/>
              </a:rPr>
              <a:t>self.name </a:t>
            </a:r>
            <a:r>
              <a:rPr sz="1828" b="1" dirty="0">
                <a:latin typeface="Verdana"/>
                <a:cs typeface="Verdana"/>
              </a:rPr>
              <a:t>=</a:t>
            </a:r>
            <a:r>
              <a:rPr sz="1828" b="1" spc="-4" dirty="0">
                <a:latin typeface="Verdana"/>
                <a:cs typeface="Verdana"/>
              </a:rPr>
              <a:t> </a:t>
            </a:r>
            <a:r>
              <a:rPr sz="1828" b="1" dirty="0">
                <a:latin typeface="Verdana"/>
                <a:cs typeface="Verdana"/>
              </a:rPr>
              <a:t>name</a:t>
            </a:r>
            <a:endParaRPr sz="1828" dirty="0">
              <a:latin typeface="Verdana"/>
              <a:cs typeface="Verdana"/>
            </a:endParaRPr>
          </a:p>
          <a:p>
            <a:pPr marL="325922">
              <a:lnSpc>
                <a:spcPts val="2109"/>
              </a:lnSpc>
            </a:pPr>
            <a:r>
              <a:rPr sz="1828" b="1" spc="-4" dirty="0">
                <a:latin typeface="Verdana"/>
                <a:cs typeface="Verdana"/>
              </a:rPr>
              <a:t>self.age</a:t>
            </a:r>
            <a:r>
              <a:rPr sz="1828" b="1" spc="-18" dirty="0">
                <a:latin typeface="Verdana"/>
                <a:cs typeface="Verdana"/>
              </a:rPr>
              <a:t> </a:t>
            </a:r>
            <a:r>
              <a:rPr sz="1828" b="1" dirty="0">
                <a:latin typeface="Verdana"/>
                <a:cs typeface="Verdana"/>
              </a:rPr>
              <a:t>=</a:t>
            </a:r>
            <a:r>
              <a:rPr sz="1828" b="1" spc="-14" dirty="0">
                <a:latin typeface="Verdana"/>
                <a:cs typeface="Verdana"/>
              </a:rPr>
              <a:t> </a:t>
            </a:r>
            <a:r>
              <a:rPr sz="1828" b="1" dirty="0">
                <a:latin typeface="Verdana"/>
                <a:cs typeface="Verdana"/>
              </a:rPr>
              <a:t>age</a:t>
            </a:r>
            <a:endParaRPr sz="1828" dirty="0">
              <a:latin typeface="Verdana"/>
              <a:cs typeface="Verdana"/>
            </a:endParaRPr>
          </a:p>
          <a:p>
            <a:pPr>
              <a:spcBef>
                <a:spcPts val="28"/>
              </a:spcBef>
            </a:pPr>
            <a:endParaRPr sz="1758" dirty="0">
              <a:latin typeface="Verdana"/>
              <a:cs typeface="Verdana"/>
            </a:endParaRPr>
          </a:p>
          <a:p>
            <a:pPr marL="167426">
              <a:lnSpc>
                <a:spcPts val="2187"/>
              </a:lnSpc>
            </a:pPr>
            <a:r>
              <a:rPr sz="1828" b="1" spc="-4" dirty="0">
                <a:latin typeface="Verdana"/>
                <a:cs typeface="Verdana"/>
              </a:rPr>
              <a:t>def</a:t>
            </a:r>
            <a:r>
              <a:rPr sz="1828" b="1" spc="-21" dirty="0">
                <a:latin typeface="Verdana"/>
                <a:cs typeface="Verdana"/>
              </a:rPr>
              <a:t> </a:t>
            </a:r>
            <a:r>
              <a:rPr sz="1828" b="1" spc="-4" dirty="0">
                <a:latin typeface="Verdana"/>
                <a:cs typeface="Verdana"/>
              </a:rPr>
              <a:t>myfunc(self):</a:t>
            </a:r>
            <a:endParaRPr sz="1828" dirty="0">
              <a:latin typeface="Verdana"/>
              <a:cs typeface="Verdana"/>
            </a:endParaRPr>
          </a:p>
          <a:p>
            <a:pPr marL="325922">
              <a:lnSpc>
                <a:spcPts val="2187"/>
              </a:lnSpc>
            </a:pPr>
            <a:r>
              <a:rPr sz="1828" b="1" dirty="0">
                <a:latin typeface="Verdana"/>
                <a:cs typeface="Verdana"/>
              </a:rPr>
              <a:t>print("Hello</a:t>
            </a:r>
            <a:r>
              <a:rPr sz="1828" b="1" spc="-7" dirty="0">
                <a:latin typeface="Verdana"/>
                <a:cs typeface="Verdana"/>
              </a:rPr>
              <a:t> </a:t>
            </a:r>
            <a:r>
              <a:rPr sz="1828" b="1" dirty="0">
                <a:latin typeface="Verdana"/>
                <a:cs typeface="Verdana"/>
              </a:rPr>
              <a:t>my</a:t>
            </a:r>
            <a:r>
              <a:rPr sz="1828" b="1" spc="-7" dirty="0">
                <a:latin typeface="Verdana"/>
                <a:cs typeface="Verdana"/>
              </a:rPr>
              <a:t> </a:t>
            </a:r>
            <a:r>
              <a:rPr sz="1828" b="1" dirty="0">
                <a:latin typeface="Verdana"/>
                <a:cs typeface="Verdana"/>
              </a:rPr>
              <a:t>name</a:t>
            </a:r>
            <a:r>
              <a:rPr sz="1828" b="1" spc="-7" dirty="0">
                <a:latin typeface="Verdana"/>
                <a:cs typeface="Verdana"/>
              </a:rPr>
              <a:t> </a:t>
            </a:r>
            <a:r>
              <a:rPr sz="1828" b="1" dirty="0">
                <a:latin typeface="Verdana"/>
                <a:cs typeface="Verdana"/>
              </a:rPr>
              <a:t>is</a:t>
            </a:r>
            <a:r>
              <a:rPr sz="1828" b="1" spc="-7" dirty="0">
                <a:latin typeface="Verdana"/>
                <a:cs typeface="Verdana"/>
              </a:rPr>
              <a:t> </a:t>
            </a:r>
            <a:r>
              <a:rPr sz="1828" b="1" dirty="0">
                <a:latin typeface="Verdana"/>
                <a:cs typeface="Verdana"/>
              </a:rPr>
              <a:t>"</a:t>
            </a:r>
            <a:r>
              <a:rPr sz="1828" b="1" spc="-4" dirty="0">
                <a:latin typeface="Verdana"/>
                <a:cs typeface="Verdana"/>
              </a:rPr>
              <a:t> </a:t>
            </a:r>
            <a:r>
              <a:rPr sz="1828" b="1" dirty="0">
                <a:latin typeface="Verdana"/>
                <a:cs typeface="Verdana"/>
              </a:rPr>
              <a:t>+</a:t>
            </a:r>
            <a:r>
              <a:rPr sz="1828" b="1" spc="-7" dirty="0">
                <a:latin typeface="Verdana"/>
                <a:cs typeface="Verdana"/>
              </a:rPr>
              <a:t> </a:t>
            </a:r>
            <a:r>
              <a:rPr sz="1828" b="1" spc="-4" dirty="0">
                <a:latin typeface="Verdana"/>
                <a:cs typeface="Verdana"/>
              </a:rPr>
              <a:t>self.name)</a:t>
            </a:r>
            <a:endParaRPr sz="1828" dirty="0">
              <a:latin typeface="Verdana"/>
              <a:cs typeface="Verdana"/>
            </a:endParaRPr>
          </a:p>
          <a:p>
            <a:pPr marL="8929" marR="2199304">
              <a:lnSpc>
                <a:spcPct val="198700"/>
              </a:lnSpc>
            </a:pPr>
            <a:r>
              <a:rPr sz="1828" b="1" spc="-4" dirty="0">
                <a:latin typeface="Verdana"/>
                <a:cs typeface="Verdana"/>
              </a:rPr>
              <a:t>p1</a:t>
            </a:r>
            <a:r>
              <a:rPr sz="1828" b="1" spc="-18" dirty="0">
                <a:latin typeface="Verdana"/>
                <a:cs typeface="Verdana"/>
              </a:rPr>
              <a:t> </a:t>
            </a:r>
            <a:r>
              <a:rPr sz="1828" b="1" dirty="0">
                <a:latin typeface="Verdana"/>
                <a:cs typeface="Verdana"/>
              </a:rPr>
              <a:t>=</a:t>
            </a:r>
            <a:r>
              <a:rPr sz="1828" b="1" spc="-18" dirty="0">
                <a:latin typeface="Verdana"/>
                <a:cs typeface="Verdana"/>
              </a:rPr>
              <a:t> </a:t>
            </a:r>
            <a:r>
              <a:rPr sz="1828" b="1" spc="-4" dirty="0">
                <a:latin typeface="Verdana"/>
                <a:cs typeface="Verdana"/>
              </a:rPr>
              <a:t>Person("John",</a:t>
            </a:r>
            <a:r>
              <a:rPr sz="1828" b="1" spc="-18" dirty="0">
                <a:latin typeface="Verdana"/>
                <a:cs typeface="Verdana"/>
              </a:rPr>
              <a:t> </a:t>
            </a:r>
            <a:r>
              <a:rPr sz="1828" b="1" dirty="0">
                <a:latin typeface="Verdana"/>
                <a:cs typeface="Verdana"/>
              </a:rPr>
              <a:t>36) </a:t>
            </a:r>
            <a:r>
              <a:rPr sz="1828" b="1" spc="-615" dirty="0">
                <a:latin typeface="Verdana"/>
                <a:cs typeface="Verdana"/>
              </a:rPr>
              <a:t> </a:t>
            </a:r>
            <a:r>
              <a:rPr sz="1828" b="1" spc="-4" dirty="0">
                <a:latin typeface="Verdana"/>
                <a:cs typeface="Verdana"/>
              </a:rPr>
              <a:t>del p1</a:t>
            </a:r>
            <a:endParaRPr sz="1828" dirty="0">
              <a:latin typeface="Verdana"/>
              <a:cs typeface="Verdana"/>
            </a:endParaRPr>
          </a:p>
          <a:p>
            <a:pPr marL="8929">
              <a:lnSpc>
                <a:spcPts val="2180"/>
              </a:lnSpc>
            </a:pPr>
            <a:r>
              <a:rPr sz="1828" b="1" spc="-4" dirty="0">
                <a:latin typeface="Verdana"/>
                <a:cs typeface="Verdana"/>
              </a:rPr>
              <a:t>p1.myfunc()</a:t>
            </a:r>
            <a:endParaRPr sz="1828" dirty="0">
              <a:latin typeface="Verdana"/>
              <a:cs typeface="Verdana"/>
            </a:endParaRPr>
          </a:p>
          <a:p>
            <a:pPr>
              <a:spcBef>
                <a:spcPts val="28"/>
              </a:spcBef>
            </a:pPr>
            <a:endParaRPr sz="1758" dirty="0">
              <a:latin typeface="Verdana"/>
              <a:cs typeface="Verdana"/>
            </a:endParaRPr>
          </a:p>
          <a:p>
            <a:pPr marL="8929"/>
            <a:r>
              <a:rPr sz="1828" b="1" spc="-4" dirty="0">
                <a:latin typeface="Verdana"/>
                <a:cs typeface="Verdana"/>
              </a:rPr>
              <a:t>#print(p1)</a:t>
            </a:r>
            <a:endParaRPr sz="1828" dirty="0">
              <a:latin typeface="Verdana"/>
              <a:cs typeface="Verdana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9F285-CF22-2FCB-53F2-42BB3859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FC74D-B4DD-4CC7-6A8F-927E43FF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8</TotalTime>
  <Words>1161</Words>
  <Application>Microsoft Office PowerPoint</Application>
  <PresentationFormat>Widescreen</PresentationFormat>
  <Paragraphs>152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MT</vt:lpstr>
      <vt:lpstr>Calibri</vt:lpstr>
      <vt:lpstr>Calibri Light</vt:lpstr>
      <vt:lpstr>Georgia</vt:lpstr>
      <vt:lpstr>Verdana</vt:lpstr>
      <vt:lpstr>Wingdings</vt:lpstr>
      <vt:lpstr>ICT Basic Theme</vt:lpstr>
      <vt:lpstr>Classes and Objects</vt:lpstr>
      <vt:lpstr>PowerPoint Presentation</vt:lpstr>
      <vt:lpstr>PowerPoint Presentation</vt:lpstr>
      <vt:lpstr>PowerPoint Presentation</vt:lpstr>
      <vt:lpstr>By using the "self" keyword we can access the attributes and  methods of the class in python. " init " is a reseved method in  python classes. It is known as a constructor in object oriented  concepts.</vt:lpstr>
      <vt:lpstr>PowerPoint Presentation</vt:lpstr>
      <vt:lpstr>PowerPoint Presentation</vt:lpstr>
      <vt:lpstr>Delete the age property from the p1 object:</vt:lpstr>
      <vt:lpstr>Delete Objects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</dc:title>
  <dc:creator>sarihaashanmugasundaram@gmail.com</dc:creator>
  <cp:lastModifiedBy>sarihaashanmugasundaram@gmail.com</cp:lastModifiedBy>
  <cp:revision>7</cp:revision>
  <dcterms:created xsi:type="dcterms:W3CDTF">2023-04-28T21:57:20Z</dcterms:created>
  <dcterms:modified xsi:type="dcterms:W3CDTF">2023-04-29T14:22:40Z</dcterms:modified>
</cp:coreProperties>
</file>