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440" r:id="rId3"/>
    <p:sldId id="441" r:id="rId4"/>
    <p:sldId id="442" r:id="rId5"/>
    <p:sldId id="443" r:id="rId6"/>
    <p:sldId id="444" r:id="rId7"/>
    <p:sldId id="445" r:id="rId8"/>
    <p:sldId id="446" r:id="rId9"/>
    <p:sldId id="448" r:id="rId10"/>
    <p:sldId id="447" r:id="rId11"/>
    <p:sldId id="271" r:id="rId12"/>
    <p:sldId id="272" r:id="rId13"/>
    <p:sldId id="273" r:id="rId14"/>
    <p:sldId id="264" r:id="rId15"/>
    <p:sldId id="274" r:id="rId16"/>
    <p:sldId id="265" r:id="rId17"/>
    <p:sldId id="275" r:id="rId18"/>
    <p:sldId id="266" r:id="rId19"/>
    <p:sldId id="276" r:id="rId20"/>
    <p:sldId id="267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71E2D-93FB-4FF4-BB6B-2B1233C76A2F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8C892-8339-4B12-89ED-F80FC7167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082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0EA4-B4DC-326E-6D5D-5E2D139A0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988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939C0-40CA-89E4-C146-B212E439D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55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6BB94-0024-A1B1-676D-3344605E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2760" y="6356350"/>
            <a:ext cx="2743200" cy="3651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sz="1400" b="1">
                <a:solidFill>
                  <a:srgbClr val="FF8B37"/>
                </a:solidFill>
              </a:defRPr>
            </a:lvl1pPr>
          </a:lstStyle>
          <a:p>
            <a:r>
              <a:rPr lang="en-IN" dirty="0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97940-2C58-1613-E123-6DDD0303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1AEE35B-EB9C-00F8-69E3-A61AB35E6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0" y="114905"/>
            <a:ext cx="2194560" cy="906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F7F60E-D9C1-03D4-79DD-717DE0406607}"/>
              </a:ext>
            </a:extLst>
          </p:cNvPr>
          <p:cNvSpPr txBox="1"/>
          <p:nvPr/>
        </p:nvSpPr>
        <p:spPr>
          <a:xfrm>
            <a:off x="5602275" y="1157754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Presents</a:t>
            </a:r>
          </a:p>
        </p:txBody>
      </p:sp>
    </p:spTree>
    <p:extLst>
      <p:ext uri="{BB962C8B-B14F-4D97-AF65-F5344CB8AC3E}">
        <p14:creationId xmlns:p14="http://schemas.microsoft.com/office/powerpoint/2010/main" val="276576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0074-28FB-BB92-1334-D3199538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4B89C-E1B4-11C7-BD5F-12CEA1E62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9A6FC-871A-08A2-36CE-71B509CE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C8DD-F950-5BE5-E4E7-121D5941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2A425-3FF3-3365-D49E-BBDD426B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96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931A1-7258-F68D-94DD-E74D7DE1A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76F33-C629-F305-B184-04006A27F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B77F6-1334-F1B2-C639-554A293C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7234-63D7-35A5-7F62-FDC4F3FD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9070-1721-11B6-98C9-21898196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02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1408-42B5-048B-604E-DC3C6B5F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20675"/>
            <a:ext cx="96164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0C93-6881-5562-8115-9DE448BA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825625"/>
            <a:ext cx="110947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5E45B-4B06-4607-CA1B-D8C33E81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3240" y="6356350"/>
            <a:ext cx="4114800" cy="365125"/>
          </a:xfrm>
        </p:spPr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C3F43-42D4-B0E8-A909-EC0F0B5B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5560" y="6356350"/>
            <a:ext cx="2743200" cy="365125"/>
          </a:xfrm>
        </p:spPr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AE49820-F2D7-5F64-EE38-DAED2F98C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60" y="136525"/>
            <a:ext cx="1432560" cy="5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7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1C01-395F-0777-13F4-257E0B94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7DE9F-7CBA-439C-6B80-6036E8D25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7F607-5560-B262-0980-239ED914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DA0A-3FC5-EC03-EB3D-6E41FF07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1EE97-89F1-FB29-A042-AF9AAEA7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BADA-87CE-8C82-A87F-E40CB4E7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624C-BA87-CDB7-A54D-F3635CF6F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B491A-1D4C-EDC8-35EA-36A836E66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64F77-6485-9B9C-9BB6-031600B7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10FCC-33DA-9C94-2C67-618F3BD0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1E08E-556D-B996-60C8-4004DAA7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59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5D2A-9AEC-B95C-116A-99221D76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DDD43-B53A-07CB-E3C2-7A806D8DD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E2DD3-82F2-97CE-4807-2951B90E2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B666C-DB33-0BF1-8383-35658C760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B0222-CDCC-4628-176F-B52242F8E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0D6F2-EFA7-E2F6-CB2E-56F0C496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3E863-FA2F-7C51-6233-113BBF33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579E7-B028-BF1C-EEDB-48CC0DF4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29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1336-CDC4-2B09-0BBE-738425B4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DBFDC-32AD-FCFE-AFE0-B95ED378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93E42-47F8-70CA-3B8C-187F13E7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2204-51A6-1E03-1A7A-EED6ED83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28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E1783-8682-6B7B-B009-6F3B4DD2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3FD71-F38D-ECAA-3A7F-1D6ED326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3E9B6-9ED3-33BD-3C54-48982C95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16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80EE-C9E7-60CA-3BC1-FED7806F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81F3A-97E7-7BD6-9FB6-E79EDEC7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A2157-2739-28BD-8068-C2D99C853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D990E-7E5B-77EC-526B-BEAF7563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C717D-5870-155A-BA04-A9CF7CF5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C93C4-4A4B-B56C-0E1A-8A69E28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29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9C30-A057-B64F-B977-A0576D772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253BF-90DF-4AA4-DDCE-259909272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A5480-4AE3-D1FE-0E7D-F4D446FD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01B69-F137-A5F2-F200-D7C195C9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7EE1A-8167-8271-E341-3AB39335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15E91-D591-0EAF-EE9B-D9D7FF77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30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0B398-F915-5505-94AD-92163050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08474-9A63-8164-7B1F-EBD2D248E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8716F-C3C6-E5B9-1F33-4B5C86ACB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4610-798B-63E0-7549-3F2DB92C5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A51D3-7D0E-183B-C878-0D8222E9E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45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04C31-CCF5-4616-3362-B71A1E3D27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Functions and Operator Overloading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05266-4D53-507D-0621-D9F7BE97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3C044-FC97-AB2C-4259-81F318051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5524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61D5A-C552-4863-A34B-FE7E5FDCD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6" y="609601"/>
            <a:ext cx="11020424" cy="5987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 Call by Reference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def </a:t>
            </a:r>
            <a:r>
              <a:rPr lang="en-US" sz="2200" dirty="0" err="1">
                <a:latin typeface="Georgia" panose="02040502050405020303" pitchFamily="18" charset="0"/>
              </a:rPr>
              <a:t>add_more</a:t>
            </a:r>
            <a:r>
              <a:rPr lang="en-US" sz="2200" dirty="0">
                <a:latin typeface="Georgia" panose="02040502050405020303" pitchFamily="18" charset="0"/>
              </a:rPr>
              <a:t>(list):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    </a:t>
            </a:r>
            <a:r>
              <a:rPr lang="en-US" sz="2200" dirty="0" err="1">
                <a:latin typeface="Georgia" panose="02040502050405020303" pitchFamily="18" charset="0"/>
              </a:rPr>
              <a:t>list.append</a:t>
            </a:r>
            <a:r>
              <a:rPr lang="en-US" sz="2200" dirty="0">
                <a:latin typeface="Georgia" panose="02040502050405020303" pitchFamily="18" charset="0"/>
              </a:rPr>
              <a:t>(50)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    print("Inside Function", list)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 </a:t>
            </a:r>
            <a:r>
              <a:rPr lang="en-US" sz="2200" dirty="0" err="1">
                <a:latin typeface="Georgia" panose="02040502050405020303" pitchFamily="18" charset="0"/>
              </a:rPr>
              <a:t>mylist</a:t>
            </a:r>
            <a:r>
              <a:rPr lang="en-US" sz="2200" dirty="0">
                <a:latin typeface="Georgia" panose="02040502050405020303" pitchFamily="18" charset="0"/>
              </a:rPr>
              <a:t> = [10,20,30,40]</a:t>
            </a:r>
          </a:p>
          <a:p>
            <a:pPr marL="0" indent="0">
              <a:buNone/>
            </a:pPr>
            <a:r>
              <a:rPr lang="en-US" sz="2200" dirty="0" err="1">
                <a:latin typeface="Georgia" panose="02040502050405020303" pitchFamily="18" charset="0"/>
              </a:rPr>
              <a:t>add_more</a:t>
            </a:r>
            <a:r>
              <a:rPr lang="en-US" sz="2200" dirty="0">
                <a:latin typeface="Georgia" panose="02040502050405020303" pitchFamily="18" charset="0"/>
              </a:rPr>
              <a:t>(</a:t>
            </a:r>
            <a:r>
              <a:rPr lang="en-US" sz="2200" dirty="0" err="1">
                <a:latin typeface="Georgia" panose="02040502050405020303" pitchFamily="18" charset="0"/>
              </a:rPr>
              <a:t>mylist</a:t>
            </a:r>
            <a:r>
              <a:rPr lang="en-US" sz="2200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print("Outside Function:", </a:t>
            </a:r>
            <a:r>
              <a:rPr lang="en-US" sz="2200" dirty="0" err="1">
                <a:latin typeface="Georgia" panose="02040502050405020303" pitchFamily="18" charset="0"/>
              </a:rPr>
              <a:t>mylist</a:t>
            </a:r>
            <a:r>
              <a:rPr lang="en-US" sz="2200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 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Inside Function [10, 20, 30, 40, 50]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Outside Function: [10, 20, 30, 40, 50]</a:t>
            </a: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IN" sz="2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3C6512-510A-816E-0C1D-F999A8F74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2DF42-35A8-A2A1-2640-E490A96C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436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1CDB-983B-D52C-4356-DB5CB8561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396"/>
            <a:ext cx="10515600" cy="1325563"/>
          </a:xfrm>
        </p:spPr>
        <p:txBody>
          <a:bodyPr/>
          <a:lstStyle/>
          <a:p>
            <a:r>
              <a:rPr lang="en-GB" dirty="0">
                <a:latin typeface="Georgia"/>
                <a:cs typeface="Calibri Light"/>
              </a:rPr>
              <a:t>Introduction</a:t>
            </a:r>
            <a:endParaRPr lang="en-US" dirty="0">
              <a:latin typeface="Georg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E4524-928E-0ED1-58FB-245845CEC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066"/>
            <a:ext cx="10515600" cy="457089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200" dirty="0">
                <a:latin typeface="Georgia"/>
                <a:cs typeface="Times New Roman"/>
              </a:rPr>
              <a:t>Operator overloading lets classes intercept normal python operations.</a:t>
            </a:r>
            <a:endParaRPr lang="en-US" sz="2200">
              <a:latin typeface="Georgia"/>
              <a:cs typeface="Times New Roman"/>
            </a:endParaRPr>
          </a:p>
          <a:p>
            <a:endParaRPr lang="en-GB" sz="2200" dirty="0">
              <a:latin typeface="Georgia"/>
              <a:cs typeface="Times New Roman"/>
            </a:endParaRPr>
          </a:p>
          <a:p>
            <a:r>
              <a:rPr lang="en-GB" sz="2200" dirty="0">
                <a:latin typeface="Georgia"/>
                <a:cs typeface="Times New Roman"/>
              </a:rPr>
              <a:t>Classes can overload all python expression operators.</a:t>
            </a:r>
          </a:p>
          <a:p>
            <a:endParaRPr lang="en-GB" sz="2200" dirty="0">
              <a:latin typeface="Georgia"/>
              <a:cs typeface="Times New Roman"/>
            </a:endParaRPr>
          </a:p>
          <a:p>
            <a:r>
              <a:rPr lang="en-GB" sz="2200" dirty="0">
                <a:latin typeface="Georgia"/>
                <a:cs typeface="Times New Roman"/>
              </a:rPr>
              <a:t>Classes can also overload build-in operators.</a:t>
            </a:r>
          </a:p>
          <a:p>
            <a:endParaRPr lang="en-GB" sz="2200" dirty="0">
              <a:latin typeface="Georgia"/>
              <a:cs typeface="Times New Roman"/>
            </a:endParaRPr>
          </a:p>
          <a:p>
            <a:r>
              <a:rPr lang="en-GB" sz="2200" dirty="0">
                <a:latin typeface="Georgia"/>
                <a:cs typeface="Times New Roman"/>
              </a:rPr>
              <a:t>Such as printing, function calls, attribute access and etc.</a:t>
            </a:r>
          </a:p>
          <a:p>
            <a:endParaRPr lang="en-GB" sz="2200" dirty="0">
              <a:latin typeface="Georgia"/>
              <a:cs typeface="Times New Roman"/>
            </a:endParaRPr>
          </a:p>
          <a:p>
            <a:r>
              <a:rPr lang="en-GB" sz="2200" dirty="0">
                <a:latin typeface="Georgia"/>
                <a:cs typeface="Times New Roman"/>
              </a:rPr>
              <a:t>Overloading makes class instances act more built-in types.</a:t>
            </a:r>
            <a:endParaRPr lang="en-US" sz="2200">
              <a:latin typeface="Georgia"/>
              <a:cs typeface="Times New Roman"/>
            </a:endParaRPr>
          </a:p>
          <a:p>
            <a:endParaRPr lang="en-GB" sz="2200" dirty="0">
              <a:latin typeface="Georgia"/>
              <a:cs typeface="Times New Roman"/>
            </a:endParaRPr>
          </a:p>
          <a:p>
            <a:r>
              <a:rPr lang="en-GB" sz="2200" dirty="0">
                <a:latin typeface="Georgia"/>
                <a:cs typeface="Times New Roman"/>
              </a:rPr>
              <a:t>Overloading is implemented by providing specially named methods in a class.</a:t>
            </a:r>
            <a:endParaRPr lang="en-US" sz="2200">
              <a:latin typeface="Georgia"/>
              <a:cs typeface="Times New Roman"/>
            </a:endParaRPr>
          </a:p>
          <a:p>
            <a:endParaRPr lang="en-GB" sz="2200" dirty="0">
              <a:latin typeface="Georgia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65EAF-CE1F-5C6B-7288-F7AA53602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58EEA-5A26-83C2-A901-0497E0FC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972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4038-895B-1462-AAE1-C806AAA85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00478"/>
          </a:xfrm>
        </p:spPr>
        <p:txBody>
          <a:bodyPr/>
          <a:lstStyle/>
          <a:p>
            <a:r>
              <a:rPr lang="en-GB">
                <a:latin typeface="Georgia"/>
                <a:cs typeface="Times New Roman"/>
              </a:rPr>
              <a:t>Python magic functions used for operator overloading</a:t>
            </a:r>
          </a:p>
          <a:p>
            <a:endParaRPr lang="en-GB" dirty="0">
              <a:latin typeface="Georgia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1C9DB-CC7F-176A-0394-C9B4E5A6D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640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>
                <a:latin typeface="Georgia"/>
                <a:cs typeface="Times New Roman"/>
              </a:rPr>
              <a:t>Binary Operators</a:t>
            </a:r>
            <a:endParaRPr lang="en-US" sz="2200">
              <a:latin typeface="Georgia"/>
              <a:cs typeface="Times New Roman"/>
            </a:endParaRPr>
          </a:p>
          <a:p>
            <a:endParaRPr lang="en-GB" sz="2200" dirty="0">
              <a:latin typeface="Georgia"/>
              <a:cs typeface="Times New Roman"/>
            </a:endParaRPr>
          </a:p>
          <a:p>
            <a:r>
              <a:rPr lang="en-GB" sz="2200">
                <a:latin typeface="Georgia"/>
                <a:cs typeface="Times New Roman"/>
              </a:rPr>
              <a:t>Comparision Operators</a:t>
            </a:r>
            <a:endParaRPr lang="en-US" sz="2200">
              <a:latin typeface="Georgia"/>
              <a:cs typeface="Times New Roman"/>
            </a:endParaRPr>
          </a:p>
          <a:p>
            <a:endParaRPr lang="en-GB" sz="2200" dirty="0">
              <a:latin typeface="Georgia"/>
              <a:cs typeface="Times New Roman"/>
            </a:endParaRPr>
          </a:p>
          <a:p>
            <a:r>
              <a:rPr lang="en-GB" sz="2200" dirty="0">
                <a:latin typeface="Georgia"/>
                <a:cs typeface="Times New Roman"/>
              </a:rPr>
              <a:t>Assignment Operators</a:t>
            </a:r>
            <a:endParaRPr lang="en-US" sz="2200">
              <a:latin typeface="Georgia"/>
              <a:cs typeface="Times New Roman"/>
            </a:endParaRPr>
          </a:p>
          <a:p>
            <a:endParaRPr lang="en-GB" sz="2200" dirty="0">
              <a:latin typeface="Georgia"/>
              <a:cs typeface="Times New Roman"/>
            </a:endParaRPr>
          </a:p>
          <a:p>
            <a:r>
              <a:rPr lang="en-GB" sz="2200" dirty="0">
                <a:latin typeface="Georgia"/>
                <a:cs typeface="Times New Roman"/>
              </a:rPr>
              <a:t>Unary Operators</a:t>
            </a:r>
            <a:endParaRPr lang="en-GB" sz="2200" dirty="0">
              <a:latin typeface="Georgia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AAB5F-F156-A043-2DAA-51950B085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FFA38-28F0-EA8C-4F85-AEF9A9F49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558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CF2A-19B4-BC91-759D-C1E71BDA8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142"/>
            <a:ext cx="10515600" cy="1325563"/>
          </a:xfrm>
        </p:spPr>
        <p:txBody>
          <a:bodyPr/>
          <a:lstStyle/>
          <a:p>
            <a:r>
              <a:rPr lang="en-GB" dirty="0">
                <a:latin typeface="Georgia"/>
                <a:cs typeface="Calibri Light"/>
              </a:rPr>
              <a:t>Binary Operators</a:t>
            </a:r>
            <a:endParaRPr lang="en-GB">
              <a:latin typeface="Georgia"/>
            </a:endParaRPr>
          </a:p>
        </p:txBody>
      </p:sp>
      <p:pic>
        <p:nvPicPr>
          <p:cNvPr id="4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E4137062-EA77-ADF1-F587-25FFB214E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5119" y="1489827"/>
            <a:ext cx="4272103" cy="5010016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534037-FA8E-410B-2477-38DF97AD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C85BF-3D43-7B25-63C6-93992DAAB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128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AD40-8F03-F85F-645E-8FD16EEE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 Times New Roman"/>
                <a:cs typeface="Calibri Light"/>
              </a:rPr>
              <a:t>Example for Binary Operators</a:t>
            </a:r>
            <a:endParaRPr lang="en-GB">
              <a:latin typeface=" 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3E2CF-8B67-C1D3-6F90-2E55F7CB9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>
                <a:cs typeface="Calibri"/>
              </a:rPr>
              <a:t>class complex_1:  </a:t>
            </a:r>
            <a:endParaRPr lang="en-US"/>
          </a:p>
          <a:p>
            <a:pPr marL="0" indent="0">
              <a:buNone/>
            </a:pPr>
            <a:r>
              <a:rPr lang="en-GB" sz="2400">
                <a:cs typeface="Calibri"/>
              </a:rPr>
              <a:t>    def __</a:t>
            </a:r>
            <a:r>
              <a:rPr lang="en-GB" sz="2400" err="1">
                <a:cs typeface="Calibri"/>
              </a:rPr>
              <a:t>init</a:t>
            </a:r>
            <a:r>
              <a:rPr lang="en-GB" sz="2400">
                <a:cs typeface="Calibri"/>
              </a:rPr>
              <a:t>__(self, X, Y):  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       </a:t>
            </a:r>
            <a:r>
              <a:rPr lang="en-GB" sz="2400" err="1">
                <a:cs typeface="Calibri"/>
              </a:rPr>
              <a:t>self.X</a:t>
            </a:r>
            <a:r>
              <a:rPr lang="en-GB" sz="2400">
                <a:cs typeface="Calibri"/>
              </a:rPr>
              <a:t> = X  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       </a:t>
            </a:r>
            <a:r>
              <a:rPr lang="en-GB" sz="2400" err="1">
                <a:cs typeface="Calibri"/>
              </a:rPr>
              <a:t>self.Y</a:t>
            </a:r>
            <a:r>
              <a:rPr lang="en-GB" sz="2400">
                <a:cs typeface="Calibri"/>
              </a:rPr>
              <a:t> = Y  </a:t>
            </a:r>
          </a:p>
          <a:p>
            <a:pPr marL="0" indent="0">
              <a:buNone/>
            </a:pPr>
            <a:r>
              <a:rPr lang="en-GB" sz="2400">
                <a:cs typeface="Calibri"/>
              </a:rPr>
              <a:t>    def __add__(self, U):  </a:t>
            </a:r>
          </a:p>
          <a:p>
            <a:pPr marL="0" indent="0">
              <a:buNone/>
            </a:pPr>
            <a:r>
              <a:rPr lang="en-GB" sz="2400">
                <a:cs typeface="Calibri"/>
              </a:rPr>
              <a:t>        return </a:t>
            </a:r>
            <a:r>
              <a:rPr lang="en-GB" sz="2400" err="1">
                <a:cs typeface="Calibri"/>
              </a:rPr>
              <a:t>self.X</a:t>
            </a:r>
            <a:r>
              <a:rPr lang="en-GB" sz="2400">
                <a:cs typeface="Calibri"/>
              </a:rPr>
              <a:t> + U.X, </a:t>
            </a:r>
            <a:r>
              <a:rPr lang="en-GB" sz="2400" err="1">
                <a:cs typeface="Calibri"/>
              </a:rPr>
              <a:t>self.Y</a:t>
            </a:r>
            <a:r>
              <a:rPr lang="en-GB" sz="2400">
                <a:cs typeface="Calibri"/>
              </a:rPr>
              <a:t> + U.Y  </a:t>
            </a: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   </a:t>
            </a:r>
          </a:p>
          <a:p>
            <a:pPr marL="0" indent="0">
              <a:buNone/>
            </a:pPr>
            <a:r>
              <a:rPr lang="en-GB" sz="2400">
                <a:cs typeface="Calibri"/>
              </a:rPr>
              <a:t>Object_1 = complex_1(23, 12)  </a:t>
            </a:r>
          </a:p>
          <a:p>
            <a:pPr marL="0" indent="0">
              <a:buNone/>
            </a:pPr>
            <a:r>
              <a:rPr lang="en-GB" sz="2400">
                <a:cs typeface="Calibri"/>
              </a:rPr>
              <a:t>Object_2 = complex_1(21, 22)  </a:t>
            </a:r>
          </a:p>
          <a:p>
            <a:pPr marL="0" indent="0">
              <a:buNone/>
            </a:pPr>
            <a:r>
              <a:rPr lang="en-GB" sz="2400">
                <a:cs typeface="Calibri"/>
              </a:rPr>
              <a:t>Object_3 = Object_1 + Object_2  </a:t>
            </a:r>
          </a:p>
          <a:p>
            <a:pPr marL="0" indent="0">
              <a:buNone/>
            </a:pPr>
            <a:r>
              <a:rPr lang="en-GB" sz="2400">
                <a:cs typeface="Calibri"/>
              </a:rPr>
              <a:t>print (Object_3)  </a:t>
            </a:r>
            <a:endParaRPr lang="en-GB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13A17B-6841-9DBA-6D60-9C05E01B04CC}"/>
              </a:ext>
            </a:extLst>
          </p:cNvPr>
          <p:cNvSpPr txBox="1"/>
          <p:nvPr/>
        </p:nvSpPr>
        <p:spPr>
          <a:xfrm>
            <a:off x="8057345" y="5358148"/>
            <a:ext cx="231014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Output</a:t>
            </a:r>
          </a:p>
          <a:p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(44, 34)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8F07B-1448-5D0A-4B8B-73A349CAD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1372D-948F-867E-8C36-408AFD73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247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ED97-01A9-96F1-849C-1B0A6A44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eorgia"/>
                <a:cs typeface="Calibri Light"/>
              </a:rPr>
              <a:t>Comparision Operators</a:t>
            </a:r>
            <a:endParaRPr lang="en-GB" dirty="0">
              <a:latin typeface="Georgia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6DBDFDB1-F243-18E1-9E1A-BA0E52BF7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8006" y="1825625"/>
            <a:ext cx="5295987" cy="4351338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0ADE00-6412-55EC-3592-DB8EA568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89AD3-C616-E22F-6EB0-07D83529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748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FAA22-DC39-0042-A337-C80DAF97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 Times New Roman"/>
                <a:cs typeface="Calibri Light"/>
              </a:rPr>
              <a:t>Example for Comparision Operators</a:t>
            </a:r>
            <a:endParaRPr lang="en-GB" dirty="0" err="1">
              <a:latin typeface=" 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83C70-A325-8D8D-C4AE-3E5CB99A2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292B2C"/>
                </a:solidFill>
                <a:latin typeface="Consolas"/>
              </a:rPr>
              <a:t>class Example:
 def __</a:t>
            </a:r>
            <a:r>
              <a:rPr lang="en-GB" dirty="0" err="1">
                <a:solidFill>
                  <a:srgbClr val="292B2C"/>
                </a:solidFill>
                <a:latin typeface="Consolas"/>
              </a:rPr>
              <a:t>init</a:t>
            </a:r>
            <a:r>
              <a:rPr lang="en-GB" dirty="0">
                <a:solidFill>
                  <a:srgbClr val="292B2C"/>
                </a:solidFill>
                <a:latin typeface="Consolas"/>
              </a:rPr>
              <a:t>__(</a:t>
            </a:r>
            <a:r>
              <a:rPr lang="en-GB" dirty="0" err="1">
                <a:solidFill>
                  <a:srgbClr val="292B2C"/>
                </a:solidFill>
                <a:latin typeface="Consolas"/>
              </a:rPr>
              <a:t>self,a</a:t>
            </a:r>
            <a:r>
              <a:rPr lang="en-GB" dirty="0">
                <a:solidFill>
                  <a:srgbClr val="292B2C"/>
                </a:solidFill>
                <a:latin typeface="Consolas"/>
              </a:rPr>
              <a:t>):
   </a:t>
            </a:r>
            <a:r>
              <a:rPr lang="en-GB" dirty="0" err="1">
                <a:solidFill>
                  <a:srgbClr val="292B2C"/>
                </a:solidFill>
                <a:latin typeface="Consolas"/>
              </a:rPr>
              <a:t>self.a</a:t>
            </a:r>
            <a:r>
              <a:rPr lang="en-GB" dirty="0">
                <a:solidFill>
                  <a:srgbClr val="292B2C"/>
                </a:solidFill>
                <a:latin typeface="Consolas"/>
              </a:rPr>
              <a:t> = a
 def __</a:t>
            </a:r>
            <a:r>
              <a:rPr lang="en-GB" dirty="0" err="1">
                <a:solidFill>
                  <a:srgbClr val="292B2C"/>
                </a:solidFill>
                <a:latin typeface="Consolas"/>
              </a:rPr>
              <a:t>gt</a:t>
            </a:r>
            <a:r>
              <a:rPr lang="en-GB" dirty="0">
                <a:solidFill>
                  <a:srgbClr val="292B2C"/>
                </a:solidFill>
                <a:latin typeface="Consolas"/>
              </a:rPr>
              <a:t>__(</a:t>
            </a:r>
            <a:r>
              <a:rPr lang="en-GB" dirty="0" err="1">
                <a:solidFill>
                  <a:srgbClr val="292B2C"/>
                </a:solidFill>
                <a:latin typeface="Consolas"/>
              </a:rPr>
              <a:t>self,other</a:t>
            </a:r>
            <a:r>
              <a:rPr lang="en-GB" dirty="0">
                <a:solidFill>
                  <a:srgbClr val="292B2C"/>
                </a:solidFill>
                <a:latin typeface="Consolas"/>
              </a:rPr>
              <a:t>):
   return </a:t>
            </a:r>
            <a:r>
              <a:rPr lang="en-GB" dirty="0" err="1">
                <a:solidFill>
                  <a:srgbClr val="292B2C"/>
                </a:solidFill>
                <a:latin typeface="Consolas"/>
              </a:rPr>
              <a:t>self.a</a:t>
            </a:r>
            <a:r>
              <a:rPr lang="en-GB" dirty="0">
                <a:solidFill>
                  <a:srgbClr val="292B2C"/>
                </a:solidFill>
                <a:latin typeface="Consolas"/>
              </a:rPr>
              <a:t> &gt; </a:t>
            </a:r>
            <a:r>
              <a:rPr lang="en-GB" dirty="0" err="1">
                <a:solidFill>
                  <a:srgbClr val="292B2C"/>
                </a:solidFill>
                <a:latin typeface="Consolas"/>
              </a:rPr>
              <a:t>other.a</a:t>
            </a:r>
            <a:r>
              <a:rPr lang="en-GB" dirty="0">
                <a:solidFill>
                  <a:srgbClr val="292B2C"/>
                </a:solidFill>
                <a:latin typeface="Consolas"/>
              </a:rPr>
              <a:t>
obj1 = Example(1)
obj2 = Example(2)
print (obj2 &gt; obj1)</a:t>
            </a:r>
            <a:endParaRPr lang="en-GB" dirty="0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2D03C-0780-004F-2DCA-D375A44016A0}"/>
              </a:ext>
            </a:extLst>
          </p:cNvPr>
          <p:cNvSpPr txBox="1"/>
          <p:nvPr/>
        </p:nvSpPr>
        <p:spPr>
          <a:xfrm>
            <a:off x="8532812" y="4921250"/>
            <a:ext cx="240109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Output:</a:t>
            </a:r>
          </a:p>
          <a:p>
            <a:r>
              <a:rPr lang="en-GB" dirty="0">
                <a:cs typeface="Calibri"/>
              </a:rPr>
              <a:t>True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5E10C-14EA-5858-2FC0-7FE790164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E6A5C-A254-F36B-C43C-CB5914E4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097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2D863-C390-4B0E-88AE-E48C3981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eorgia"/>
                <a:cs typeface="Calibri Light"/>
              </a:rPr>
              <a:t>Assignment Operators</a:t>
            </a:r>
            <a:endParaRPr lang="en-US" dirty="0">
              <a:latin typeface="Georgia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5E07D02-B405-5064-19E8-F4A5CD753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6048" y="1825625"/>
            <a:ext cx="3019903" cy="4351338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7D8FC-4F4B-91C2-AAD0-1AC94521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AE217-9B86-487E-5032-598FB497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363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6810-3B13-7378-0D73-98ED7E66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03" y="-9280"/>
            <a:ext cx="9616440" cy="895106"/>
          </a:xfrm>
        </p:spPr>
        <p:txBody>
          <a:bodyPr/>
          <a:lstStyle/>
          <a:p>
            <a:r>
              <a:rPr lang="en-GB" dirty="0">
                <a:latin typeface=" Times New Roman"/>
                <a:cs typeface="Calibri Light"/>
              </a:rPr>
              <a:t>Example for Assignment Operators</a:t>
            </a:r>
            <a:endParaRPr lang="en-GB" dirty="0">
              <a:latin typeface=" 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5CEEB-8F82-6B1F-2EC8-BE41865FF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733425"/>
            <a:ext cx="11411585" cy="562435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292B2C"/>
                </a:solidFill>
                <a:latin typeface="Georgia" panose="02040502050405020303" pitchFamily="18" charset="0"/>
              </a:rPr>
              <a:t>class Example:
    def __</a:t>
            </a:r>
            <a:r>
              <a:rPr lang="en-GB" sz="2000" dirty="0" err="1">
                <a:solidFill>
                  <a:srgbClr val="292B2C"/>
                </a:solidFill>
                <a:latin typeface="Georgia" panose="02040502050405020303" pitchFamily="18" charset="0"/>
              </a:rPr>
              <a:t>init</a:t>
            </a:r>
            <a:r>
              <a:rPr lang="en-GB" sz="2000" dirty="0">
                <a:solidFill>
                  <a:srgbClr val="292B2C"/>
                </a:solidFill>
                <a:latin typeface="Georgia" panose="02040502050405020303" pitchFamily="18" charset="0"/>
              </a:rPr>
              <a:t>__(</a:t>
            </a:r>
            <a:r>
              <a:rPr lang="en-GB" sz="2000" dirty="0" err="1">
                <a:solidFill>
                  <a:srgbClr val="292B2C"/>
                </a:solidFill>
                <a:latin typeface="Georgia" panose="02040502050405020303" pitchFamily="18" charset="0"/>
              </a:rPr>
              <a:t>self,a,b</a:t>
            </a:r>
            <a:r>
              <a:rPr lang="en-GB" sz="2000" dirty="0">
                <a:solidFill>
                  <a:srgbClr val="292B2C"/>
                </a:solidFill>
                <a:latin typeface="Georgia" panose="02040502050405020303" pitchFamily="18" charset="0"/>
              </a:rPr>
              <a:t>):
        </a:t>
            </a:r>
            <a:r>
              <a:rPr lang="en-GB" sz="2000" dirty="0" err="1">
                <a:solidFill>
                  <a:srgbClr val="292B2C"/>
                </a:solidFill>
                <a:latin typeface="Georgia" panose="02040502050405020303" pitchFamily="18" charset="0"/>
              </a:rPr>
              <a:t>self.a</a:t>
            </a:r>
            <a:r>
              <a:rPr lang="en-GB" sz="2000" dirty="0">
                <a:solidFill>
                  <a:srgbClr val="292B2C"/>
                </a:solidFill>
                <a:latin typeface="Georgia" panose="02040502050405020303" pitchFamily="18" charset="0"/>
              </a:rPr>
              <a:t> = a
        </a:t>
            </a:r>
            <a:r>
              <a:rPr lang="en-GB" sz="2000" dirty="0" err="1">
                <a:solidFill>
                  <a:srgbClr val="292B2C"/>
                </a:solidFill>
                <a:latin typeface="Georgia" panose="02040502050405020303" pitchFamily="18" charset="0"/>
              </a:rPr>
              <a:t>self.b</a:t>
            </a:r>
            <a:r>
              <a:rPr lang="en-GB" sz="2000" dirty="0">
                <a:solidFill>
                  <a:srgbClr val="292B2C"/>
                </a:solidFill>
                <a:latin typeface="Georgia" panose="02040502050405020303" pitchFamily="18" charset="0"/>
              </a:rPr>
              <a:t> = b
    def __str__(self):
        return "({0},{1})".format(</a:t>
            </a:r>
            <a:r>
              <a:rPr lang="en-GB" sz="2000" dirty="0" err="1">
                <a:solidFill>
                  <a:srgbClr val="292B2C"/>
                </a:solidFill>
                <a:latin typeface="Georgia" panose="02040502050405020303" pitchFamily="18" charset="0"/>
              </a:rPr>
              <a:t>self.a,self.b</a:t>
            </a:r>
            <a:r>
              <a:rPr lang="en-GB" sz="2000" dirty="0">
                <a:solidFill>
                  <a:srgbClr val="292B2C"/>
                </a:solidFill>
                <a:latin typeface="Georgia" panose="02040502050405020303" pitchFamily="18" charset="0"/>
              </a:rPr>
              <a:t>)
    def __</a:t>
            </a:r>
            <a:r>
              <a:rPr lang="en-GB" sz="2000" dirty="0" err="1">
                <a:solidFill>
                  <a:srgbClr val="292B2C"/>
                </a:solidFill>
                <a:latin typeface="Georgia" panose="02040502050405020303" pitchFamily="18" charset="0"/>
              </a:rPr>
              <a:t>iadd</a:t>
            </a:r>
            <a:r>
              <a:rPr lang="en-GB" sz="2000" dirty="0">
                <a:solidFill>
                  <a:srgbClr val="292B2C"/>
                </a:solidFill>
                <a:latin typeface="Georgia" panose="02040502050405020303" pitchFamily="18" charset="0"/>
              </a:rPr>
              <a:t>__(</a:t>
            </a:r>
            <a:r>
              <a:rPr lang="en-GB" sz="2000" dirty="0" err="1">
                <a:solidFill>
                  <a:srgbClr val="292B2C"/>
                </a:solidFill>
                <a:latin typeface="Georgia" panose="02040502050405020303" pitchFamily="18" charset="0"/>
              </a:rPr>
              <a:t>self,other</a:t>
            </a:r>
            <a:r>
              <a:rPr lang="en-GB" sz="2000" dirty="0">
                <a:solidFill>
                  <a:srgbClr val="292B2C"/>
                </a:solidFill>
                <a:latin typeface="Georgia" panose="02040502050405020303" pitchFamily="18" charset="0"/>
              </a:rPr>
              <a:t>):
        </a:t>
            </a:r>
            <a:r>
              <a:rPr lang="en-GB" sz="2000" dirty="0" err="1">
                <a:solidFill>
                  <a:srgbClr val="292B2C"/>
                </a:solidFill>
                <a:latin typeface="Georgia" panose="02040502050405020303" pitchFamily="18" charset="0"/>
              </a:rPr>
              <a:t>self.a</a:t>
            </a:r>
            <a:r>
              <a:rPr lang="en-GB" sz="2000" dirty="0">
                <a:solidFill>
                  <a:srgbClr val="292B2C"/>
                </a:solidFill>
                <a:latin typeface="Georgia" panose="02040502050405020303" pitchFamily="18" charset="0"/>
              </a:rPr>
              <a:t> += </a:t>
            </a:r>
            <a:r>
              <a:rPr lang="en-GB" sz="2000" dirty="0" err="1">
                <a:solidFill>
                  <a:srgbClr val="292B2C"/>
                </a:solidFill>
                <a:latin typeface="Georgia" panose="02040502050405020303" pitchFamily="18" charset="0"/>
              </a:rPr>
              <a:t>other.a</a:t>
            </a:r>
            <a:r>
              <a:rPr lang="en-GB" sz="2000" dirty="0">
                <a:solidFill>
                  <a:srgbClr val="292B2C"/>
                </a:solidFill>
                <a:latin typeface="Georgia" panose="02040502050405020303" pitchFamily="18" charset="0"/>
              </a:rPr>
              <a:t>
        </a:t>
            </a:r>
            <a:r>
              <a:rPr lang="en-GB" sz="2000" dirty="0" err="1">
                <a:solidFill>
                  <a:srgbClr val="292B2C"/>
                </a:solidFill>
                <a:latin typeface="Georgia" panose="02040502050405020303" pitchFamily="18" charset="0"/>
              </a:rPr>
              <a:t>self.b</a:t>
            </a:r>
            <a:r>
              <a:rPr lang="en-GB" sz="2000" dirty="0">
                <a:solidFill>
                  <a:srgbClr val="292B2C"/>
                </a:solidFill>
                <a:latin typeface="Georgia" panose="02040502050405020303" pitchFamily="18" charset="0"/>
              </a:rPr>
              <a:t> += </a:t>
            </a:r>
            <a:r>
              <a:rPr lang="en-GB" sz="2000" dirty="0" err="1">
                <a:solidFill>
                  <a:srgbClr val="292B2C"/>
                </a:solidFill>
                <a:latin typeface="Georgia" panose="02040502050405020303" pitchFamily="18" charset="0"/>
              </a:rPr>
              <a:t>other.b</a:t>
            </a:r>
            <a:r>
              <a:rPr lang="en-GB" sz="2000" dirty="0">
                <a:solidFill>
                  <a:srgbClr val="292B2C"/>
                </a:solidFill>
                <a:latin typeface="Georgia" panose="02040502050405020303" pitchFamily="18" charset="0"/>
              </a:rPr>
              <a:t>
        return Example(</a:t>
            </a:r>
            <a:r>
              <a:rPr lang="en-GB" sz="2000" dirty="0" err="1">
                <a:solidFill>
                  <a:srgbClr val="292B2C"/>
                </a:solidFill>
                <a:latin typeface="Georgia" panose="02040502050405020303" pitchFamily="18" charset="0"/>
              </a:rPr>
              <a:t>self.a,self.b</a:t>
            </a:r>
            <a:r>
              <a:rPr lang="en-GB" sz="2000" dirty="0">
                <a:solidFill>
                  <a:srgbClr val="292B2C"/>
                </a:solidFill>
                <a:latin typeface="Georgia" panose="02040502050405020303" pitchFamily="18" charset="0"/>
              </a:rPr>
              <a:t>)
obj1 = Example(1,2)
obj2 = Example(2,3)
obj2 += obj1
print (obj2)</a:t>
            </a:r>
            <a:endParaRPr lang="en-GB" sz="2400" dirty="0">
              <a:latin typeface="Georgia" panose="02040502050405020303" pitchFamily="18" charset="0"/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92BDE-3DBF-02CE-6AD7-00D8BE9456BF}"/>
              </a:ext>
            </a:extLst>
          </p:cNvPr>
          <p:cNvSpPr txBox="1"/>
          <p:nvPr/>
        </p:nvSpPr>
        <p:spPr>
          <a:xfrm>
            <a:off x="9009062" y="4822031"/>
            <a:ext cx="23415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Output:</a:t>
            </a:r>
          </a:p>
          <a:p>
            <a:r>
              <a:rPr lang="en-GB" dirty="0">
                <a:cs typeface="Calibri"/>
              </a:rPr>
              <a:t>(3, 5)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B192D-344F-27B0-566F-6A4D69AE6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F38AF-722B-E3F1-81C4-50CB8AE2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512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2CD76-DCE4-DE5E-75A0-7F43C6A2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eorgia"/>
                <a:cs typeface="Calibri Light"/>
              </a:rPr>
              <a:t>Unary Operators</a:t>
            </a:r>
            <a:endParaRPr lang="en-GB" dirty="0">
              <a:latin typeface="Georgia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E91BF0E9-FE44-5F42-7B0A-7ADEA5380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5472" y="2390196"/>
            <a:ext cx="6381428" cy="323511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FDC3C-2C65-ECA5-B411-A0AF3252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F1B86-D1AF-6025-22DA-6FCEBB0F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42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3ABD4-106C-425B-9996-B14929FD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894" y="702156"/>
            <a:ext cx="8272212" cy="78262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Functions</a:t>
            </a:r>
            <a:endParaRPr lang="en-IN" sz="3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9BB74-32A7-4554-BA8B-EBCD633BD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1700808"/>
            <a:ext cx="11525250" cy="445503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Python Functions is a block of related statements designed to perform a computational, logical, or evaluative task.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The idea is to put some commonly or repeatedly done tasks together and make a function so that instead of writing the same code again and again for different inputs.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 we can do the function calls to reuse code contained in it over and over again.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Functions can be both built-in or user-defined. It helps the program to be concise, non-repetitive, and organized.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68A07-7889-379A-8CC5-1495F63B5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41167-4117-DB44-65BC-FD01102AE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95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3C8F-ABC7-BB90-6C1B-A386EF932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 Times New Roman"/>
                <a:cs typeface="Calibri Light"/>
              </a:rPr>
              <a:t>Example for Unary Operators</a:t>
            </a:r>
            <a:endParaRPr lang="en-GB">
              <a:latin typeface=" 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E56D1-E541-3C5E-4BB3-5948C3CFB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829"/>
            <a:ext cx="10515600" cy="468713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000" dirty="0">
                <a:latin typeface="Georgia" panose="02040502050405020303" pitchFamily="18" charset="0"/>
                <a:ea typeface="+mn-lt"/>
                <a:cs typeface="+mn-lt"/>
              </a:rPr>
              <a:t>class vector:</a:t>
            </a:r>
            <a:endParaRPr lang="en-GB" sz="2000" dirty="0">
              <a:latin typeface="Georgia" panose="02040502050405020303" pitchFamily="18" charset="0"/>
              <a:cs typeface="Calibri"/>
            </a:endParaRPr>
          </a:p>
          <a:p>
            <a:pPr marL="0" indent="0">
              <a:buNone/>
            </a:pPr>
            <a:r>
              <a:rPr lang="en-GB" sz="2000" dirty="0">
                <a:latin typeface="Georgia" panose="02040502050405020303" pitchFamily="18" charset="0"/>
                <a:ea typeface="+mn-lt"/>
                <a:cs typeface="+mn-lt"/>
              </a:rPr>
              <a:t>  def __</a:t>
            </a:r>
            <a:r>
              <a:rPr lang="en-GB" sz="2000" dirty="0" err="1">
                <a:latin typeface="Georgia" panose="02040502050405020303" pitchFamily="18" charset="0"/>
                <a:ea typeface="+mn-lt"/>
                <a:cs typeface="+mn-lt"/>
              </a:rPr>
              <a:t>init</a:t>
            </a:r>
            <a:r>
              <a:rPr lang="en-GB" sz="2000" dirty="0">
                <a:latin typeface="Georgia" panose="02040502050405020303" pitchFamily="18" charset="0"/>
                <a:ea typeface="+mn-lt"/>
                <a:cs typeface="+mn-lt"/>
              </a:rPr>
              <a:t>__(self, x, y):</a:t>
            </a:r>
            <a:endParaRPr lang="en-GB" sz="2000" dirty="0">
              <a:latin typeface="Georgia" panose="02040502050405020303" pitchFamily="18" charset="0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000" dirty="0">
                <a:latin typeface="Georgia" panose="02040502050405020303" pitchFamily="18" charset="0"/>
                <a:ea typeface="+mn-lt"/>
                <a:cs typeface="+mn-lt"/>
              </a:rPr>
              <a:t>    </a:t>
            </a:r>
            <a:r>
              <a:rPr lang="en-GB" sz="2000" dirty="0" err="1">
                <a:latin typeface="Georgia" panose="02040502050405020303" pitchFamily="18" charset="0"/>
                <a:ea typeface="+mn-lt"/>
                <a:cs typeface="+mn-lt"/>
              </a:rPr>
              <a:t>self.x</a:t>
            </a:r>
            <a:r>
              <a:rPr lang="en-GB" sz="2000" dirty="0">
                <a:latin typeface="Georgia" panose="02040502050405020303" pitchFamily="18" charset="0"/>
                <a:ea typeface="+mn-lt"/>
                <a:cs typeface="+mn-lt"/>
              </a:rPr>
              <a:t> = x</a:t>
            </a:r>
            <a:endParaRPr lang="en-GB" sz="2000" dirty="0">
              <a:latin typeface="Georgia" panose="02040502050405020303" pitchFamily="18" charset="0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000" dirty="0">
                <a:latin typeface="Georgia" panose="02040502050405020303" pitchFamily="18" charset="0"/>
                <a:ea typeface="+mn-lt"/>
                <a:cs typeface="+mn-lt"/>
              </a:rPr>
              <a:t>    </a:t>
            </a:r>
            <a:r>
              <a:rPr lang="en-GB" sz="2000" dirty="0" err="1">
                <a:latin typeface="Georgia" panose="02040502050405020303" pitchFamily="18" charset="0"/>
                <a:ea typeface="+mn-lt"/>
                <a:cs typeface="+mn-lt"/>
              </a:rPr>
              <a:t>self.y</a:t>
            </a:r>
            <a:r>
              <a:rPr lang="en-GB" sz="2000" dirty="0">
                <a:latin typeface="Georgia" panose="02040502050405020303" pitchFamily="18" charset="0"/>
                <a:ea typeface="+mn-lt"/>
                <a:cs typeface="+mn-lt"/>
              </a:rPr>
              <a:t> = y</a:t>
            </a:r>
            <a:endParaRPr lang="en-GB" sz="2000" dirty="0">
              <a:latin typeface="Georgia" panose="02040502050405020303" pitchFamily="18" charset="0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000" dirty="0">
                <a:latin typeface="Georgia" panose="02040502050405020303" pitchFamily="18" charset="0"/>
                <a:ea typeface="+mn-lt"/>
                <a:cs typeface="+mn-lt"/>
              </a:rPr>
              <a:t>  def __str__(self):</a:t>
            </a:r>
            <a:endParaRPr lang="en-GB" sz="2000" dirty="0">
              <a:latin typeface="Georgia" panose="02040502050405020303" pitchFamily="18" charset="0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000" dirty="0">
                <a:latin typeface="Georgia" panose="02040502050405020303" pitchFamily="18" charset="0"/>
                <a:ea typeface="+mn-lt"/>
                <a:cs typeface="+mn-lt"/>
              </a:rPr>
              <a:t>    return "({0},{1})".format(</a:t>
            </a:r>
            <a:r>
              <a:rPr lang="en-GB" sz="2000" dirty="0" err="1">
                <a:latin typeface="Georgia" panose="02040502050405020303" pitchFamily="18" charset="0"/>
                <a:ea typeface="+mn-lt"/>
                <a:cs typeface="+mn-lt"/>
              </a:rPr>
              <a:t>self.x</a:t>
            </a:r>
            <a:r>
              <a:rPr lang="en-GB" sz="2000" dirty="0">
                <a:latin typeface="Georgia" panose="02040502050405020303" pitchFamily="18" charset="0"/>
                <a:ea typeface="+mn-lt"/>
                <a:cs typeface="+mn-lt"/>
              </a:rPr>
              <a:t>, </a:t>
            </a:r>
            <a:r>
              <a:rPr lang="en-GB" sz="2000" dirty="0" err="1">
                <a:latin typeface="Georgia" panose="02040502050405020303" pitchFamily="18" charset="0"/>
                <a:ea typeface="+mn-lt"/>
                <a:cs typeface="+mn-lt"/>
              </a:rPr>
              <a:t>self.y</a:t>
            </a:r>
            <a:r>
              <a:rPr lang="en-GB" sz="2000" dirty="0">
                <a:latin typeface="Georgia" panose="02040502050405020303" pitchFamily="18" charset="0"/>
                <a:ea typeface="+mn-lt"/>
                <a:cs typeface="+mn-lt"/>
              </a:rPr>
              <a:t>)</a:t>
            </a:r>
            <a:endParaRPr lang="en-GB" sz="2000" dirty="0">
              <a:latin typeface="Georgia" panose="02040502050405020303" pitchFamily="18" charset="0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000" dirty="0">
                <a:latin typeface="Georgia" panose="02040502050405020303" pitchFamily="18" charset="0"/>
                <a:ea typeface="+mn-lt"/>
                <a:cs typeface="+mn-lt"/>
              </a:rPr>
              <a:t>  </a:t>
            </a:r>
          </a:p>
          <a:p>
            <a:pPr marL="0" indent="0">
              <a:buNone/>
            </a:pPr>
            <a:r>
              <a:rPr lang="en-GB" sz="2000" dirty="0">
                <a:latin typeface="Georgia" panose="02040502050405020303" pitchFamily="18" charset="0"/>
                <a:ea typeface="+mn-lt"/>
                <a:cs typeface="+mn-lt"/>
              </a:rPr>
              <a:t>  #function for operator overloading</a:t>
            </a:r>
            <a:endParaRPr lang="en-GB" sz="2000" dirty="0">
              <a:latin typeface="Georgia" panose="02040502050405020303" pitchFamily="18" charset="0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000" dirty="0">
                <a:latin typeface="Georgia" panose="02040502050405020303" pitchFamily="18" charset="0"/>
                <a:ea typeface="+mn-lt"/>
                <a:cs typeface="+mn-lt"/>
              </a:rPr>
              <a:t>  def __neg__(self):</a:t>
            </a:r>
            <a:endParaRPr lang="en-GB" sz="2000" dirty="0">
              <a:latin typeface="Georgia" panose="02040502050405020303" pitchFamily="18" charset="0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000" dirty="0">
                <a:latin typeface="Georgia" panose="02040502050405020303" pitchFamily="18" charset="0"/>
                <a:ea typeface="+mn-lt"/>
                <a:cs typeface="+mn-lt"/>
              </a:rPr>
              <a:t>    X = -</a:t>
            </a:r>
            <a:r>
              <a:rPr lang="en-GB" sz="2000" dirty="0" err="1">
                <a:latin typeface="Georgia" panose="02040502050405020303" pitchFamily="18" charset="0"/>
                <a:ea typeface="+mn-lt"/>
                <a:cs typeface="+mn-lt"/>
              </a:rPr>
              <a:t>self.x</a:t>
            </a:r>
            <a:endParaRPr lang="en-GB" sz="2000" dirty="0">
              <a:latin typeface="Georgia" panose="02040502050405020303" pitchFamily="18" charset="0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000" dirty="0">
                <a:latin typeface="Georgia" panose="02040502050405020303" pitchFamily="18" charset="0"/>
                <a:ea typeface="+mn-lt"/>
                <a:cs typeface="+mn-lt"/>
              </a:rPr>
              <a:t>    Y = -</a:t>
            </a:r>
            <a:r>
              <a:rPr lang="en-GB" sz="2000" dirty="0" err="1">
                <a:latin typeface="Georgia" panose="02040502050405020303" pitchFamily="18" charset="0"/>
                <a:ea typeface="+mn-lt"/>
                <a:cs typeface="+mn-lt"/>
              </a:rPr>
              <a:t>self.y</a:t>
            </a:r>
            <a:endParaRPr lang="en-GB" sz="2000" dirty="0">
              <a:latin typeface="Georgia" panose="02040502050405020303" pitchFamily="18" charset="0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000" dirty="0">
                <a:latin typeface="Georgia" panose="02040502050405020303" pitchFamily="18" charset="0"/>
                <a:ea typeface="+mn-lt"/>
                <a:cs typeface="+mn-lt"/>
              </a:rPr>
              <a:t>    return vector(X, Y)</a:t>
            </a:r>
            <a:endParaRPr lang="en-GB" sz="2000" dirty="0">
              <a:latin typeface="Georgia" panose="02040502050405020303" pitchFamily="18" charset="0"/>
              <a:cs typeface="Calibri" panose="020F0502020204030204"/>
            </a:endParaRPr>
          </a:p>
          <a:p>
            <a:pPr marL="0" indent="0">
              <a:buNone/>
            </a:pPr>
            <a:endParaRPr lang="en-GB" sz="2000" dirty="0">
              <a:latin typeface="Georgia" panose="02040502050405020303" pitchFamily="18" charset="0"/>
              <a:cs typeface="Calibri" panose="020F0502020204030204"/>
            </a:endParaRPr>
          </a:p>
          <a:p>
            <a:pPr marL="0" indent="0">
              <a:buNone/>
            </a:pPr>
            <a:endParaRPr lang="en-GB" sz="2000" dirty="0">
              <a:latin typeface="Georgia" panose="02040502050405020303" pitchFamily="18" charset="0"/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E495B-1E0B-F56E-85A6-1D41DD91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0E81A-5133-6353-A630-5DEF4169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11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13951-9121-9FAE-8912-1F95B360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" y="1"/>
            <a:ext cx="9652000" cy="926426"/>
          </a:xfrm>
        </p:spPr>
        <p:txBody>
          <a:bodyPr/>
          <a:lstStyle/>
          <a:p>
            <a:r>
              <a:rPr lang="en-GB" dirty="0">
                <a:latin typeface=" Times New Roman"/>
                <a:cs typeface="Calibri Light"/>
              </a:rPr>
              <a:t>Continue...</a:t>
            </a:r>
            <a:endParaRPr lang="en-GB" dirty="0">
              <a:latin typeface=" 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56C7F-443C-3A9E-EC0A-E5EA48B6E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926426"/>
            <a:ext cx="10991850" cy="542992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200" dirty="0">
                <a:latin typeface="Georgia" panose="02040502050405020303" pitchFamily="18" charset="0"/>
                <a:cs typeface="Times New Roman"/>
              </a:rPr>
              <a:t>#creating vector objects</a:t>
            </a: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GB" sz="2200" dirty="0">
                <a:latin typeface="Georgia" panose="02040502050405020303" pitchFamily="18" charset="0"/>
                <a:cs typeface="Times New Roman"/>
              </a:rPr>
              <a:t>v1 = vector(10, 15)</a:t>
            </a:r>
          </a:p>
          <a:p>
            <a:pPr marL="0" indent="0">
              <a:buNone/>
            </a:pPr>
            <a:r>
              <a:rPr lang="en-GB" sz="2200" dirty="0">
                <a:latin typeface="Georgia" panose="02040502050405020303" pitchFamily="18" charset="0"/>
                <a:cs typeface="Times New Roman"/>
              </a:rPr>
              <a:t>v2 = vector(5, -25)</a:t>
            </a:r>
          </a:p>
          <a:p>
            <a:pPr marL="0" indent="0">
              <a:buNone/>
            </a:pPr>
            <a:endParaRPr lang="en-GB" sz="2200" dirty="0">
              <a:latin typeface="Georgia" panose="02040502050405020303" pitchFamily="18" charset="0"/>
              <a:cs typeface="Times New Roman"/>
            </a:endParaRPr>
          </a:p>
          <a:p>
            <a:pPr marL="0" indent="0">
              <a:buNone/>
            </a:pPr>
            <a:r>
              <a:rPr lang="en-GB" sz="2200" dirty="0">
                <a:latin typeface="Georgia" panose="02040502050405020303" pitchFamily="18" charset="0"/>
                <a:cs typeface="Times New Roman"/>
              </a:rPr>
              <a:t>#using overloaded unary - operator </a:t>
            </a:r>
          </a:p>
          <a:p>
            <a:pPr marL="0" indent="0">
              <a:buNone/>
            </a:pPr>
            <a:r>
              <a:rPr lang="en-GB" sz="2200" dirty="0">
                <a:latin typeface="Georgia" panose="02040502050405020303" pitchFamily="18" charset="0"/>
                <a:cs typeface="Times New Roman"/>
              </a:rPr>
              <a:t>#with vector objects</a:t>
            </a:r>
          </a:p>
          <a:p>
            <a:pPr marL="0" indent="0">
              <a:buNone/>
            </a:pPr>
            <a:r>
              <a:rPr lang="en-GB" sz="2200" dirty="0">
                <a:latin typeface="Georgia" panose="02040502050405020303" pitchFamily="18" charset="0"/>
                <a:cs typeface="Times New Roman"/>
              </a:rPr>
              <a:t>v1 = -v1</a:t>
            </a:r>
          </a:p>
          <a:p>
            <a:pPr marL="0" indent="0">
              <a:buNone/>
            </a:pPr>
            <a:r>
              <a:rPr lang="en-GB" sz="2200" dirty="0">
                <a:latin typeface="Georgia" panose="02040502050405020303" pitchFamily="18" charset="0"/>
                <a:cs typeface="Times New Roman"/>
              </a:rPr>
              <a:t>v2 = -v2</a:t>
            </a:r>
          </a:p>
          <a:p>
            <a:pPr marL="0" indent="0">
              <a:buNone/>
            </a:pPr>
            <a:endParaRPr lang="en-GB" sz="2200" dirty="0">
              <a:latin typeface="Georgia" panose="02040502050405020303" pitchFamily="18" charset="0"/>
              <a:cs typeface="Times New Roman"/>
            </a:endParaRPr>
          </a:p>
          <a:p>
            <a:pPr marL="0" indent="0">
              <a:buNone/>
            </a:pPr>
            <a:r>
              <a:rPr lang="en-GB" sz="2200" dirty="0">
                <a:latin typeface="Georgia" panose="02040502050405020303" pitchFamily="18" charset="0"/>
                <a:cs typeface="Times New Roman"/>
              </a:rPr>
              <a:t>#displaying the result</a:t>
            </a:r>
          </a:p>
          <a:p>
            <a:pPr marL="0" indent="0">
              <a:buNone/>
            </a:pPr>
            <a:r>
              <a:rPr lang="en-GB" sz="2200" dirty="0">
                <a:latin typeface="Georgia" panose="02040502050405020303" pitchFamily="18" charset="0"/>
                <a:cs typeface="Times New Roman"/>
              </a:rPr>
              <a:t>print("v1 =", v1)</a:t>
            </a:r>
          </a:p>
          <a:p>
            <a:pPr marL="0" indent="0">
              <a:buNone/>
            </a:pPr>
            <a:r>
              <a:rPr lang="en-GB" sz="2200" dirty="0">
                <a:latin typeface="Georgia" panose="02040502050405020303" pitchFamily="18" charset="0"/>
                <a:cs typeface="Times New Roman"/>
              </a:rPr>
              <a:t>print("v2 =", v2)</a:t>
            </a:r>
          </a:p>
          <a:p>
            <a:endParaRPr lang="en-GB" dirty="0">
              <a:latin typeface="Georgia" panose="02040502050405020303" pitchFamily="18" charset="0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BF913-4D84-1DAE-30DF-940288D62294}"/>
              </a:ext>
            </a:extLst>
          </p:cNvPr>
          <p:cNvSpPr txBox="1"/>
          <p:nvPr/>
        </p:nvSpPr>
        <p:spPr>
          <a:xfrm>
            <a:off x="7474702" y="4730211"/>
            <a:ext cx="360012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Output:</a:t>
            </a:r>
            <a:br>
              <a:rPr lang="en-GB" dirty="0">
                <a:cs typeface="Calibri"/>
              </a:rPr>
            </a:br>
            <a:endParaRPr lang="en-GB" dirty="0">
              <a:cs typeface="Calibri"/>
            </a:endParaRPr>
          </a:p>
          <a:p>
            <a:r>
              <a:rPr lang="en-GB" dirty="0">
                <a:ea typeface="+mn-lt"/>
                <a:cs typeface="+mn-lt"/>
              </a:rPr>
              <a:t>v1 = (-10,-15)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v2 = (-5,25)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1F873-578A-ACD8-56A7-953A79F48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08598-1DAB-ACFF-A987-C01F807E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34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1A33-AAA5-4C98-929C-55B051C66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6" y="908720"/>
            <a:ext cx="11077574" cy="56166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Syntax: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			def </a:t>
            </a:r>
            <a:r>
              <a:rPr lang="en-US" dirty="0" err="1">
                <a:latin typeface="Georgia" panose="02040502050405020303" pitchFamily="18" charset="0"/>
              </a:rPr>
              <a:t>function_name</a:t>
            </a:r>
            <a:r>
              <a:rPr lang="en-US" dirty="0">
                <a:latin typeface="Georgia" panose="02040502050405020303" pitchFamily="18" charset="0"/>
              </a:rPr>
              <a:t>(parameters):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				 statement(s)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				return expression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  <a:latin typeface="Georgia" panose="02040502050405020303" pitchFamily="18" charset="0"/>
              </a:rPr>
              <a:t>Simple Example: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def fun():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print("Welcome to my home")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Calling a function: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def fun():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  print("Welcome to my home")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fun()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Welcome to my home</a:t>
            </a:r>
          </a:p>
          <a:p>
            <a:pPr marL="0" indent="0">
              <a:buNone/>
            </a:pP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2156FE-ADD6-079D-4303-FE802B273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29B5E-27F4-8BBB-711B-006962DE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19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1D320-412B-44F0-993B-91B9E1E88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09575"/>
            <a:ext cx="9851107" cy="6043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Python Function with Arguments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def </a:t>
            </a:r>
            <a:r>
              <a:rPr lang="en-US" dirty="0" err="1">
                <a:latin typeface="Georgia" panose="02040502050405020303" pitchFamily="18" charset="0"/>
              </a:rPr>
              <a:t>evenOdd</a:t>
            </a:r>
            <a:r>
              <a:rPr lang="en-US" dirty="0">
                <a:latin typeface="Georgia" panose="02040502050405020303" pitchFamily="18" charset="0"/>
              </a:rPr>
              <a:t>(x):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if (x % 2 == 0):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    print("even")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else: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    print("odd")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evenOdd</a:t>
            </a:r>
            <a:r>
              <a:rPr lang="en-US" dirty="0">
                <a:latin typeface="Georgia" panose="02040502050405020303" pitchFamily="18" charset="0"/>
              </a:rPr>
              <a:t>(2)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evenOdd</a:t>
            </a:r>
            <a:r>
              <a:rPr lang="en-US" dirty="0">
                <a:latin typeface="Georgia" panose="02040502050405020303" pitchFamily="18" charset="0"/>
              </a:rPr>
              <a:t>(3)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even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odd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BA806E-B0BF-54A8-6E10-99E686F3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DFC1B-C139-4008-D1E9-502CCD1D2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86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2202F-CD16-4088-A12C-E7F131C5C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6" y="495300"/>
            <a:ext cx="10013032" cy="61740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Types of Arguments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Default  Arguments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def </a:t>
            </a:r>
            <a:r>
              <a:rPr lang="en-US" dirty="0" err="1">
                <a:latin typeface="Georgia" panose="02040502050405020303" pitchFamily="18" charset="0"/>
              </a:rPr>
              <a:t>myFun</a:t>
            </a:r>
            <a:r>
              <a:rPr lang="en-US" dirty="0">
                <a:latin typeface="Georgia" panose="02040502050405020303" pitchFamily="18" charset="0"/>
              </a:rPr>
              <a:t>(x, y=50):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print("x: ", x)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print("y: ", y)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myFun</a:t>
            </a:r>
            <a:r>
              <a:rPr lang="en-US" dirty="0">
                <a:latin typeface="Georgia" panose="02040502050405020303" pitchFamily="18" charset="0"/>
              </a:rPr>
              <a:t>(10)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('x: ', 10)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('y: ', 50)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Keyword Arguments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def student(</a:t>
            </a:r>
            <a:r>
              <a:rPr lang="en-IN" dirty="0" err="1">
                <a:latin typeface="Georgia" panose="02040502050405020303" pitchFamily="18" charset="0"/>
              </a:rPr>
              <a:t>firstname</a:t>
            </a:r>
            <a:r>
              <a:rPr lang="en-IN" dirty="0">
                <a:latin typeface="Georgia" panose="02040502050405020303" pitchFamily="18" charset="0"/>
              </a:rPr>
              <a:t>, </a:t>
            </a:r>
            <a:r>
              <a:rPr lang="en-IN" dirty="0" err="1">
                <a:latin typeface="Georgia" panose="02040502050405020303" pitchFamily="18" charset="0"/>
              </a:rPr>
              <a:t>lastname</a:t>
            </a:r>
            <a:r>
              <a:rPr lang="en-IN" dirty="0">
                <a:latin typeface="Georgia" panose="02040502050405020303" pitchFamily="18" charset="0"/>
              </a:rPr>
              <a:t>):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print(</a:t>
            </a:r>
            <a:r>
              <a:rPr lang="en-IN" dirty="0" err="1">
                <a:latin typeface="Georgia" panose="02040502050405020303" pitchFamily="18" charset="0"/>
              </a:rPr>
              <a:t>firstname</a:t>
            </a:r>
            <a:r>
              <a:rPr lang="en-IN" dirty="0">
                <a:latin typeface="Georgia" panose="02040502050405020303" pitchFamily="18" charset="0"/>
              </a:rPr>
              <a:t>, </a:t>
            </a:r>
            <a:r>
              <a:rPr lang="en-IN" dirty="0" err="1">
                <a:latin typeface="Georgia" panose="02040502050405020303" pitchFamily="18" charset="0"/>
              </a:rPr>
              <a:t>lastname</a:t>
            </a:r>
            <a:r>
              <a:rPr lang="en-IN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student(</a:t>
            </a:r>
            <a:r>
              <a:rPr lang="en-IN" dirty="0" err="1">
                <a:latin typeface="Georgia" panose="02040502050405020303" pitchFamily="18" charset="0"/>
              </a:rPr>
              <a:t>firstname</a:t>
            </a:r>
            <a:r>
              <a:rPr lang="en-IN" dirty="0">
                <a:latin typeface="Georgia" panose="02040502050405020303" pitchFamily="18" charset="0"/>
              </a:rPr>
              <a:t>=‘Peter', </a:t>
            </a:r>
            <a:r>
              <a:rPr lang="en-IN" dirty="0" err="1">
                <a:latin typeface="Georgia" panose="02040502050405020303" pitchFamily="18" charset="0"/>
              </a:rPr>
              <a:t>lastname</a:t>
            </a:r>
            <a:r>
              <a:rPr lang="en-IN" dirty="0">
                <a:latin typeface="Georgia" panose="02040502050405020303" pitchFamily="18" charset="0"/>
              </a:rPr>
              <a:t>=‘Paxton')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student(</a:t>
            </a:r>
            <a:r>
              <a:rPr lang="en-IN" dirty="0" err="1">
                <a:latin typeface="Georgia" panose="02040502050405020303" pitchFamily="18" charset="0"/>
              </a:rPr>
              <a:t>lastname</a:t>
            </a:r>
            <a:r>
              <a:rPr lang="en-IN" dirty="0">
                <a:latin typeface="Georgia" panose="02040502050405020303" pitchFamily="18" charset="0"/>
              </a:rPr>
              <a:t>=‘Devi', </a:t>
            </a:r>
            <a:r>
              <a:rPr lang="en-IN" dirty="0" err="1">
                <a:latin typeface="Georgia" panose="02040502050405020303" pitchFamily="18" charset="0"/>
              </a:rPr>
              <a:t>firstname</a:t>
            </a:r>
            <a:r>
              <a:rPr lang="en-IN" dirty="0">
                <a:latin typeface="Georgia" panose="02040502050405020303" pitchFamily="18" charset="0"/>
              </a:rPr>
              <a:t>=‘</a:t>
            </a:r>
            <a:r>
              <a:rPr lang="en-IN" dirty="0" err="1">
                <a:latin typeface="Georgia" panose="02040502050405020303" pitchFamily="18" charset="0"/>
              </a:rPr>
              <a:t>Vishvakumar</a:t>
            </a:r>
            <a:r>
              <a:rPr lang="en-IN" dirty="0">
                <a:latin typeface="Georgia" panose="02040502050405020303" pitchFamily="18" charset="0"/>
              </a:rPr>
              <a:t>')</a:t>
            </a:r>
          </a:p>
          <a:p>
            <a:pPr marL="0" indent="0">
              <a:buNone/>
            </a:pPr>
            <a:r>
              <a:rPr lang="en-IN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(‘Peter', ‘Paxton’)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(‘Devi', ‘</a:t>
            </a:r>
            <a:r>
              <a:rPr lang="en-IN" dirty="0" err="1">
                <a:latin typeface="Georgia" panose="02040502050405020303" pitchFamily="18" charset="0"/>
              </a:rPr>
              <a:t>Vishvakumar</a:t>
            </a:r>
            <a:r>
              <a:rPr lang="en-IN" dirty="0">
                <a:latin typeface="Georgia" panose="02040502050405020303" pitchFamily="18" charset="0"/>
              </a:rPr>
              <a:t>')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679D78-2915-395F-C832-D9CDC30A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E7181-C1CB-12D6-A429-6710D4128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683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29765-92BC-4D38-B708-86CDD86AE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361950"/>
            <a:ext cx="11858625" cy="6235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Variable Length Arguments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We can pass a variable number of arguments to a function using special symbols.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There are two special symbols: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					*</a:t>
            </a:r>
            <a:r>
              <a:rPr lang="en-US" sz="1800" dirty="0" err="1">
                <a:latin typeface="Georgia" panose="02040502050405020303" pitchFamily="18" charset="0"/>
              </a:rPr>
              <a:t>args</a:t>
            </a:r>
            <a:r>
              <a:rPr lang="en-US" sz="1800" dirty="0">
                <a:latin typeface="Georgia" panose="02040502050405020303" pitchFamily="18" charset="0"/>
              </a:rPr>
              <a:t> (Non-Keyword Arguments)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					*</a:t>
            </a:r>
            <a:r>
              <a:rPr lang="en-US" sz="1800" dirty="0" err="1">
                <a:latin typeface="Georgia" panose="02040502050405020303" pitchFamily="18" charset="0"/>
              </a:rPr>
              <a:t>kwargs</a:t>
            </a:r>
            <a:r>
              <a:rPr lang="en-US" sz="1800" dirty="0">
                <a:latin typeface="Georgia" panose="02040502050405020303" pitchFamily="18" charset="0"/>
              </a:rPr>
              <a:t> (Keyword Arguments)</a:t>
            </a: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 1: Variable length non-keywords argument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def </a:t>
            </a:r>
            <a:r>
              <a:rPr lang="en-US" sz="1800" dirty="0" err="1">
                <a:latin typeface="Georgia" panose="02040502050405020303" pitchFamily="18" charset="0"/>
              </a:rPr>
              <a:t>myFun</a:t>
            </a:r>
            <a:r>
              <a:rPr lang="en-US" sz="1800" dirty="0">
                <a:latin typeface="Georgia" panose="02040502050405020303" pitchFamily="18" charset="0"/>
              </a:rPr>
              <a:t>(*</a:t>
            </a:r>
            <a:r>
              <a:rPr lang="en-US" sz="1800" dirty="0" err="1">
                <a:latin typeface="Georgia" panose="02040502050405020303" pitchFamily="18" charset="0"/>
              </a:rPr>
              <a:t>argv</a:t>
            </a:r>
            <a:r>
              <a:rPr lang="en-US" sz="1800" dirty="0">
                <a:latin typeface="Georgia" panose="02040502050405020303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    for </a:t>
            </a:r>
            <a:r>
              <a:rPr lang="en-US" sz="1800" dirty="0" err="1">
                <a:latin typeface="Georgia" panose="02040502050405020303" pitchFamily="18" charset="0"/>
              </a:rPr>
              <a:t>arg</a:t>
            </a:r>
            <a:r>
              <a:rPr lang="en-US" sz="1800" dirty="0">
                <a:latin typeface="Georgia" panose="02040502050405020303" pitchFamily="18" charset="0"/>
              </a:rPr>
              <a:t> in </a:t>
            </a:r>
            <a:r>
              <a:rPr lang="en-US" sz="1800" dirty="0" err="1">
                <a:latin typeface="Georgia" panose="02040502050405020303" pitchFamily="18" charset="0"/>
              </a:rPr>
              <a:t>argv</a:t>
            </a:r>
            <a:r>
              <a:rPr lang="en-US" sz="1800" dirty="0">
                <a:latin typeface="Georgia" panose="02040502050405020303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        print(</a:t>
            </a:r>
            <a:r>
              <a:rPr lang="en-US" sz="1800" dirty="0" err="1">
                <a:latin typeface="Georgia" panose="02040502050405020303" pitchFamily="18" charset="0"/>
              </a:rPr>
              <a:t>arg</a:t>
            </a:r>
            <a:r>
              <a:rPr lang="en-US" sz="1800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latin typeface="Georgia" panose="02040502050405020303" pitchFamily="18" charset="0"/>
              </a:rPr>
              <a:t>myFun</a:t>
            </a:r>
            <a:r>
              <a:rPr lang="en-US" sz="1800" dirty="0">
                <a:latin typeface="Georgia" panose="02040502050405020303" pitchFamily="18" charset="0"/>
              </a:rPr>
              <a:t>('Hello', 'Welcome’, ‘Home’)</a:t>
            </a: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Hello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Welcome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Home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FDABA9-88DF-A9A2-933F-A138DFE82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2A059-6BB9-7810-7607-98D8EDC7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429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D30EF-61B2-4538-938A-02190085F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600075"/>
            <a:ext cx="10858500" cy="5781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 2: Variable length keyword arguments</a:t>
            </a:r>
          </a:p>
          <a:p>
            <a:pPr marL="0" indent="0">
              <a:buNone/>
            </a:pPr>
            <a:endParaRPr lang="en-IN" sz="2200" b="1" dirty="0">
              <a:solidFill>
                <a:srgbClr val="00B0F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def </a:t>
            </a:r>
            <a:r>
              <a:rPr lang="en-IN" sz="2200" dirty="0" err="1">
                <a:latin typeface="Georgia" panose="02040502050405020303" pitchFamily="18" charset="0"/>
              </a:rPr>
              <a:t>myFun</a:t>
            </a:r>
            <a:r>
              <a:rPr lang="en-IN" sz="2200" dirty="0">
                <a:latin typeface="Georgia" panose="02040502050405020303" pitchFamily="18" charset="0"/>
              </a:rPr>
              <a:t>(**</a:t>
            </a:r>
            <a:r>
              <a:rPr lang="en-IN" sz="2200" dirty="0" err="1">
                <a:latin typeface="Georgia" panose="02040502050405020303" pitchFamily="18" charset="0"/>
              </a:rPr>
              <a:t>kwargs</a:t>
            </a:r>
            <a:r>
              <a:rPr lang="en-IN" sz="2200" dirty="0">
                <a:latin typeface="Georgia" panose="02040502050405020303" pitchFamily="18" charset="0"/>
              </a:rPr>
              <a:t>):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    for key, value in </a:t>
            </a:r>
            <a:r>
              <a:rPr lang="en-IN" sz="2200" dirty="0" err="1">
                <a:latin typeface="Georgia" panose="02040502050405020303" pitchFamily="18" charset="0"/>
              </a:rPr>
              <a:t>kwargs.items</a:t>
            </a:r>
            <a:r>
              <a:rPr lang="en-IN" sz="2200" dirty="0">
                <a:latin typeface="Georgia" panose="02040502050405020303" pitchFamily="18" charset="0"/>
              </a:rPr>
              <a:t>():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        print("%s == %s" % (key, value)</a:t>
            </a:r>
          </a:p>
          <a:p>
            <a:pPr marL="0" indent="0">
              <a:buNone/>
            </a:pPr>
            <a:r>
              <a:rPr lang="en-IN" sz="2200" dirty="0" err="1">
                <a:latin typeface="Georgia" panose="02040502050405020303" pitchFamily="18" charset="0"/>
              </a:rPr>
              <a:t>myFun</a:t>
            </a:r>
            <a:r>
              <a:rPr lang="en-IN" sz="2200" dirty="0">
                <a:latin typeface="Georgia" panose="02040502050405020303" pitchFamily="18" charset="0"/>
              </a:rPr>
              <a:t>(first=‘Hello', mid=‘Salut', last=‘Hola’)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first == Hello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mid == Salut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last == Hola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89B023-C22B-91B5-15D3-845B9BDF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7BFCF-5B06-20F4-4C27-6E3EFFF7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815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887C9-BB41-4843-92B9-A63E219A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6" y="219075"/>
            <a:ext cx="11725274" cy="6450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Call by Value and Call by Reference</a:t>
            </a:r>
          </a:p>
          <a:p>
            <a:pPr marL="0" indent="0">
              <a:buNone/>
            </a:pPr>
            <a:endParaRPr lang="en-US" sz="22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Python utilizes a system, which is known as “Call by Object Reference” or “Call by assignment”.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In the event that you pass arguments like whole numbers, strings or tuples to a function, the passing is like call-by-value because you can not change the value of the immutable objects being passed to the function.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 Whereas passing mutable objects can be considered as call by reference because when their values are changed inside the function, then it will also be reflected outside the function.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54CE92-5131-3E9B-F643-7EEF5999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EC5D6-0090-80FE-0A2F-A573F077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490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A6760-5084-434A-EAFF-1D00AD6B8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049" y="931068"/>
            <a:ext cx="9233535" cy="4995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dirty="0" err="1">
                <a:solidFill>
                  <a:srgbClr val="00B0F0"/>
                </a:solidFill>
                <a:latin typeface="Georgia" panose="02040502050405020303" pitchFamily="18" charset="0"/>
              </a:rPr>
              <a:t>Example:Call</a:t>
            </a:r>
            <a:r>
              <a:rPr lang="en-IN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 by Value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string = “Bonjour"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def test(string):   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    string = “</a:t>
            </a:r>
            <a:r>
              <a:rPr lang="en-US" sz="2200" dirty="0" err="1">
                <a:latin typeface="Georgia" panose="02040502050405020303" pitchFamily="18" charset="0"/>
              </a:rPr>
              <a:t>MerciBeaucoup</a:t>
            </a:r>
            <a:r>
              <a:rPr lang="en-US" sz="2200" dirty="0">
                <a:latin typeface="Georgia" panose="02040502050405020303" pitchFamily="18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    print("Inside Function:", string)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test(string)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print("Outside Function:", string)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Inside Function: </a:t>
            </a:r>
            <a:r>
              <a:rPr lang="en-US" sz="2400" dirty="0" err="1">
                <a:latin typeface="Georgia" panose="02040502050405020303" pitchFamily="18" charset="0"/>
              </a:rPr>
              <a:t>MerciBeaucoup</a:t>
            </a:r>
            <a:endParaRPr 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Outside Function: Bonjour</a:t>
            </a:r>
          </a:p>
          <a:p>
            <a:pPr marL="0" indent="0">
              <a:buNone/>
            </a:pPr>
            <a:endParaRPr lang="en-IN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48082-EA64-86CA-C28E-E6EBDB61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610BF-CEFE-81C5-860D-67862523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332413"/>
      </p:ext>
    </p:extLst>
  </p:cSld>
  <p:clrMapOvr>
    <a:masterClrMapping/>
  </p:clrMapOvr>
</p:sld>
</file>

<file path=ppt/theme/theme1.xml><?xml version="1.0" encoding="utf-8"?>
<a:theme xmlns:a="http://schemas.openxmlformats.org/drawingml/2006/main" name="ICT Basic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T Basic Theme" id="{98E71BC8-CEE5-4A46-949E-391C0C874B8F}" vid="{96F7FA2A-5830-4612-98C6-3C5F1D18D7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ICT Basic Theme (1) (2)</Template>
  <TotalTime>4</TotalTime>
  <Words>1283</Words>
  <Application>Microsoft Office PowerPoint</Application>
  <PresentationFormat>Widescreen</PresentationFormat>
  <Paragraphs>225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 Times New Roman</vt:lpstr>
      <vt:lpstr>Arial</vt:lpstr>
      <vt:lpstr>Calibri</vt:lpstr>
      <vt:lpstr>Calibri Light</vt:lpstr>
      <vt:lpstr>Consolas</vt:lpstr>
      <vt:lpstr>Georgia</vt:lpstr>
      <vt:lpstr>Wingdings</vt:lpstr>
      <vt:lpstr>ICT Basic Theme</vt:lpstr>
      <vt:lpstr>Functions and Operator Overloading</vt:lpstr>
      <vt:lpstr>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</vt:lpstr>
      <vt:lpstr>Python magic functions used for operator overloading </vt:lpstr>
      <vt:lpstr>Binary Operators</vt:lpstr>
      <vt:lpstr>Example for Binary Operators</vt:lpstr>
      <vt:lpstr>Comparision Operators</vt:lpstr>
      <vt:lpstr>Example for Comparision Operators</vt:lpstr>
      <vt:lpstr>Assignment Operators</vt:lpstr>
      <vt:lpstr>Example for Assignment Operators</vt:lpstr>
      <vt:lpstr>Unary Operators</vt:lpstr>
      <vt:lpstr>Example for Unary Operators</vt:lpstr>
      <vt:lpstr>Continue...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and Operator Overloading</dc:title>
  <dc:creator>sarihaashanmugasundaram@gmail.com</dc:creator>
  <cp:lastModifiedBy>sarihaashanmugasundaram@gmail.com</cp:lastModifiedBy>
  <cp:revision>9</cp:revision>
  <dcterms:created xsi:type="dcterms:W3CDTF">2023-04-28T22:11:48Z</dcterms:created>
  <dcterms:modified xsi:type="dcterms:W3CDTF">2023-04-29T14:24:13Z</dcterms:modified>
</cp:coreProperties>
</file>