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B00E8-DF1F-454D-B083-95366EA5345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09EAD-D323-447C-BBCB-E2AA447C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9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9530-3835-1599-487E-539C02C5F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Shallow copy and Deep copy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C4AF3-C119-5E45-7B03-74A4A544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D951B-A3FE-6D1B-45E6-9E0316D6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58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FC3F-D959-4BE2-B112-5B678072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471B-E8A6-27F3-3D45-E83B5AE0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import copy</a:t>
            </a:r>
            <a:endParaRPr lang="en-GB" sz="220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endParaRPr lang="en-GB" sz="2200" dirty="0">
              <a:latin typeface="Georgia"/>
            </a:endParaRPr>
          </a:p>
          <a:p>
            <a:pPr marL="0" indent="0">
              <a:buNone/>
            </a:pPr>
            <a:r>
              <a:rPr lang="en-GB" sz="2200" err="1">
                <a:latin typeface="Georgia"/>
                <a:ea typeface="+mn-lt"/>
                <a:cs typeface="+mn-lt"/>
              </a:rPr>
              <a:t>old_list</a:t>
            </a:r>
            <a:r>
              <a:rPr lang="en-GB" sz="2200" dirty="0">
                <a:latin typeface="Georgia"/>
                <a:ea typeface="+mn-lt"/>
                <a:cs typeface="+mn-lt"/>
              </a:rPr>
              <a:t> = [[1, 1, 1], [2, 2, 2], [3, 3, 3]]</a:t>
            </a:r>
            <a:endParaRPr lang="en-GB" sz="2200" dirty="0">
              <a:latin typeface="Georgia"/>
            </a:endParaRPr>
          </a:p>
          <a:p>
            <a:pPr marL="0" indent="0">
              <a:buNone/>
            </a:pPr>
            <a:r>
              <a:rPr lang="en-GB" sz="2200" err="1">
                <a:latin typeface="Georgia"/>
                <a:ea typeface="+mn-lt"/>
                <a:cs typeface="+mn-lt"/>
              </a:rPr>
              <a:t>new_list</a:t>
            </a:r>
            <a:r>
              <a:rPr lang="en-GB" sz="2200" dirty="0">
                <a:latin typeface="Georgia"/>
                <a:ea typeface="+mn-lt"/>
                <a:cs typeface="+mn-lt"/>
              </a:rPr>
              <a:t> = </a:t>
            </a:r>
            <a:r>
              <a:rPr lang="en-GB" sz="2200" err="1">
                <a:latin typeface="Georgia"/>
                <a:ea typeface="+mn-lt"/>
                <a:cs typeface="+mn-lt"/>
              </a:rPr>
              <a:t>copy.deepcopy</a:t>
            </a:r>
            <a:r>
              <a:rPr lang="en-GB" sz="2200" dirty="0">
                <a:latin typeface="Georgia"/>
                <a:ea typeface="+mn-lt"/>
                <a:cs typeface="+mn-lt"/>
              </a:rPr>
              <a:t>(</a:t>
            </a:r>
            <a:r>
              <a:rPr lang="en-GB" sz="2200" err="1">
                <a:latin typeface="Georgia"/>
                <a:ea typeface="+mn-lt"/>
                <a:cs typeface="+mn-lt"/>
              </a:rPr>
              <a:t>old_list</a:t>
            </a:r>
            <a:r>
              <a:rPr lang="en-GB" sz="2200" dirty="0">
                <a:latin typeface="Georgia"/>
                <a:ea typeface="+mn-lt"/>
                <a:cs typeface="+mn-lt"/>
              </a:rPr>
              <a:t>)</a:t>
            </a:r>
            <a:endParaRPr lang="en-GB" sz="2200" dirty="0">
              <a:latin typeface="Georgia"/>
            </a:endParaRPr>
          </a:p>
          <a:p>
            <a:pPr marL="0" indent="0">
              <a:buNone/>
            </a:pPr>
            <a:endParaRPr lang="en-GB" sz="2200" dirty="0">
              <a:latin typeface="Georgia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print("Old list:", </a:t>
            </a:r>
            <a:r>
              <a:rPr lang="en-GB" sz="2200" err="1">
                <a:latin typeface="Georgia"/>
                <a:ea typeface="+mn-lt"/>
                <a:cs typeface="+mn-lt"/>
              </a:rPr>
              <a:t>old_list</a:t>
            </a:r>
            <a:r>
              <a:rPr lang="en-GB" sz="2200" dirty="0">
                <a:latin typeface="Georgia"/>
                <a:ea typeface="+mn-lt"/>
                <a:cs typeface="+mn-lt"/>
              </a:rPr>
              <a:t>)</a:t>
            </a:r>
            <a:endParaRPr lang="en-GB" sz="2200" dirty="0">
              <a:latin typeface="Georgia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print("New list:", </a:t>
            </a:r>
            <a:r>
              <a:rPr lang="en-GB" sz="2200" err="1">
                <a:latin typeface="Georgia"/>
                <a:ea typeface="+mn-lt"/>
                <a:cs typeface="+mn-lt"/>
              </a:rPr>
              <a:t>new_list</a:t>
            </a:r>
            <a:r>
              <a:rPr lang="en-GB" sz="2200" dirty="0">
                <a:latin typeface="Georgia"/>
                <a:ea typeface="+mn-lt"/>
                <a:cs typeface="+mn-lt"/>
              </a:rPr>
              <a:t>)</a:t>
            </a:r>
            <a:endParaRPr lang="en-GB" dirty="0">
              <a:latin typeface="Georgi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34C73-9830-4FFE-0CF0-C0BCDD21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03134-54D3-08CB-AB2E-C30EEE7F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6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A53D-7ABA-F72F-8A0F-305F84DE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F78D-DE97-7E66-0721-A645EB66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</a:rPr>
              <a:t>Old list: [[1, 1, 1], [2, 2, 2], [3, 3, 3]]
New list: [[1, 1, 1], [2, 2, 2], [3, 3, 3]]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18F2A-E4C8-1103-25DB-5CF92F93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4A6B-F22F-B14D-9003-F0416887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7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0A6A-800C-A037-45F3-F07D80A8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Copy an Object </a:t>
            </a:r>
            <a:endParaRPr lang="en-GB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7B46-9169-8266-AD04-31801271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</a:rPr>
              <a:t>=</a:t>
            </a:r>
            <a:r>
              <a:rPr lang="en-GB" sz="2200" dirty="0">
                <a:latin typeface="Georgia"/>
                <a:ea typeface="+mn-lt"/>
                <a:cs typeface="+mn-lt"/>
              </a:rPr>
              <a:t> operator to create a copy of an object. You may think that this creates a new object; </a:t>
            </a:r>
          </a:p>
          <a:p>
            <a:endParaRPr lang="en-GB" sz="220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It only creates a new variable that shares the reference of the original object.</a:t>
            </a:r>
            <a:endParaRPr lang="en-GB" sz="2200">
              <a:latin typeface="Georgia"/>
              <a:cs typeface="Calibri" panose="020F0502020204030204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Let's take an example where we create a list named </a:t>
            </a:r>
            <a:r>
              <a:rPr lang="en-GB" sz="2200" err="1">
                <a:latin typeface="Georgia"/>
                <a:ea typeface="+mn-lt"/>
                <a:cs typeface="+mn-lt"/>
              </a:rPr>
              <a:t>old_list</a:t>
            </a:r>
            <a:r>
              <a:rPr lang="en-GB" sz="2200" dirty="0">
                <a:latin typeface="Georgia"/>
                <a:ea typeface="+mn-lt"/>
                <a:cs typeface="+mn-lt"/>
              </a:rPr>
              <a:t> and pass an object reference to </a:t>
            </a:r>
            <a:r>
              <a:rPr lang="en-GB" sz="2200" err="1">
                <a:latin typeface="Georgia"/>
                <a:ea typeface="+mn-lt"/>
                <a:cs typeface="+mn-lt"/>
              </a:rPr>
              <a:t>new_list</a:t>
            </a:r>
            <a:r>
              <a:rPr lang="en-GB" sz="2200" dirty="0">
                <a:latin typeface="Georgia"/>
                <a:ea typeface="+mn-lt"/>
                <a:cs typeface="+mn-lt"/>
              </a:rPr>
              <a:t> using </a:t>
            </a:r>
            <a:r>
              <a:rPr lang="en-GB" sz="2200" dirty="0">
                <a:latin typeface="Georgia"/>
              </a:rPr>
              <a:t>=</a:t>
            </a:r>
            <a:r>
              <a:rPr lang="en-GB" sz="2200" dirty="0">
                <a:latin typeface="Georgia"/>
                <a:ea typeface="+mn-lt"/>
                <a:cs typeface="+mn-lt"/>
              </a:rPr>
              <a:t> operator.</a:t>
            </a:r>
            <a:endParaRPr lang="en-GB" sz="2200" dirty="0">
              <a:latin typeface="Georgia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D260E-9F94-AA41-E175-30010C23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DB5A0-8452-F7DD-57F7-5832ED7B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3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2E94-6C4D-C3BE-F4A7-3C8F78A6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11C9-8A1A-ACBA-AC34-2BF5A90C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 err="1">
                <a:latin typeface="Georgia"/>
                <a:ea typeface="+mn-lt"/>
                <a:cs typeface="+mn-lt"/>
              </a:rPr>
              <a:t>old_list</a:t>
            </a:r>
            <a:r>
              <a:rPr lang="en-GB" sz="2200" dirty="0">
                <a:latin typeface="Georgia"/>
                <a:ea typeface="+mn-lt"/>
                <a:cs typeface="+mn-lt"/>
              </a:rPr>
              <a:t> = [[1, 2, 3], [4, 5, 6], [7, 8, 'a']]</a:t>
            </a:r>
            <a:endParaRPr lang="en-GB" sz="220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200" err="1">
                <a:latin typeface="Georgia"/>
                <a:ea typeface="+mn-lt"/>
                <a:cs typeface="+mn-lt"/>
              </a:rPr>
              <a:t>new_list</a:t>
            </a:r>
            <a:r>
              <a:rPr lang="en-GB" sz="2200" dirty="0">
                <a:latin typeface="Georgia"/>
                <a:ea typeface="+mn-lt"/>
                <a:cs typeface="+mn-lt"/>
              </a:rPr>
              <a:t> = </a:t>
            </a:r>
            <a:r>
              <a:rPr lang="en-GB" sz="2200" err="1">
                <a:latin typeface="Georgia"/>
                <a:ea typeface="+mn-lt"/>
                <a:cs typeface="+mn-lt"/>
              </a:rPr>
              <a:t>old_list</a:t>
            </a:r>
            <a:endParaRPr lang="en-GB" sz="2200" dirty="0">
              <a:latin typeface="Georgia"/>
            </a:endParaRPr>
          </a:p>
          <a:p>
            <a:pPr marL="0" indent="0">
              <a:buNone/>
            </a:pPr>
            <a:endParaRPr lang="en-GB" sz="2200" dirty="0">
              <a:latin typeface="Georgia"/>
            </a:endParaRPr>
          </a:p>
          <a:p>
            <a:pPr marL="0" indent="0">
              <a:buNone/>
            </a:pPr>
            <a:r>
              <a:rPr lang="en-GB" sz="2200" err="1">
                <a:latin typeface="Georgia"/>
                <a:ea typeface="+mn-lt"/>
                <a:cs typeface="+mn-lt"/>
              </a:rPr>
              <a:t>new_list</a:t>
            </a:r>
            <a:r>
              <a:rPr lang="en-GB" sz="2200" dirty="0">
                <a:latin typeface="Georgia"/>
                <a:ea typeface="+mn-lt"/>
                <a:cs typeface="+mn-lt"/>
              </a:rPr>
              <a:t>[2][2] = 9</a:t>
            </a:r>
            <a:endParaRPr lang="en-GB" sz="2200" dirty="0">
              <a:latin typeface="Georgia"/>
            </a:endParaRPr>
          </a:p>
          <a:p>
            <a:pPr marL="0" indent="0">
              <a:buNone/>
            </a:pPr>
            <a:endParaRPr lang="en-GB" sz="2200" dirty="0">
              <a:latin typeface="Georgia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print('Old List:', </a:t>
            </a:r>
            <a:r>
              <a:rPr lang="en-GB" sz="2200" err="1">
                <a:latin typeface="Georgia"/>
                <a:ea typeface="+mn-lt"/>
                <a:cs typeface="+mn-lt"/>
              </a:rPr>
              <a:t>old_list</a:t>
            </a:r>
            <a:r>
              <a:rPr lang="en-GB" sz="2200" dirty="0">
                <a:latin typeface="Georgia"/>
                <a:ea typeface="+mn-lt"/>
                <a:cs typeface="+mn-lt"/>
              </a:rPr>
              <a:t>)</a:t>
            </a:r>
            <a:endParaRPr lang="en-GB" sz="2200" dirty="0">
              <a:latin typeface="Georgia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print('ID of Old List:', id(</a:t>
            </a:r>
            <a:r>
              <a:rPr lang="en-GB" sz="2200" err="1">
                <a:latin typeface="Georgia"/>
                <a:ea typeface="+mn-lt"/>
                <a:cs typeface="+mn-lt"/>
              </a:rPr>
              <a:t>old_list</a:t>
            </a:r>
            <a:r>
              <a:rPr lang="en-GB" sz="2200" dirty="0">
                <a:latin typeface="Georgia"/>
                <a:ea typeface="+mn-lt"/>
                <a:cs typeface="+mn-lt"/>
              </a:rPr>
              <a:t>))</a:t>
            </a:r>
            <a:endParaRPr lang="en-GB" sz="2200" dirty="0">
              <a:latin typeface="Georgia"/>
            </a:endParaRPr>
          </a:p>
          <a:p>
            <a:pPr marL="0" indent="0">
              <a:buNone/>
            </a:pPr>
            <a:endParaRPr lang="en-GB" sz="2200" dirty="0">
              <a:latin typeface="Georgia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print('New List:', </a:t>
            </a:r>
            <a:r>
              <a:rPr lang="en-GB" sz="2200" err="1">
                <a:latin typeface="Georgia"/>
                <a:ea typeface="+mn-lt"/>
                <a:cs typeface="+mn-lt"/>
              </a:rPr>
              <a:t>new_list</a:t>
            </a:r>
            <a:r>
              <a:rPr lang="en-GB" sz="2200" dirty="0">
                <a:latin typeface="Georgia"/>
                <a:ea typeface="+mn-lt"/>
                <a:cs typeface="+mn-lt"/>
              </a:rPr>
              <a:t>)</a:t>
            </a:r>
            <a:endParaRPr lang="en-GB" sz="2200" dirty="0">
              <a:latin typeface="Georgia"/>
            </a:endParaRPr>
          </a:p>
          <a:p>
            <a:pPr marL="0" indent="0">
              <a:buNone/>
            </a:pPr>
            <a:r>
              <a:rPr lang="en-GB" sz="2200" dirty="0">
                <a:latin typeface="Georgia"/>
                <a:ea typeface="+mn-lt"/>
                <a:cs typeface="+mn-lt"/>
              </a:rPr>
              <a:t>print('ID of New List:', id(</a:t>
            </a:r>
            <a:r>
              <a:rPr lang="en-GB" sz="2200" err="1">
                <a:latin typeface="Georgia"/>
                <a:ea typeface="+mn-lt"/>
                <a:cs typeface="+mn-lt"/>
              </a:rPr>
              <a:t>new_list</a:t>
            </a:r>
            <a:r>
              <a:rPr lang="en-GB" sz="2200" dirty="0">
                <a:latin typeface="Georgia"/>
                <a:ea typeface="+mn-lt"/>
                <a:cs typeface="+mn-lt"/>
              </a:rPr>
              <a:t>))</a:t>
            </a:r>
            <a:endParaRPr lang="en-GB" dirty="0">
              <a:latin typeface="Georgi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D2AC2-C594-97A7-2229-34A6295D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27671-7E31-1A74-B5A8-E5A98098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7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B653-3F8D-A008-BF98-16159648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Output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9342-47DF-D737-F9AB-8C96F5C7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</a:rPr>
              <a:t>Old List: [[1, 2, 3], [4, 5, 6], [7, 8, 9]]
ID of Old List: 140673303268168
New List: [[1, 2, 3], [4, 5, 6], [7, 8, 9]]
ID of New List: 140673303268168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A86F0-62E0-AC99-87D1-42D31B20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6693-9DD8-96DA-CBDB-6FD7505F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7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3A7B-9EFB-769F-D163-32E4E136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7" y="1180042"/>
            <a:ext cx="10589683" cy="4996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In Python, there are two ways to create copies:</a:t>
            </a:r>
            <a:endParaRPr lang="en-GB" sz="2200">
              <a:latin typeface="Georgia"/>
              <a:cs typeface="Calibri" panose="020F0502020204030204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Shallow Copy</a:t>
            </a:r>
            <a:endParaRPr lang="en-GB" sz="2200" dirty="0">
              <a:latin typeface="Georgia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Deep Copy</a:t>
            </a:r>
            <a:endParaRPr lang="en-GB" sz="2200" dirty="0">
              <a:latin typeface="Georgia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CA35DD-96A1-4A96-2DE9-0F838CC7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6EBD0-E5AC-3169-89C1-9BDFEBE9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9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8044-D01B-B229-2F43-568E884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Shallow Copy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57D9-4ED9-0037-75A1-026072B4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800" dirty="0">
              <a:solidFill>
                <a:srgbClr val="25265E"/>
              </a:solidFill>
              <a:cs typeface="Calibri" panose="020F0502020204030204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A shallow copy creates a new object which stores the reference of the original elements.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So, a shallow copy doesn't create a copy of nested objects, instead it just copies the reference of nested objects.</a:t>
            </a: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 This means, a copy process does not recurse or create copies of nested objects itself.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3D3E3-461E-2EF2-42A1-D7470810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FE500-39AC-F36A-94DE-F09FD45E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6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003-0DD3-AC70-ED26-81079F5A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A72D-E244-4219-A405-F95C30BE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Georgia"/>
                <a:ea typeface="+mn-lt"/>
                <a:cs typeface="+mn-lt"/>
              </a:rPr>
              <a:t>import copy</a:t>
            </a:r>
            <a:endParaRPr lang="en-GB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err="1">
                <a:latin typeface="Georgia"/>
                <a:ea typeface="+mn-lt"/>
                <a:cs typeface="+mn-lt"/>
              </a:rPr>
              <a:t>old_list</a:t>
            </a:r>
            <a:r>
              <a:rPr lang="en-GB" dirty="0">
                <a:latin typeface="Georgia"/>
                <a:ea typeface="+mn-lt"/>
                <a:cs typeface="+mn-lt"/>
              </a:rPr>
              <a:t> = [[1, 2, 3], [4, 5, 6], [7, 8, 9]]</a:t>
            </a:r>
            <a:endParaRPr lang="en-GB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err="1">
                <a:latin typeface="Georgia"/>
                <a:ea typeface="+mn-lt"/>
                <a:cs typeface="+mn-lt"/>
              </a:rPr>
              <a:t>new_list</a:t>
            </a:r>
            <a:r>
              <a:rPr lang="en-GB" dirty="0">
                <a:latin typeface="Georgia"/>
                <a:ea typeface="+mn-lt"/>
                <a:cs typeface="+mn-lt"/>
              </a:rPr>
              <a:t> = </a:t>
            </a:r>
            <a:r>
              <a:rPr lang="en-GB" err="1">
                <a:latin typeface="Georgia"/>
                <a:ea typeface="+mn-lt"/>
                <a:cs typeface="+mn-lt"/>
              </a:rPr>
              <a:t>copy.copy</a:t>
            </a:r>
            <a:r>
              <a:rPr lang="en-GB" dirty="0">
                <a:latin typeface="Georgia"/>
                <a:ea typeface="+mn-lt"/>
                <a:cs typeface="+mn-lt"/>
              </a:rPr>
              <a:t>(</a:t>
            </a:r>
            <a:r>
              <a:rPr lang="en-GB" err="1">
                <a:latin typeface="Georgia"/>
                <a:ea typeface="+mn-lt"/>
                <a:cs typeface="+mn-lt"/>
              </a:rPr>
              <a:t>old_list</a:t>
            </a:r>
            <a:r>
              <a:rPr lang="en-GB" dirty="0">
                <a:latin typeface="Georgia"/>
                <a:ea typeface="+mn-lt"/>
                <a:cs typeface="+mn-lt"/>
              </a:rPr>
              <a:t>)</a:t>
            </a:r>
            <a:endParaRPr lang="en-GB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latin typeface="Georgia"/>
                <a:ea typeface="+mn-lt"/>
                <a:cs typeface="+mn-lt"/>
              </a:rPr>
              <a:t>print("Old list:", </a:t>
            </a:r>
            <a:r>
              <a:rPr lang="en-GB" err="1">
                <a:latin typeface="Georgia"/>
                <a:ea typeface="+mn-lt"/>
                <a:cs typeface="+mn-lt"/>
              </a:rPr>
              <a:t>old_list</a:t>
            </a:r>
            <a:r>
              <a:rPr lang="en-GB" dirty="0">
                <a:latin typeface="Georgia"/>
                <a:ea typeface="+mn-lt"/>
                <a:cs typeface="+mn-lt"/>
              </a:rPr>
              <a:t>)</a:t>
            </a:r>
            <a:endParaRPr lang="en-GB">
              <a:latin typeface="Georgia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latin typeface="Georgia"/>
                <a:ea typeface="+mn-lt"/>
                <a:cs typeface="+mn-lt"/>
              </a:rPr>
              <a:t>print("New list:", </a:t>
            </a:r>
            <a:r>
              <a:rPr lang="en-GB" err="1">
                <a:latin typeface="Georgia"/>
                <a:ea typeface="+mn-lt"/>
                <a:cs typeface="+mn-lt"/>
              </a:rPr>
              <a:t>new_list</a:t>
            </a:r>
            <a:r>
              <a:rPr lang="en-GB" dirty="0">
                <a:latin typeface="Georgia"/>
                <a:ea typeface="+mn-lt"/>
                <a:cs typeface="+mn-lt"/>
              </a:rPr>
              <a:t>)</a:t>
            </a:r>
            <a:endParaRPr lang="en-GB" dirty="0">
              <a:latin typeface="Georgia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7E713-CE15-9F63-59EA-99D89F32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FA211-613F-1983-5FAC-1BF0B41A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8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0FDD-8F06-ABC2-8730-34820734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output</a:t>
            </a:r>
            <a:endParaRPr lang="en-US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E4D90-FB03-2254-AFC3-5D2E050F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</a:rPr>
              <a:t>Old list: [[1, 2, 3], [4, 5, 6], [7, 8, 9]]
New list: [[1, 2, 3], [4, 5, 6], [7, 8, 9]]</a:t>
            </a:r>
            <a:endParaRPr lang="en-GB" sz="2200">
              <a:latin typeface="Georgi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59C8A-26C6-DAB1-72A5-8DB3E6D6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B3859-7526-F0CD-976D-D759E582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6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CA78-B3B0-F62F-A666-EF1B2D21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Deep Copy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BA06-7D48-8884-36AC-360E63C9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  <a:ea typeface="+mn-lt"/>
                <a:cs typeface="+mn-lt"/>
              </a:rPr>
              <a:t>A deep copy creates a new object and recursively adds the copies of nested objects present in the original elements.</a:t>
            </a:r>
            <a:endParaRPr lang="en-GB" sz="2200">
              <a:latin typeface="Georgia"/>
              <a:cs typeface="Calibri" panose="020F0502020204030204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To create deep copy using </a:t>
            </a:r>
            <a:r>
              <a:rPr lang="en-GB" sz="2200" err="1">
                <a:latin typeface="Georgia"/>
              </a:rPr>
              <a:t>deepcopy</a:t>
            </a:r>
            <a:r>
              <a:rPr lang="en-GB" sz="2200" dirty="0">
                <a:latin typeface="Georgia"/>
              </a:rPr>
              <a:t>()</a:t>
            </a:r>
            <a:r>
              <a:rPr lang="en-GB" sz="2200" dirty="0">
                <a:latin typeface="Georgia"/>
                <a:ea typeface="+mn-lt"/>
                <a:cs typeface="+mn-lt"/>
              </a:rPr>
              <a:t> function present in </a:t>
            </a:r>
            <a:r>
              <a:rPr lang="en-GB" sz="2200" dirty="0">
                <a:latin typeface="Georgia"/>
              </a:rPr>
              <a:t>copy</a:t>
            </a:r>
            <a:r>
              <a:rPr lang="en-GB" sz="2200" dirty="0">
                <a:latin typeface="Georgia"/>
                <a:ea typeface="+mn-lt"/>
                <a:cs typeface="+mn-lt"/>
              </a:rPr>
              <a:t> module. </a:t>
            </a:r>
            <a:endParaRPr lang="en-GB">
              <a:latin typeface="Georgia"/>
            </a:endParaRPr>
          </a:p>
          <a:p>
            <a:endParaRPr lang="en-GB" sz="2200" dirty="0">
              <a:latin typeface="Georgia"/>
              <a:ea typeface="+mn-lt"/>
              <a:cs typeface="+mn-lt"/>
            </a:endParaRPr>
          </a:p>
          <a:p>
            <a:r>
              <a:rPr lang="en-GB" sz="2200" dirty="0">
                <a:latin typeface="Georgia"/>
                <a:ea typeface="+mn-lt"/>
                <a:cs typeface="+mn-lt"/>
              </a:rPr>
              <a:t>The deep copy creates independent copy of original object and all its nested objects.</a:t>
            </a:r>
            <a:endParaRPr lang="en-GB" sz="2200">
              <a:latin typeface="Georgia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20F8-9649-54A2-F665-63BFCA4D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250C7-C0A9-B929-786F-73B206E7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66106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0</TotalTime>
  <Words>596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ICT Basic Theme</vt:lpstr>
      <vt:lpstr>Shallow copy and Deep copy</vt:lpstr>
      <vt:lpstr>Copy an Object </vt:lpstr>
      <vt:lpstr>Example</vt:lpstr>
      <vt:lpstr>Output</vt:lpstr>
      <vt:lpstr>PowerPoint Presentation</vt:lpstr>
      <vt:lpstr>Shallow Copy</vt:lpstr>
      <vt:lpstr>Example</vt:lpstr>
      <vt:lpstr>output</vt:lpstr>
      <vt:lpstr>Deep Copy</vt:lpstr>
      <vt:lpstr>Example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copy and Deep copy</dc:title>
  <dc:creator>sarihaashanmugasundaram@gmail.com</dc:creator>
  <cp:lastModifiedBy>sarihaashanmugasundaram@gmail.com</cp:lastModifiedBy>
  <cp:revision>2</cp:revision>
  <dcterms:created xsi:type="dcterms:W3CDTF">2023-04-29T14:09:23Z</dcterms:created>
  <dcterms:modified xsi:type="dcterms:W3CDTF">2023-04-29T14:25:40Z</dcterms:modified>
</cp:coreProperties>
</file>