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5" r:id="rId3"/>
    <p:sldId id="286" r:id="rId4"/>
    <p:sldId id="287" r:id="rId5"/>
    <p:sldId id="288" r:id="rId6"/>
    <p:sldId id="289" r:id="rId7"/>
    <p:sldId id="290" r:id="rId8"/>
    <p:sldId id="291" r:id="rId9"/>
    <p:sldId id="292" r:id="rId10"/>
    <p:sldId id="296" r:id="rId11"/>
    <p:sldId id="297" r:id="rId12"/>
    <p:sldId id="298" r:id="rId13"/>
    <p:sldId id="299" r:id="rId14"/>
    <p:sldId id="300" r:id="rId15"/>
    <p:sldId id="301" r:id="rId16"/>
    <p:sldId id="302" r:id="rId17"/>
    <p:sldId id="303" r:id="rId18"/>
    <p:sldId id="304" r:id="rId19"/>
    <p:sldId id="305" r:id="rId20"/>
    <p:sldId id="307" r:id="rId21"/>
    <p:sldId id="306" r:id="rId22"/>
    <p:sldId id="308" r:id="rId23"/>
    <p:sldId id="309" r:id="rId24"/>
    <p:sldId id="310" r:id="rId25"/>
    <p:sldId id="311" r:id="rId26"/>
    <p:sldId id="312" r:id="rId27"/>
    <p:sldId id="313" r:id="rId28"/>
    <p:sldId id="314"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5F009-680D-4BC7-877A-3AE8F70D3D42}"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BFB10-56DA-42A5-8AC3-CC95F5AA1002}" type="slidenum">
              <a:rPr lang="en-IN" smtClean="0"/>
              <a:t>‹#›</a:t>
            </a:fld>
            <a:endParaRPr lang="en-IN"/>
          </a:p>
        </p:txBody>
      </p:sp>
    </p:spTree>
    <p:extLst>
      <p:ext uri="{BB962C8B-B14F-4D97-AF65-F5344CB8AC3E}">
        <p14:creationId xmlns:p14="http://schemas.microsoft.com/office/powerpoint/2010/main" val="285617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D644-F5C1-0220-FCDC-FFCFB7A908EE}"/>
              </a:ext>
            </a:extLst>
          </p:cNvPr>
          <p:cNvSpPr>
            <a:spLocks noGrp="1"/>
          </p:cNvSpPr>
          <p:nvPr>
            <p:ph type="ctrTitle"/>
          </p:nvPr>
        </p:nvSpPr>
        <p:spPr/>
        <p:txBody>
          <a:bodyPr/>
          <a:lstStyle/>
          <a:p>
            <a:r>
              <a:rPr lang="en-US" dirty="0"/>
              <a:t>Iterators, Generators and Decorators</a:t>
            </a:r>
            <a:endParaRPr lang="en-IN" dirty="0"/>
          </a:p>
        </p:txBody>
      </p:sp>
      <p:sp>
        <p:nvSpPr>
          <p:cNvPr id="4" name="Footer Placeholder 3">
            <a:extLst>
              <a:ext uri="{FF2B5EF4-FFF2-40B4-BE49-F238E27FC236}">
                <a16:creationId xmlns:a16="http://schemas.microsoft.com/office/drawing/2014/main" id="{E44FC152-B23F-2C6E-8866-BA68B66B5E37}"/>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4D588754-5A73-7A44-3AB3-9FF09163DA3C}"/>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289786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D1AB-3748-4CD7-8AAF-0879D327F2A6}"/>
              </a:ext>
            </a:extLst>
          </p:cNvPr>
          <p:cNvSpPr>
            <a:spLocks noGrp="1"/>
          </p:cNvSpPr>
          <p:nvPr>
            <p:ph type="title"/>
          </p:nvPr>
        </p:nvSpPr>
        <p:spPr>
          <a:xfrm>
            <a:off x="457367" y="265353"/>
            <a:ext cx="11029616" cy="650394"/>
          </a:xfrm>
        </p:spPr>
        <p:txBody>
          <a:bodyPr>
            <a:normAutofit fontScale="90000"/>
          </a:bodyPr>
          <a:lstStyle/>
          <a:p>
            <a:pPr algn="ctr"/>
            <a:r>
              <a:rPr lang="en-US" b="1" dirty="0">
                <a:solidFill>
                  <a:srgbClr val="7030A0"/>
                </a:solidFill>
                <a:effectLst>
                  <a:outerShdw blurRad="38100" dist="38100" dir="2700000" algn="tl">
                    <a:srgbClr val="000000">
                      <a:alpha val="43137"/>
                    </a:srgbClr>
                  </a:outerShdw>
                </a:effectLst>
              </a:rPr>
              <a:t>Iterators</a:t>
            </a:r>
            <a:endParaRPr lang="en-IN" b="1"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41CF50F-257B-46D9-91E6-D8E9093ED3F0}"/>
              </a:ext>
            </a:extLst>
          </p:cNvPr>
          <p:cNvSpPr>
            <a:spLocks noGrp="1"/>
          </p:cNvSpPr>
          <p:nvPr>
            <p:ph idx="1"/>
          </p:nvPr>
        </p:nvSpPr>
        <p:spPr>
          <a:xfrm>
            <a:off x="152400" y="1114425"/>
            <a:ext cx="11896725" cy="5478222"/>
          </a:xfrm>
        </p:spPr>
        <p:txBody>
          <a:bodyPr>
            <a:normAutofit/>
          </a:bodyPr>
          <a:lstStyle/>
          <a:p>
            <a:pPr>
              <a:buFont typeface="Wingdings" panose="05000000000000000000" pitchFamily="2" charset="2"/>
              <a:buChar char="Ø"/>
            </a:pPr>
            <a:r>
              <a:rPr lang="en-US" sz="2200" dirty="0">
                <a:latin typeface="Georgia" panose="02040502050405020303" pitchFamily="18" charset="0"/>
              </a:rPr>
              <a:t>Iterators are everywhere in Python. They are elegantly implemented within for loops, comprehensions, generators etc. but are hidden in plain sight.</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Iterator in Python is simply an object that can be iterated upon. An object which will return data, one element at a time.</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Python iterator object must implement two special methods, __</a:t>
            </a:r>
            <a:r>
              <a:rPr lang="en-US" sz="2200" dirty="0" err="1">
                <a:latin typeface="Georgia" panose="02040502050405020303" pitchFamily="18" charset="0"/>
              </a:rPr>
              <a:t>iter</a:t>
            </a:r>
            <a:r>
              <a:rPr lang="en-US" sz="2200" dirty="0">
                <a:latin typeface="Georgia" panose="02040502050405020303" pitchFamily="18" charset="0"/>
              </a:rPr>
              <a:t>__() and __next__(), collectively called the iterator protocol.</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An object is called </a:t>
            </a:r>
            <a:r>
              <a:rPr lang="en-US" sz="2200" dirty="0" err="1">
                <a:latin typeface="Georgia" panose="02040502050405020303" pitchFamily="18" charset="0"/>
              </a:rPr>
              <a:t>iterable</a:t>
            </a:r>
            <a:r>
              <a:rPr lang="en-US" sz="2200" dirty="0">
                <a:latin typeface="Georgia" panose="02040502050405020303" pitchFamily="18" charset="0"/>
              </a:rPr>
              <a:t> if we can get an iterator from it. Most built-in containers in Python like: list, tuple, string etc. are </a:t>
            </a:r>
            <a:r>
              <a:rPr lang="en-US" sz="2200" dirty="0" err="1">
                <a:latin typeface="Georgia" panose="02040502050405020303" pitchFamily="18" charset="0"/>
              </a:rPr>
              <a:t>iterables</a:t>
            </a:r>
            <a:r>
              <a:rPr lang="en-US" sz="2200" dirty="0">
                <a:latin typeface="Georgia" panose="02040502050405020303" pitchFamily="18" charset="0"/>
              </a:rPr>
              <a:t>.</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a:t>
            </a:r>
            <a:r>
              <a:rPr lang="en-US" sz="2200" dirty="0" err="1">
                <a:latin typeface="Georgia" panose="02040502050405020303" pitchFamily="18" charset="0"/>
              </a:rPr>
              <a:t>iter</a:t>
            </a:r>
            <a:r>
              <a:rPr lang="en-US" sz="2200" dirty="0">
                <a:latin typeface="Georgia" panose="02040502050405020303" pitchFamily="18" charset="0"/>
              </a:rPr>
              <a:t>() function (which in turn calls the __</a:t>
            </a:r>
            <a:r>
              <a:rPr lang="en-US" sz="2200" dirty="0" err="1">
                <a:latin typeface="Georgia" panose="02040502050405020303" pitchFamily="18" charset="0"/>
              </a:rPr>
              <a:t>iter</a:t>
            </a:r>
            <a:r>
              <a:rPr lang="en-US" sz="2200" dirty="0">
                <a:latin typeface="Georgia" panose="02040502050405020303" pitchFamily="18" charset="0"/>
              </a:rPr>
              <a:t>__() method) returns an iterator from them.</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1F483229-DE24-F1E1-9CCE-59003FFDAC6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0700C5E-4CB5-545C-2DF8-A221A8A377CE}"/>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54417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76A2D-7643-4983-8360-67DCFFB8121C}"/>
              </a:ext>
            </a:extLst>
          </p:cNvPr>
          <p:cNvSpPr>
            <a:spLocks noGrp="1"/>
          </p:cNvSpPr>
          <p:nvPr>
            <p:ph idx="1"/>
          </p:nvPr>
        </p:nvSpPr>
        <p:spPr>
          <a:xfrm>
            <a:off x="200026" y="285751"/>
            <a:ext cx="11753850" cy="6343650"/>
          </a:xfrm>
        </p:spPr>
        <p:txBody>
          <a:bodyPr>
            <a:normAutofit/>
          </a:bodyPr>
          <a:lstStyle/>
          <a:p>
            <a:pPr marL="0" indent="0">
              <a:buNone/>
            </a:pPr>
            <a:r>
              <a:rPr lang="en-US" sz="2200" b="1" dirty="0">
                <a:solidFill>
                  <a:srgbClr val="C00000"/>
                </a:solidFill>
                <a:latin typeface="Georgia" panose="02040502050405020303" pitchFamily="18" charset="0"/>
              </a:rPr>
              <a:t>Iterating Through an Iterator</a:t>
            </a:r>
          </a:p>
          <a:p>
            <a:pPr>
              <a:buFont typeface="Wingdings" panose="05000000000000000000" pitchFamily="2" charset="2"/>
              <a:buChar char="Ø"/>
            </a:pPr>
            <a:r>
              <a:rPr lang="en-US" sz="2200" dirty="0">
                <a:latin typeface="Georgia" panose="02040502050405020303" pitchFamily="18" charset="0"/>
              </a:rPr>
              <a:t>We use the next() function to manually iterate through all the items of an iterator.</a:t>
            </a:r>
          </a:p>
          <a:p>
            <a:pPr marL="0" indent="0">
              <a:buNone/>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When we reach the end and there is no more data to be returned, it will raise the </a:t>
            </a:r>
            <a:r>
              <a:rPr lang="en-US" sz="2200" dirty="0" err="1">
                <a:latin typeface="Georgia" panose="02040502050405020303" pitchFamily="18" charset="0"/>
              </a:rPr>
              <a:t>StopIteration</a:t>
            </a:r>
            <a:r>
              <a:rPr lang="en-US" sz="2200" dirty="0">
                <a:latin typeface="Georgia" panose="02040502050405020303" pitchFamily="18" charset="0"/>
              </a:rPr>
              <a:t> Exception</a:t>
            </a:r>
          </a:p>
          <a:p>
            <a:pPr>
              <a:buFont typeface="Wingdings" panose="05000000000000000000" pitchFamily="2" charset="2"/>
              <a:buChar char="Ø"/>
            </a:pPr>
            <a:endParaRPr lang="en-US" sz="2200" dirty="0">
              <a:latin typeface="Georgia" panose="02040502050405020303" pitchFamily="18" charset="0"/>
            </a:endParaRPr>
          </a:p>
          <a:p>
            <a:pPr marL="0" indent="0">
              <a:buNone/>
            </a:pPr>
            <a:r>
              <a:rPr lang="en-IN" sz="2200" b="1" dirty="0">
                <a:solidFill>
                  <a:srgbClr val="00B0F0"/>
                </a:solidFill>
                <a:latin typeface="Georgia" panose="02040502050405020303" pitchFamily="18" charset="0"/>
              </a:rPr>
              <a:t>Example:</a:t>
            </a:r>
          </a:p>
          <a:p>
            <a:pPr marL="0" indent="0">
              <a:buNone/>
            </a:pPr>
            <a:r>
              <a:rPr lang="en-US" sz="2200" dirty="0" err="1">
                <a:latin typeface="Georgia" panose="02040502050405020303" pitchFamily="18" charset="0"/>
              </a:rPr>
              <a:t>my_list</a:t>
            </a:r>
            <a:r>
              <a:rPr lang="en-US" sz="2200" dirty="0">
                <a:latin typeface="Georgia" panose="02040502050405020303" pitchFamily="18" charset="0"/>
              </a:rPr>
              <a:t> = [4, 7, 0, 3]</a:t>
            </a:r>
          </a:p>
          <a:p>
            <a:pPr marL="0" indent="0">
              <a:buNone/>
            </a:pPr>
            <a:r>
              <a:rPr lang="en-US" sz="2200" dirty="0" err="1">
                <a:latin typeface="Georgia" panose="02040502050405020303" pitchFamily="18" charset="0"/>
              </a:rPr>
              <a:t>my_iter</a:t>
            </a:r>
            <a:r>
              <a:rPr lang="en-US" sz="2200" dirty="0">
                <a:latin typeface="Georgia" panose="02040502050405020303" pitchFamily="18" charset="0"/>
              </a:rPr>
              <a:t> = </a:t>
            </a:r>
            <a:r>
              <a:rPr lang="en-US" sz="2200" dirty="0" err="1">
                <a:latin typeface="Georgia" panose="02040502050405020303" pitchFamily="18" charset="0"/>
              </a:rPr>
              <a:t>iter</a:t>
            </a:r>
            <a:r>
              <a:rPr lang="en-US" sz="2200" dirty="0">
                <a:latin typeface="Georgia" panose="02040502050405020303" pitchFamily="18" charset="0"/>
              </a:rPr>
              <a:t>(</a:t>
            </a:r>
            <a:r>
              <a:rPr lang="en-US" sz="2200" dirty="0" err="1">
                <a:latin typeface="Georgia" panose="02040502050405020303" pitchFamily="18" charset="0"/>
              </a:rPr>
              <a:t>my_list</a:t>
            </a:r>
            <a:r>
              <a:rPr lang="en-US" sz="2200" dirty="0">
                <a:latin typeface="Georgia" panose="02040502050405020303" pitchFamily="18" charset="0"/>
              </a:rPr>
              <a:t>)</a:t>
            </a:r>
          </a:p>
          <a:p>
            <a:pPr marL="0" indent="0">
              <a:buNone/>
            </a:pPr>
            <a:r>
              <a:rPr lang="en-US" sz="2200" dirty="0">
                <a:latin typeface="Georgia" panose="02040502050405020303" pitchFamily="18" charset="0"/>
              </a:rPr>
              <a:t>print(next(</a:t>
            </a:r>
            <a:r>
              <a:rPr lang="en-US" sz="2200" dirty="0" err="1">
                <a:latin typeface="Georgia" panose="02040502050405020303" pitchFamily="18" charset="0"/>
              </a:rPr>
              <a:t>my_iter</a:t>
            </a:r>
            <a:r>
              <a:rPr lang="en-US" sz="2200" dirty="0">
                <a:latin typeface="Georgia" panose="02040502050405020303" pitchFamily="18" charset="0"/>
              </a:rPr>
              <a:t>))</a:t>
            </a:r>
          </a:p>
          <a:p>
            <a:pPr marL="0" indent="0">
              <a:buNone/>
            </a:pPr>
            <a:r>
              <a:rPr lang="en-US" sz="2200" dirty="0">
                <a:latin typeface="Georgia" panose="02040502050405020303" pitchFamily="18" charset="0"/>
              </a:rPr>
              <a:t>print(next(</a:t>
            </a:r>
            <a:r>
              <a:rPr lang="en-US" sz="2200" dirty="0" err="1">
                <a:latin typeface="Georgia" panose="02040502050405020303" pitchFamily="18" charset="0"/>
              </a:rPr>
              <a:t>my_iter</a:t>
            </a:r>
            <a:r>
              <a:rPr lang="en-US" sz="2200" dirty="0">
                <a:latin typeface="Georgia" panose="02040502050405020303" pitchFamily="18" charset="0"/>
              </a:rPr>
              <a:t>))</a:t>
            </a:r>
          </a:p>
          <a:p>
            <a:pPr marL="0" indent="0">
              <a:buNone/>
            </a:pPr>
            <a:r>
              <a:rPr lang="en-US" sz="2200" dirty="0">
                <a:latin typeface="Georgia" panose="02040502050405020303" pitchFamily="18" charset="0"/>
              </a:rPr>
              <a:t>print(my_</a:t>
            </a:r>
            <a:r>
              <a:rPr lang="en-US" sz="2200" dirty="0" err="1">
                <a:latin typeface="Georgia" panose="02040502050405020303" pitchFamily="18" charset="0"/>
              </a:rPr>
              <a:t>iter</a:t>
            </a:r>
            <a:r>
              <a:rPr lang="en-US" sz="2200" dirty="0">
                <a:latin typeface="Georgia" panose="02040502050405020303" pitchFamily="18" charset="0"/>
              </a:rPr>
              <a:t>.__next__())</a:t>
            </a:r>
          </a:p>
          <a:p>
            <a:pPr marL="0" indent="0">
              <a:buNone/>
            </a:pPr>
            <a:r>
              <a:rPr lang="en-US" sz="2200" dirty="0">
                <a:latin typeface="Georgia" panose="02040502050405020303" pitchFamily="18" charset="0"/>
              </a:rPr>
              <a:t>print(my_</a:t>
            </a:r>
            <a:r>
              <a:rPr lang="en-US" sz="2200" dirty="0" err="1">
                <a:latin typeface="Georgia" panose="02040502050405020303" pitchFamily="18" charset="0"/>
              </a:rPr>
              <a:t>iter</a:t>
            </a:r>
            <a:r>
              <a:rPr lang="en-US" sz="2200" dirty="0">
                <a:latin typeface="Georgia" panose="02040502050405020303" pitchFamily="18" charset="0"/>
              </a:rPr>
              <a:t>.__next__())</a:t>
            </a:r>
          </a:p>
          <a:p>
            <a:pPr marL="0" indent="0">
              <a:buNone/>
            </a:pPr>
            <a:r>
              <a:rPr lang="en-US" sz="2200" dirty="0">
                <a:latin typeface="Georgia" panose="02040502050405020303" pitchFamily="18" charset="0"/>
              </a:rPr>
              <a:t>next(</a:t>
            </a:r>
            <a:r>
              <a:rPr lang="en-US" sz="2200" dirty="0" err="1">
                <a:latin typeface="Georgia" panose="02040502050405020303" pitchFamily="18" charset="0"/>
              </a:rPr>
              <a:t>my_iter</a:t>
            </a:r>
            <a:r>
              <a:rPr lang="en-US" sz="2200" dirty="0">
                <a:latin typeface="Georgia" panose="02040502050405020303" pitchFamily="18" charset="0"/>
              </a:rPr>
              <a:t>)</a:t>
            </a:r>
          </a:p>
          <a:p>
            <a:pPr marL="0" indent="0">
              <a:buNone/>
            </a:pP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696FABBE-D4DB-C3CC-002A-87BC8FB1C72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57D4C36-8EE6-0503-3F42-AC277C229B04}"/>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48285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8B163-7CA2-4ABD-A6B3-C43D45B34789}"/>
              </a:ext>
            </a:extLst>
          </p:cNvPr>
          <p:cNvSpPr>
            <a:spLocks noGrp="1"/>
          </p:cNvSpPr>
          <p:nvPr>
            <p:ph idx="1"/>
          </p:nvPr>
        </p:nvSpPr>
        <p:spPr>
          <a:xfrm>
            <a:off x="180975" y="190501"/>
            <a:ext cx="11429833" cy="6429374"/>
          </a:xfrm>
        </p:spPr>
        <p:txBody>
          <a:bodyPr>
            <a:normAutofit fontScale="62500" lnSpcReduction="20000"/>
          </a:bodyPr>
          <a:lstStyle/>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4</a:t>
            </a:r>
          </a:p>
          <a:p>
            <a:pPr marL="0" indent="0">
              <a:buNone/>
            </a:pPr>
            <a:r>
              <a:rPr lang="en-US" dirty="0">
                <a:latin typeface="Georgia" panose="02040502050405020303" pitchFamily="18" charset="0"/>
              </a:rPr>
              <a:t>7</a:t>
            </a:r>
          </a:p>
          <a:p>
            <a:pPr marL="0" indent="0">
              <a:buNone/>
            </a:pPr>
            <a:r>
              <a:rPr lang="en-US" dirty="0">
                <a:latin typeface="Georgia" panose="02040502050405020303" pitchFamily="18" charset="0"/>
              </a:rPr>
              <a:t>0</a:t>
            </a:r>
          </a:p>
          <a:p>
            <a:pPr marL="0" indent="0">
              <a:buNone/>
            </a:pPr>
            <a:r>
              <a:rPr lang="en-US" dirty="0">
                <a:latin typeface="Georgia" panose="02040502050405020303" pitchFamily="18" charset="0"/>
              </a:rPr>
              <a:t>3</a:t>
            </a:r>
          </a:p>
          <a:p>
            <a:pPr marL="0" indent="0">
              <a:buNone/>
            </a:pPr>
            <a:r>
              <a:rPr lang="en-US" dirty="0">
                <a:latin typeface="Georgia" panose="02040502050405020303" pitchFamily="18" charset="0"/>
              </a:rPr>
              <a:t>Traceback (most recent call last):</a:t>
            </a:r>
          </a:p>
          <a:p>
            <a:pPr marL="0" indent="0">
              <a:buNone/>
            </a:pPr>
            <a:r>
              <a:rPr lang="en-US" dirty="0">
                <a:latin typeface="Georgia" panose="02040502050405020303" pitchFamily="18" charset="0"/>
              </a:rPr>
              <a:t>  File "&lt;string&gt;", line 24, in &lt;module&gt;</a:t>
            </a:r>
          </a:p>
          <a:p>
            <a:pPr marL="0" indent="0">
              <a:buNone/>
            </a:pPr>
            <a:r>
              <a:rPr lang="en-US" dirty="0">
                <a:latin typeface="Georgia" panose="02040502050405020303" pitchFamily="18" charset="0"/>
              </a:rPr>
              <a:t>    next(</a:t>
            </a:r>
            <a:r>
              <a:rPr lang="en-US" dirty="0" err="1">
                <a:latin typeface="Georgia" panose="02040502050405020303" pitchFamily="18" charset="0"/>
              </a:rPr>
              <a:t>my_iter</a:t>
            </a:r>
            <a:r>
              <a:rPr lang="en-US" dirty="0">
                <a:latin typeface="Georgia" panose="02040502050405020303" pitchFamily="18" charset="0"/>
              </a:rPr>
              <a:t>)</a:t>
            </a:r>
          </a:p>
          <a:p>
            <a:pPr marL="0" indent="0">
              <a:buNone/>
            </a:pPr>
            <a:r>
              <a:rPr lang="en-US" dirty="0" err="1">
                <a:latin typeface="Georgia" panose="02040502050405020303" pitchFamily="18" charset="0"/>
              </a:rPr>
              <a:t>StopIteration</a:t>
            </a: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r>
              <a:rPr lang="en-US" sz="2800" b="1" dirty="0">
                <a:solidFill>
                  <a:srgbClr val="C00000"/>
                </a:solidFill>
                <a:latin typeface="Georgia" panose="02040502050405020303" pitchFamily="18" charset="0"/>
              </a:rPr>
              <a:t>Working of for loop for Iterators</a:t>
            </a:r>
          </a:p>
          <a:p>
            <a:pPr>
              <a:buFont typeface="Wingdings" panose="05000000000000000000" pitchFamily="2" charset="2"/>
              <a:buChar char="Ø"/>
            </a:pPr>
            <a:r>
              <a:rPr lang="en-US" dirty="0">
                <a:latin typeface="Georgia" panose="02040502050405020303" pitchFamily="18" charset="0"/>
              </a:rPr>
              <a:t>The for loop was able to iterate automatically through the list.</a:t>
            </a:r>
          </a:p>
          <a:p>
            <a:pPr>
              <a:buFont typeface="Wingdings" panose="05000000000000000000" pitchFamily="2" charset="2"/>
              <a:buChar char="Ø"/>
            </a:pPr>
            <a:r>
              <a:rPr lang="en-US" dirty="0">
                <a:latin typeface="Georgia" panose="02040502050405020303" pitchFamily="18" charset="0"/>
              </a:rPr>
              <a:t>In fact the for loop can iterate over any </a:t>
            </a:r>
            <a:r>
              <a:rPr lang="en-US" dirty="0" err="1">
                <a:latin typeface="Georgia" panose="02040502050405020303" pitchFamily="18" charset="0"/>
              </a:rPr>
              <a:t>iterable</a:t>
            </a:r>
            <a:r>
              <a:rPr lang="en-US" dirty="0">
                <a:latin typeface="Georgia" panose="02040502050405020303" pitchFamily="18" charset="0"/>
              </a:rPr>
              <a:t>. </a:t>
            </a:r>
          </a:p>
          <a:p>
            <a:pPr marL="0" indent="0">
              <a:buNone/>
            </a:pPr>
            <a:r>
              <a:rPr lang="en-US" dirty="0">
                <a:latin typeface="Georgia" panose="02040502050405020303" pitchFamily="18" charset="0"/>
              </a:rPr>
              <a:t>for element in </a:t>
            </a:r>
            <a:r>
              <a:rPr lang="en-US" dirty="0" err="1">
                <a:latin typeface="Georgia" panose="02040502050405020303" pitchFamily="18" charset="0"/>
              </a:rPr>
              <a:t>iterable</a:t>
            </a:r>
            <a:r>
              <a:rPr lang="en-US" dirty="0">
                <a:latin typeface="Georgia" panose="02040502050405020303" pitchFamily="18" charset="0"/>
              </a:rPr>
              <a:t>:</a:t>
            </a:r>
          </a:p>
          <a:p>
            <a:pPr marL="0" indent="0">
              <a:buNone/>
            </a:pPr>
            <a:r>
              <a:rPr lang="en-US" dirty="0" err="1">
                <a:latin typeface="Georgia" panose="02040502050405020303" pitchFamily="18" charset="0"/>
              </a:rPr>
              <a:t>iter_obj</a:t>
            </a:r>
            <a:r>
              <a:rPr lang="en-US" dirty="0">
                <a:latin typeface="Georgia" panose="02040502050405020303" pitchFamily="18" charset="0"/>
              </a:rPr>
              <a:t> = </a:t>
            </a:r>
            <a:r>
              <a:rPr lang="en-US" dirty="0" err="1">
                <a:latin typeface="Georgia" panose="02040502050405020303" pitchFamily="18" charset="0"/>
              </a:rPr>
              <a:t>iter</a:t>
            </a:r>
            <a:r>
              <a:rPr lang="en-US" dirty="0">
                <a:latin typeface="Georgia" panose="02040502050405020303" pitchFamily="18" charset="0"/>
              </a:rPr>
              <a:t>(</a:t>
            </a:r>
            <a:r>
              <a:rPr lang="en-US" dirty="0" err="1">
                <a:latin typeface="Georgia" panose="02040502050405020303" pitchFamily="18" charset="0"/>
              </a:rPr>
              <a:t>iterable</a:t>
            </a:r>
            <a:r>
              <a:rPr lang="en-US" dirty="0">
                <a:latin typeface="Georgia" panose="02040502050405020303" pitchFamily="18" charset="0"/>
              </a:rPr>
              <a:t>)</a:t>
            </a:r>
          </a:p>
          <a:p>
            <a:pPr marL="0" indent="0">
              <a:buNone/>
            </a:pPr>
            <a:r>
              <a:rPr lang="en-US" dirty="0">
                <a:latin typeface="Georgia" panose="02040502050405020303" pitchFamily="18" charset="0"/>
              </a:rPr>
              <a:t>while True:</a:t>
            </a:r>
          </a:p>
          <a:p>
            <a:pPr marL="0" indent="0">
              <a:buNone/>
            </a:pPr>
            <a:r>
              <a:rPr lang="en-US" dirty="0">
                <a:latin typeface="Georgia" panose="02040502050405020303" pitchFamily="18" charset="0"/>
              </a:rPr>
              <a:t>    try:</a:t>
            </a:r>
          </a:p>
          <a:p>
            <a:pPr marL="0" indent="0">
              <a:buNone/>
            </a:pPr>
            <a:r>
              <a:rPr lang="en-US" dirty="0">
                <a:latin typeface="Georgia" panose="02040502050405020303" pitchFamily="18" charset="0"/>
              </a:rPr>
              <a:t>	element = next(</a:t>
            </a:r>
            <a:r>
              <a:rPr lang="en-US" dirty="0" err="1">
                <a:latin typeface="Georgia" panose="02040502050405020303" pitchFamily="18" charset="0"/>
              </a:rPr>
              <a:t>iter_obj</a:t>
            </a:r>
            <a:r>
              <a:rPr lang="en-US" dirty="0">
                <a:latin typeface="Georgia" panose="02040502050405020303" pitchFamily="18" charset="0"/>
              </a:rPr>
              <a:t>)</a:t>
            </a:r>
          </a:p>
          <a:p>
            <a:pPr marL="0" indent="0">
              <a:buNone/>
            </a:pPr>
            <a:r>
              <a:rPr lang="en-US" dirty="0">
                <a:latin typeface="Georgia" panose="02040502050405020303" pitchFamily="18" charset="0"/>
              </a:rPr>
              <a:t>except </a:t>
            </a:r>
            <a:r>
              <a:rPr lang="en-US" dirty="0" err="1">
                <a:latin typeface="Georgia" panose="02040502050405020303" pitchFamily="18" charset="0"/>
              </a:rPr>
              <a:t>StopIteration</a:t>
            </a:r>
            <a:r>
              <a:rPr lang="en-US" dirty="0">
                <a:latin typeface="Georgia" panose="02040502050405020303" pitchFamily="18" charset="0"/>
              </a:rPr>
              <a:t>:</a:t>
            </a:r>
          </a:p>
          <a:p>
            <a:pPr marL="0" indent="0">
              <a:buNone/>
            </a:pPr>
            <a:r>
              <a:rPr lang="en-US" dirty="0">
                <a:latin typeface="Georgia" panose="02040502050405020303" pitchFamily="18" charset="0"/>
              </a:rPr>
              <a:t>	break</a:t>
            </a:r>
          </a:p>
        </p:txBody>
      </p:sp>
      <p:sp>
        <p:nvSpPr>
          <p:cNvPr id="2" name="Footer Placeholder 1">
            <a:extLst>
              <a:ext uri="{FF2B5EF4-FFF2-40B4-BE49-F238E27FC236}">
                <a16:creationId xmlns:a16="http://schemas.microsoft.com/office/drawing/2014/main" id="{8865948C-B978-34BE-2899-3E82D9CD93F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438A45E-095F-73A6-9BCA-13805148E9D2}"/>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24905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4F62D-36ED-4A85-A8A5-327E78F5E2BA}"/>
              </a:ext>
            </a:extLst>
          </p:cNvPr>
          <p:cNvSpPr>
            <a:spLocks noGrp="1"/>
          </p:cNvSpPr>
          <p:nvPr>
            <p:ph idx="1"/>
          </p:nvPr>
        </p:nvSpPr>
        <p:spPr>
          <a:xfrm>
            <a:off x="190500" y="219076"/>
            <a:ext cx="11420307" cy="6324600"/>
          </a:xfrm>
        </p:spPr>
        <p:txBody>
          <a:bodyPr>
            <a:noAutofit/>
          </a:bodyPr>
          <a:lstStyle/>
          <a:p>
            <a:pPr>
              <a:buFont typeface="Wingdings" panose="05000000000000000000" pitchFamily="2" charset="2"/>
              <a:buChar char="Ø"/>
            </a:pPr>
            <a:r>
              <a:rPr lang="en-US" sz="2200" dirty="0">
                <a:latin typeface="Georgia" panose="02040502050405020303" pitchFamily="18" charset="0"/>
              </a:rPr>
              <a:t>So internally, the for loop creates an iterator object, </a:t>
            </a:r>
            <a:r>
              <a:rPr lang="en-US" sz="2200" dirty="0" err="1">
                <a:latin typeface="Georgia" panose="02040502050405020303" pitchFamily="18" charset="0"/>
              </a:rPr>
              <a:t>iter_obj</a:t>
            </a:r>
            <a:r>
              <a:rPr lang="en-US" sz="2200" dirty="0">
                <a:latin typeface="Georgia" panose="02040502050405020303" pitchFamily="18" charset="0"/>
              </a:rPr>
              <a:t> by calling </a:t>
            </a:r>
            <a:r>
              <a:rPr lang="en-US" sz="2200" dirty="0" err="1">
                <a:latin typeface="Georgia" panose="02040502050405020303" pitchFamily="18" charset="0"/>
              </a:rPr>
              <a:t>iter</a:t>
            </a:r>
            <a:r>
              <a:rPr lang="en-US" sz="2200" dirty="0">
                <a:latin typeface="Georgia" panose="02040502050405020303" pitchFamily="18" charset="0"/>
              </a:rPr>
              <a:t>() on the </a:t>
            </a:r>
            <a:r>
              <a:rPr lang="en-US" sz="2200" dirty="0" err="1">
                <a:latin typeface="Georgia" panose="02040502050405020303" pitchFamily="18" charset="0"/>
              </a:rPr>
              <a:t>iterable</a:t>
            </a:r>
            <a:r>
              <a:rPr lang="en-US" sz="2200" dirty="0">
                <a:latin typeface="Georgia" panose="02040502050405020303" pitchFamily="18" charset="0"/>
              </a:rPr>
              <a:t>.</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Ironically, this for loop is actually an infinite while loop.</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Inside the loop, it calls next() to get the next element and executes the body of the for loop with this value. After all the items exhaust, </a:t>
            </a:r>
            <a:r>
              <a:rPr lang="en-US" sz="2200" dirty="0" err="1">
                <a:latin typeface="Georgia" panose="02040502050405020303" pitchFamily="18" charset="0"/>
              </a:rPr>
              <a:t>StopIteration</a:t>
            </a:r>
            <a:r>
              <a:rPr lang="en-US" sz="2200" dirty="0">
                <a:latin typeface="Georgia" panose="02040502050405020303" pitchFamily="18" charset="0"/>
              </a:rPr>
              <a:t> is raised which is internally caught and the loop ends. Note that any other kind of exception will pass through.</a:t>
            </a:r>
          </a:p>
          <a:p>
            <a:pPr marL="0" indent="0">
              <a:buNone/>
            </a:pPr>
            <a:r>
              <a:rPr lang="en-US" sz="2200" b="1" dirty="0">
                <a:solidFill>
                  <a:srgbClr val="C00000"/>
                </a:solidFill>
                <a:latin typeface="Georgia" panose="02040502050405020303" pitchFamily="18" charset="0"/>
              </a:rPr>
              <a:t>Building Custom Iterators</a:t>
            </a:r>
          </a:p>
          <a:p>
            <a:pPr>
              <a:buFont typeface="Wingdings" panose="05000000000000000000" pitchFamily="2" charset="2"/>
              <a:buChar char="Ø"/>
            </a:pPr>
            <a:r>
              <a:rPr lang="en-US" sz="2200" dirty="0">
                <a:latin typeface="Georgia" panose="02040502050405020303" pitchFamily="18" charset="0"/>
              </a:rPr>
              <a:t>Building an iterator from scratch is easy in Python. We just have to implement the __</a:t>
            </a:r>
            <a:r>
              <a:rPr lang="en-US" sz="2200" dirty="0" err="1">
                <a:latin typeface="Georgia" panose="02040502050405020303" pitchFamily="18" charset="0"/>
              </a:rPr>
              <a:t>iter</a:t>
            </a:r>
            <a:r>
              <a:rPr lang="en-US" sz="2200" dirty="0">
                <a:latin typeface="Georgia" panose="02040502050405020303" pitchFamily="18" charset="0"/>
              </a:rPr>
              <a:t>__() and the __next__() methods.</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__</a:t>
            </a:r>
            <a:r>
              <a:rPr lang="en-US" sz="2200" dirty="0" err="1">
                <a:latin typeface="Georgia" panose="02040502050405020303" pitchFamily="18" charset="0"/>
              </a:rPr>
              <a:t>iter</a:t>
            </a:r>
            <a:r>
              <a:rPr lang="en-US" sz="2200" dirty="0">
                <a:latin typeface="Georgia" panose="02040502050405020303" pitchFamily="18" charset="0"/>
              </a:rPr>
              <a:t>__() method returns the iterator object itself. If required, some initialization can be performed.</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__next__() method must return the next item in the sequence. On reaching the end, and in subsequent calls, it must raise </a:t>
            </a:r>
            <a:r>
              <a:rPr lang="en-US" sz="2200" dirty="0" err="1">
                <a:latin typeface="Georgia" panose="02040502050405020303" pitchFamily="18" charset="0"/>
              </a:rPr>
              <a:t>StopIteration</a:t>
            </a:r>
            <a:r>
              <a:rPr lang="en-US" sz="2200" dirty="0">
                <a:latin typeface="Georgia" panose="02040502050405020303" pitchFamily="18" charset="0"/>
              </a:rPr>
              <a:t>.</a:t>
            </a:r>
          </a:p>
        </p:txBody>
      </p:sp>
      <p:sp>
        <p:nvSpPr>
          <p:cNvPr id="2" name="Footer Placeholder 1">
            <a:extLst>
              <a:ext uri="{FF2B5EF4-FFF2-40B4-BE49-F238E27FC236}">
                <a16:creationId xmlns:a16="http://schemas.microsoft.com/office/drawing/2014/main" id="{FDACC9BD-B6AE-D918-37C4-C7EC000BBC6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AD77F11-6DE2-34B2-1084-4982C4C5A854}"/>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166793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08C00-C20E-452F-99A5-C28588B1D9FF}"/>
              </a:ext>
            </a:extLst>
          </p:cNvPr>
          <p:cNvSpPr>
            <a:spLocks noGrp="1"/>
          </p:cNvSpPr>
          <p:nvPr>
            <p:ph idx="1"/>
          </p:nvPr>
        </p:nvSpPr>
        <p:spPr>
          <a:xfrm>
            <a:off x="581192" y="781050"/>
            <a:ext cx="11029615" cy="5695950"/>
          </a:xfrm>
        </p:spPr>
        <p:txBody>
          <a:bodyPr>
            <a:normAutofit fontScale="92500" lnSpcReduction="20000"/>
          </a:bodyPr>
          <a:lstStyle/>
          <a:p>
            <a:pPr marL="0" indent="0">
              <a:buNone/>
            </a:pPr>
            <a:r>
              <a:rPr lang="en-US" sz="2400" dirty="0">
                <a:latin typeface="Georgia" panose="02040502050405020303" pitchFamily="18" charset="0"/>
              </a:rPr>
              <a:t>class </a:t>
            </a:r>
            <a:r>
              <a:rPr lang="en-US" sz="2400" dirty="0" err="1">
                <a:latin typeface="Georgia" panose="02040502050405020303" pitchFamily="18" charset="0"/>
              </a:rPr>
              <a:t>PowTwo</a:t>
            </a:r>
            <a:r>
              <a:rPr lang="en-US" sz="2400" dirty="0">
                <a:latin typeface="Georgia" panose="02040502050405020303" pitchFamily="18" charset="0"/>
              </a:rPr>
              <a:t>:</a:t>
            </a:r>
          </a:p>
          <a:p>
            <a:pPr marL="0" indent="0">
              <a:buNone/>
            </a:pPr>
            <a:r>
              <a:rPr lang="en-US" sz="2400" dirty="0">
                <a:latin typeface="Georgia" panose="02040502050405020303" pitchFamily="18" charset="0"/>
              </a:rPr>
              <a:t>    def __</a:t>
            </a:r>
            <a:r>
              <a:rPr lang="en-US" sz="2400" dirty="0" err="1">
                <a:latin typeface="Georgia" panose="02040502050405020303" pitchFamily="18" charset="0"/>
              </a:rPr>
              <a:t>init</a:t>
            </a:r>
            <a:r>
              <a:rPr lang="en-US" sz="2400" dirty="0">
                <a:latin typeface="Georgia" panose="02040502050405020303" pitchFamily="18" charset="0"/>
              </a:rPr>
              <a:t>__(self, max=0):</a:t>
            </a:r>
          </a:p>
          <a:p>
            <a:pPr marL="0" indent="0">
              <a:buNone/>
            </a:pPr>
            <a:r>
              <a:rPr lang="en-US" sz="2400" dirty="0">
                <a:latin typeface="Georgia" panose="02040502050405020303" pitchFamily="18" charset="0"/>
              </a:rPr>
              <a:t>        </a:t>
            </a:r>
            <a:r>
              <a:rPr lang="en-US" sz="2400" dirty="0" err="1">
                <a:latin typeface="Georgia" panose="02040502050405020303" pitchFamily="18" charset="0"/>
              </a:rPr>
              <a:t>self.max</a:t>
            </a:r>
            <a:r>
              <a:rPr lang="en-US" sz="2400" dirty="0">
                <a:latin typeface="Georgia" panose="02040502050405020303" pitchFamily="18" charset="0"/>
              </a:rPr>
              <a:t> = max</a:t>
            </a:r>
          </a:p>
          <a:p>
            <a:pPr marL="0" indent="0">
              <a:buNone/>
            </a:pPr>
            <a:r>
              <a:rPr lang="en-US" sz="2400" dirty="0">
                <a:latin typeface="Georgia" panose="02040502050405020303" pitchFamily="18" charset="0"/>
              </a:rPr>
              <a:t>    def __</a:t>
            </a:r>
            <a:r>
              <a:rPr lang="en-US" sz="2400" dirty="0" err="1">
                <a:latin typeface="Georgia" panose="02040502050405020303" pitchFamily="18" charset="0"/>
              </a:rPr>
              <a:t>iter</a:t>
            </a:r>
            <a:r>
              <a:rPr lang="en-US" sz="2400" dirty="0">
                <a:latin typeface="Georgia" panose="02040502050405020303" pitchFamily="18" charset="0"/>
              </a:rPr>
              <a:t>__(self):</a:t>
            </a:r>
          </a:p>
          <a:p>
            <a:pPr marL="0" indent="0">
              <a:buNone/>
            </a:pPr>
            <a:r>
              <a:rPr lang="en-US" sz="2400" dirty="0">
                <a:latin typeface="Georgia" panose="02040502050405020303" pitchFamily="18" charset="0"/>
              </a:rPr>
              <a:t>        </a:t>
            </a:r>
            <a:r>
              <a:rPr lang="en-US" sz="2400" dirty="0" err="1">
                <a:latin typeface="Georgia" panose="02040502050405020303" pitchFamily="18" charset="0"/>
              </a:rPr>
              <a:t>self.n</a:t>
            </a:r>
            <a:r>
              <a:rPr lang="en-US" sz="2400" dirty="0">
                <a:latin typeface="Georgia" panose="02040502050405020303" pitchFamily="18" charset="0"/>
              </a:rPr>
              <a:t> = 0</a:t>
            </a:r>
          </a:p>
          <a:p>
            <a:pPr marL="0" indent="0">
              <a:buNone/>
            </a:pPr>
            <a:r>
              <a:rPr lang="en-US" sz="2400" dirty="0">
                <a:latin typeface="Georgia" panose="02040502050405020303" pitchFamily="18" charset="0"/>
              </a:rPr>
              <a:t>        return self</a:t>
            </a:r>
          </a:p>
          <a:p>
            <a:pPr marL="0" indent="0">
              <a:buNone/>
            </a:pPr>
            <a:r>
              <a:rPr lang="en-US" sz="2400" dirty="0">
                <a:latin typeface="Georgia" panose="02040502050405020303" pitchFamily="18" charset="0"/>
              </a:rPr>
              <a:t>    def __next__(self):</a:t>
            </a:r>
          </a:p>
          <a:p>
            <a:pPr marL="0" indent="0">
              <a:buNone/>
            </a:pPr>
            <a:r>
              <a:rPr lang="en-US" sz="2400" dirty="0">
                <a:latin typeface="Georgia" panose="02040502050405020303" pitchFamily="18" charset="0"/>
              </a:rPr>
              <a:t>        if </a:t>
            </a:r>
            <a:r>
              <a:rPr lang="en-US" sz="2400" dirty="0" err="1">
                <a:latin typeface="Georgia" panose="02040502050405020303" pitchFamily="18" charset="0"/>
              </a:rPr>
              <a:t>self.n</a:t>
            </a:r>
            <a:r>
              <a:rPr lang="en-US" sz="2400" dirty="0">
                <a:latin typeface="Georgia" panose="02040502050405020303" pitchFamily="18" charset="0"/>
              </a:rPr>
              <a:t> &lt;= </a:t>
            </a:r>
            <a:r>
              <a:rPr lang="en-US" sz="2400" dirty="0" err="1">
                <a:latin typeface="Georgia" panose="02040502050405020303" pitchFamily="18" charset="0"/>
              </a:rPr>
              <a:t>self.max</a:t>
            </a:r>
            <a:r>
              <a:rPr lang="en-US" sz="2400" dirty="0">
                <a:latin typeface="Georgia" panose="02040502050405020303" pitchFamily="18" charset="0"/>
              </a:rPr>
              <a:t>:</a:t>
            </a:r>
          </a:p>
          <a:p>
            <a:pPr marL="0" indent="0">
              <a:buNone/>
            </a:pPr>
            <a:r>
              <a:rPr lang="en-US" sz="2400" dirty="0">
                <a:latin typeface="Georgia" panose="02040502050405020303" pitchFamily="18" charset="0"/>
              </a:rPr>
              <a:t>            result = 2 ** </a:t>
            </a:r>
            <a:r>
              <a:rPr lang="en-US" sz="2400" dirty="0" err="1">
                <a:latin typeface="Georgia" panose="02040502050405020303" pitchFamily="18" charset="0"/>
              </a:rPr>
              <a:t>self.n</a:t>
            </a:r>
            <a:endParaRPr lang="en-US" sz="2400" dirty="0">
              <a:latin typeface="Georgia" panose="02040502050405020303" pitchFamily="18" charset="0"/>
            </a:endParaRPr>
          </a:p>
          <a:p>
            <a:pPr marL="0" indent="0">
              <a:buNone/>
            </a:pPr>
            <a:r>
              <a:rPr lang="en-US" sz="2400" dirty="0">
                <a:latin typeface="Georgia" panose="02040502050405020303" pitchFamily="18" charset="0"/>
              </a:rPr>
              <a:t>            </a:t>
            </a:r>
            <a:r>
              <a:rPr lang="en-US" sz="2400" dirty="0" err="1">
                <a:latin typeface="Georgia" panose="02040502050405020303" pitchFamily="18" charset="0"/>
              </a:rPr>
              <a:t>self.n</a:t>
            </a:r>
            <a:r>
              <a:rPr lang="en-US" sz="2400" dirty="0">
                <a:latin typeface="Georgia" panose="02040502050405020303" pitchFamily="18" charset="0"/>
              </a:rPr>
              <a:t> += 1</a:t>
            </a:r>
          </a:p>
          <a:p>
            <a:pPr marL="0" indent="0">
              <a:buNone/>
            </a:pPr>
            <a:r>
              <a:rPr lang="en-US" sz="2400" dirty="0">
                <a:latin typeface="Georgia" panose="02040502050405020303" pitchFamily="18" charset="0"/>
              </a:rPr>
              <a:t>            return result</a:t>
            </a:r>
          </a:p>
          <a:p>
            <a:pPr marL="0" indent="0">
              <a:buNone/>
            </a:pPr>
            <a:r>
              <a:rPr lang="en-US" sz="2400" dirty="0">
                <a:latin typeface="Georgia" panose="02040502050405020303" pitchFamily="18" charset="0"/>
              </a:rPr>
              <a:t>        else:</a:t>
            </a:r>
          </a:p>
          <a:p>
            <a:pPr marL="0" indent="0">
              <a:buNone/>
            </a:pPr>
            <a:r>
              <a:rPr lang="en-US" sz="2400" dirty="0">
                <a:latin typeface="Georgia" panose="02040502050405020303" pitchFamily="18" charset="0"/>
              </a:rPr>
              <a:t>            raise </a:t>
            </a:r>
            <a:r>
              <a:rPr lang="en-US" sz="2400" dirty="0" err="1">
                <a:latin typeface="Georgia" panose="02040502050405020303" pitchFamily="18" charset="0"/>
              </a:rPr>
              <a:t>StopIteration</a:t>
            </a:r>
            <a:endParaRPr lang="en-US" sz="2400" dirty="0">
              <a:latin typeface="Georgia" panose="02040502050405020303" pitchFamily="18" charset="0"/>
            </a:endParaRPr>
          </a:p>
          <a:p>
            <a:pPr marL="0" indent="0">
              <a:buNone/>
            </a:pPr>
            <a:r>
              <a:rPr lang="en-US" sz="2400" dirty="0">
                <a:latin typeface="Georgia" panose="02040502050405020303" pitchFamily="18" charset="0"/>
              </a:rPr>
              <a:t>numbers = </a:t>
            </a:r>
            <a:r>
              <a:rPr lang="en-US" sz="2400" dirty="0" err="1">
                <a:latin typeface="Georgia" panose="02040502050405020303" pitchFamily="18" charset="0"/>
              </a:rPr>
              <a:t>PowTwo</a:t>
            </a:r>
            <a:r>
              <a:rPr lang="en-US" sz="2400" dirty="0">
                <a:latin typeface="Georgia" panose="02040502050405020303" pitchFamily="18" charset="0"/>
              </a:rPr>
              <a:t>(3)</a:t>
            </a:r>
          </a:p>
          <a:p>
            <a:pPr marL="0" indent="0">
              <a:buNone/>
            </a:pPr>
            <a:r>
              <a:rPr lang="en-US" sz="2400" dirty="0" err="1">
                <a:latin typeface="Georgia" panose="02040502050405020303" pitchFamily="18" charset="0"/>
              </a:rPr>
              <a:t>i</a:t>
            </a:r>
            <a:r>
              <a:rPr lang="en-US" sz="2400" dirty="0">
                <a:latin typeface="Georgia" panose="02040502050405020303" pitchFamily="18" charset="0"/>
              </a:rPr>
              <a:t> = </a:t>
            </a:r>
            <a:r>
              <a:rPr lang="en-US" sz="2400" dirty="0" err="1">
                <a:latin typeface="Georgia" panose="02040502050405020303" pitchFamily="18" charset="0"/>
              </a:rPr>
              <a:t>iter</a:t>
            </a:r>
            <a:r>
              <a:rPr lang="en-US" sz="2400" dirty="0">
                <a:latin typeface="Georgia" panose="02040502050405020303" pitchFamily="18" charset="0"/>
              </a:rPr>
              <a:t>(numbers)</a:t>
            </a:r>
          </a:p>
          <a:p>
            <a:pPr marL="0" indent="0">
              <a:buNone/>
            </a:pPr>
            <a:endParaRPr lang="en-IN" dirty="0"/>
          </a:p>
        </p:txBody>
      </p:sp>
      <p:sp>
        <p:nvSpPr>
          <p:cNvPr id="2" name="Footer Placeholder 1">
            <a:extLst>
              <a:ext uri="{FF2B5EF4-FFF2-40B4-BE49-F238E27FC236}">
                <a16:creationId xmlns:a16="http://schemas.microsoft.com/office/drawing/2014/main" id="{DD63DB7C-7B27-C3FF-2F0E-0ECA86A4F49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D72C738-6F35-64D1-008E-CB463E1155D1}"/>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388930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3688D-6C9F-40E7-A9F5-7CC114FFD974}"/>
              </a:ext>
            </a:extLst>
          </p:cNvPr>
          <p:cNvSpPr>
            <a:spLocks noGrp="1"/>
          </p:cNvSpPr>
          <p:nvPr>
            <p:ph idx="1"/>
          </p:nvPr>
        </p:nvSpPr>
        <p:spPr>
          <a:xfrm>
            <a:off x="266700" y="514349"/>
            <a:ext cx="11172657" cy="5686425"/>
          </a:xfrm>
        </p:spPr>
        <p:txBody>
          <a:bodyPr>
            <a:noAutofit/>
          </a:bodyPr>
          <a:lstStyle/>
          <a:p>
            <a:pPr marL="0" indent="0">
              <a:buNone/>
            </a:pPr>
            <a:r>
              <a:rPr lang="en-US" sz="1500" dirty="0">
                <a:latin typeface="Georgia" panose="02040502050405020303" pitchFamily="18" charset="0"/>
              </a:rPr>
              <a:t>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1500" dirty="0">
                <a:latin typeface="Georgia" panose="02040502050405020303" pitchFamily="18" charset="0"/>
              </a:rPr>
              <a:t>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1500" dirty="0">
                <a:latin typeface="Georgia" panose="02040502050405020303" pitchFamily="18" charset="0"/>
              </a:rPr>
              <a:t>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1500" dirty="0">
                <a:latin typeface="Georgia" panose="02040502050405020303" pitchFamily="18" charset="0"/>
              </a:rPr>
              <a:t>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1500" dirty="0">
                <a:latin typeface="Georgia" panose="02040502050405020303" pitchFamily="18" charset="0"/>
              </a:rPr>
              <a:t>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2000" b="1" dirty="0">
                <a:solidFill>
                  <a:srgbClr val="00B0F0"/>
                </a:solidFill>
                <a:latin typeface="Georgia" panose="02040502050405020303" pitchFamily="18" charset="0"/>
              </a:rPr>
              <a:t>Output:</a:t>
            </a:r>
          </a:p>
          <a:p>
            <a:pPr marL="0" indent="0">
              <a:buNone/>
            </a:pPr>
            <a:r>
              <a:rPr lang="en-US" sz="1500" dirty="0">
                <a:latin typeface="Georgia" panose="02040502050405020303" pitchFamily="18" charset="0"/>
              </a:rPr>
              <a:t>1</a:t>
            </a:r>
          </a:p>
          <a:p>
            <a:pPr marL="0" indent="0">
              <a:buNone/>
            </a:pPr>
            <a:r>
              <a:rPr lang="en-US" sz="1500" dirty="0">
                <a:latin typeface="Georgia" panose="02040502050405020303" pitchFamily="18" charset="0"/>
              </a:rPr>
              <a:t>2</a:t>
            </a:r>
          </a:p>
          <a:p>
            <a:pPr marL="0" indent="0">
              <a:buNone/>
            </a:pPr>
            <a:r>
              <a:rPr lang="en-US" sz="1500" dirty="0">
                <a:latin typeface="Georgia" panose="02040502050405020303" pitchFamily="18" charset="0"/>
              </a:rPr>
              <a:t>4</a:t>
            </a:r>
          </a:p>
          <a:p>
            <a:pPr marL="0" indent="0">
              <a:buNone/>
            </a:pPr>
            <a:r>
              <a:rPr lang="en-US" sz="1500" dirty="0">
                <a:latin typeface="Georgia" panose="02040502050405020303" pitchFamily="18" charset="0"/>
              </a:rPr>
              <a:t>8</a:t>
            </a:r>
          </a:p>
          <a:p>
            <a:pPr marL="0" indent="0">
              <a:buNone/>
            </a:pPr>
            <a:r>
              <a:rPr lang="en-US" sz="1500" dirty="0">
                <a:latin typeface="Georgia" panose="02040502050405020303" pitchFamily="18" charset="0"/>
              </a:rPr>
              <a:t>Traceback (most recent call last):</a:t>
            </a:r>
          </a:p>
          <a:p>
            <a:pPr marL="0" indent="0">
              <a:buNone/>
            </a:pPr>
            <a:r>
              <a:rPr lang="en-US" sz="1500" dirty="0">
                <a:latin typeface="Georgia" panose="02040502050405020303" pitchFamily="18" charset="0"/>
              </a:rPr>
              <a:t>  File "/home/</a:t>
            </a:r>
            <a:r>
              <a:rPr lang="en-US" sz="1500" dirty="0" err="1">
                <a:latin typeface="Georgia" panose="02040502050405020303" pitchFamily="18" charset="0"/>
              </a:rPr>
              <a:t>bsoyuj</a:t>
            </a:r>
            <a:r>
              <a:rPr lang="en-US" sz="1500" dirty="0">
                <a:latin typeface="Georgia" panose="02040502050405020303" pitchFamily="18" charset="0"/>
              </a:rPr>
              <a:t>/Desktop/Untitled-1.py", line 32, in &lt;module&gt;</a:t>
            </a:r>
          </a:p>
          <a:p>
            <a:pPr marL="0" indent="0">
              <a:buNone/>
            </a:pPr>
            <a:r>
              <a:rPr lang="en-US" sz="1500" dirty="0">
                <a:latin typeface="Georgia" panose="02040502050405020303" pitchFamily="18" charset="0"/>
              </a:rPr>
              <a:t>    print(next(</a:t>
            </a:r>
            <a:r>
              <a:rPr lang="en-US" sz="1500" dirty="0" err="1">
                <a:latin typeface="Georgia" panose="02040502050405020303" pitchFamily="18" charset="0"/>
              </a:rPr>
              <a:t>i</a:t>
            </a:r>
            <a:r>
              <a:rPr lang="en-US" sz="1500" dirty="0">
                <a:latin typeface="Georgia" panose="02040502050405020303" pitchFamily="18" charset="0"/>
              </a:rPr>
              <a:t>))</a:t>
            </a:r>
          </a:p>
          <a:p>
            <a:pPr marL="0" indent="0">
              <a:buNone/>
            </a:pPr>
            <a:r>
              <a:rPr lang="en-US" sz="1500" dirty="0">
                <a:latin typeface="Georgia" panose="02040502050405020303" pitchFamily="18" charset="0"/>
              </a:rPr>
              <a:t>  File "&lt;string&gt;", line 18, in __next__</a:t>
            </a:r>
          </a:p>
          <a:p>
            <a:pPr marL="0" indent="0">
              <a:buNone/>
            </a:pPr>
            <a:r>
              <a:rPr lang="en-US" sz="1500" dirty="0">
                <a:latin typeface="Georgia" panose="02040502050405020303" pitchFamily="18" charset="0"/>
              </a:rPr>
              <a:t>    raise </a:t>
            </a:r>
            <a:r>
              <a:rPr lang="en-US" sz="1500" dirty="0" err="1">
                <a:latin typeface="Georgia" panose="02040502050405020303" pitchFamily="18" charset="0"/>
              </a:rPr>
              <a:t>StopIteration</a:t>
            </a:r>
            <a:endParaRPr lang="en-US" sz="1500" dirty="0">
              <a:latin typeface="Georgia" panose="02040502050405020303" pitchFamily="18" charset="0"/>
            </a:endParaRPr>
          </a:p>
          <a:p>
            <a:pPr marL="0" indent="0">
              <a:buNone/>
            </a:pPr>
            <a:r>
              <a:rPr lang="en-US" sz="1500" dirty="0" err="1">
                <a:latin typeface="Georgia" panose="02040502050405020303" pitchFamily="18" charset="0"/>
              </a:rPr>
              <a:t>StopIteration</a:t>
            </a:r>
            <a:endParaRPr lang="en-US" sz="1500" dirty="0">
              <a:latin typeface="Georgia" panose="02040502050405020303" pitchFamily="18" charset="0"/>
            </a:endParaRPr>
          </a:p>
          <a:p>
            <a:pPr marL="0" indent="0">
              <a:buNone/>
            </a:pPr>
            <a:r>
              <a:rPr lang="en-US" sz="1500" dirty="0">
                <a:latin typeface="Georgia" panose="02040502050405020303" pitchFamily="18" charset="0"/>
              </a:rPr>
              <a:t>We can also use a for loop to </a:t>
            </a:r>
            <a:r>
              <a:rPr lang="en-US" sz="1500" dirty="0" err="1">
                <a:latin typeface="Georgia" panose="02040502050405020303" pitchFamily="18" charset="0"/>
              </a:rPr>
              <a:t>iterat</a:t>
            </a:r>
            <a:endParaRPr lang="en-IN" sz="1500" dirty="0">
              <a:latin typeface="Georgia" panose="02040502050405020303" pitchFamily="18" charset="0"/>
            </a:endParaRPr>
          </a:p>
        </p:txBody>
      </p:sp>
      <p:sp>
        <p:nvSpPr>
          <p:cNvPr id="2" name="Footer Placeholder 1">
            <a:extLst>
              <a:ext uri="{FF2B5EF4-FFF2-40B4-BE49-F238E27FC236}">
                <a16:creationId xmlns:a16="http://schemas.microsoft.com/office/drawing/2014/main" id="{9AF2EF2C-5DDB-E775-FF70-FD9F718FB28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F6A9ECE-256B-ED60-C396-BF787E691B32}"/>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415271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BDFD8-F838-441A-84FF-D5AA17E24C2D}"/>
              </a:ext>
            </a:extLst>
          </p:cNvPr>
          <p:cNvSpPr>
            <a:spLocks noGrp="1"/>
          </p:cNvSpPr>
          <p:nvPr>
            <p:ph idx="1"/>
          </p:nvPr>
        </p:nvSpPr>
        <p:spPr>
          <a:xfrm>
            <a:off x="581192" y="981075"/>
            <a:ext cx="11029615" cy="5638800"/>
          </a:xfrm>
        </p:spPr>
        <p:txBody>
          <a:bodyPr>
            <a:normAutofit/>
          </a:bodyPr>
          <a:lstStyle/>
          <a:p>
            <a:pPr marL="0" indent="0">
              <a:buNone/>
            </a:pPr>
            <a:r>
              <a:rPr lang="en-US" sz="2200" dirty="0">
                <a:latin typeface="Georgia" panose="02040502050405020303" pitchFamily="18" charset="0"/>
              </a:rPr>
              <a:t>We can also use a for loop to iterate over our iterator class.</a:t>
            </a:r>
          </a:p>
          <a:p>
            <a:pPr marL="0" indent="0">
              <a:buNone/>
            </a:pPr>
            <a:r>
              <a:rPr lang="en-US" sz="2200" dirty="0">
                <a:latin typeface="Georgia" panose="02040502050405020303" pitchFamily="18" charset="0"/>
              </a:rPr>
              <a:t>for </a:t>
            </a:r>
            <a:r>
              <a:rPr lang="en-US" sz="2200" dirty="0" err="1">
                <a:latin typeface="Georgia" panose="02040502050405020303" pitchFamily="18" charset="0"/>
              </a:rPr>
              <a:t>i</a:t>
            </a:r>
            <a:r>
              <a:rPr lang="en-US" sz="2200" dirty="0">
                <a:latin typeface="Georgia" panose="02040502050405020303" pitchFamily="18" charset="0"/>
              </a:rPr>
              <a:t> in </a:t>
            </a:r>
            <a:r>
              <a:rPr lang="en-US" sz="2200" dirty="0" err="1">
                <a:latin typeface="Georgia" panose="02040502050405020303" pitchFamily="18" charset="0"/>
              </a:rPr>
              <a:t>PowTwo</a:t>
            </a:r>
            <a:r>
              <a:rPr lang="en-US" sz="2200" dirty="0">
                <a:latin typeface="Georgia" panose="02040502050405020303" pitchFamily="18" charset="0"/>
              </a:rPr>
              <a:t>(5):</a:t>
            </a:r>
          </a:p>
          <a:p>
            <a:pPr marL="0" indent="0">
              <a:buNone/>
            </a:pPr>
            <a:r>
              <a:rPr lang="en-US" sz="2200" dirty="0">
                <a:latin typeface="Georgia" panose="02040502050405020303" pitchFamily="18" charset="0"/>
              </a:rPr>
              <a:t>   print(</a:t>
            </a:r>
            <a:r>
              <a:rPr lang="en-US" sz="2200" dirty="0" err="1">
                <a:latin typeface="Georgia" panose="02040502050405020303" pitchFamily="18" charset="0"/>
              </a:rPr>
              <a:t>i</a:t>
            </a:r>
            <a:r>
              <a:rPr lang="en-US" sz="2200" dirty="0">
                <a:latin typeface="Georgia" panose="02040502050405020303" pitchFamily="18" charset="0"/>
              </a:rPr>
              <a:t>)</a:t>
            </a:r>
          </a:p>
          <a:p>
            <a:pPr marL="0" indent="0">
              <a:buNone/>
            </a:pPr>
            <a:endParaRPr lang="en-US" sz="2200" dirty="0">
              <a:latin typeface="Georgia" panose="02040502050405020303" pitchFamily="18" charset="0"/>
            </a:endParaRPr>
          </a:p>
          <a:p>
            <a:pPr marL="0" indent="0">
              <a:buNone/>
            </a:pPr>
            <a:r>
              <a:rPr lang="en-US" sz="2200" b="1" dirty="0">
                <a:solidFill>
                  <a:srgbClr val="00B0F0"/>
                </a:solidFill>
                <a:latin typeface="Georgia" panose="02040502050405020303" pitchFamily="18" charset="0"/>
              </a:rPr>
              <a:t>Output: </a:t>
            </a:r>
          </a:p>
          <a:p>
            <a:pPr marL="0" indent="0">
              <a:buNone/>
            </a:pPr>
            <a:r>
              <a:rPr lang="en-US" sz="2200" dirty="0">
                <a:latin typeface="Georgia" panose="02040502050405020303" pitchFamily="18" charset="0"/>
              </a:rPr>
              <a:t>1</a:t>
            </a:r>
          </a:p>
          <a:p>
            <a:pPr marL="0" indent="0">
              <a:buNone/>
            </a:pPr>
            <a:r>
              <a:rPr lang="en-US" sz="2200" dirty="0">
                <a:latin typeface="Georgia" panose="02040502050405020303" pitchFamily="18" charset="0"/>
              </a:rPr>
              <a:t>2</a:t>
            </a:r>
          </a:p>
          <a:p>
            <a:pPr marL="0" indent="0">
              <a:buNone/>
            </a:pPr>
            <a:r>
              <a:rPr lang="en-US" sz="2200" dirty="0">
                <a:latin typeface="Georgia" panose="02040502050405020303" pitchFamily="18" charset="0"/>
              </a:rPr>
              <a:t>4</a:t>
            </a:r>
          </a:p>
          <a:p>
            <a:pPr marL="0" indent="0">
              <a:buNone/>
            </a:pPr>
            <a:r>
              <a:rPr lang="en-US" sz="2200" dirty="0">
                <a:latin typeface="Georgia" panose="02040502050405020303" pitchFamily="18" charset="0"/>
              </a:rPr>
              <a:t>8</a:t>
            </a:r>
          </a:p>
          <a:p>
            <a:pPr marL="0" indent="0">
              <a:buNone/>
            </a:pPr>
            <a:r>
              <a:rPr lang="en-US" sz="2200" dirty="0">
                <a:latin typeface="Georgia" panose="02040502050405020303" pitchFamily="18" charset="0"/>
              </a:rPr>
              <a:t>16</a:t>
            </a:r>
          </a:p>
          <a:p>
            <a:pPr marL="0" indent="0">
              <a:buNone/>
            </a:pPr>
            <a:r>
              <a:rPr lang="en-US" sz="2200" dirty="0">
                <a:latin typeface="Georgia" panose="02040502050405020303" pitchFamily="18" charset="0"/>
              </a:rPr>
              <a:t>32</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4A36C9BF-943F-D844-9724-EEE86B4D6E4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30DC270-4643-2187-3B0B-B7C376E54922}"/>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60336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BEAEA-1745-436A-898A-3B251DA02EEE}"/>
              </a:ext>
            </a:extLst>
          </p:cNvPr>
          <p:cNvSpPr>
            <a:spLocks noGrp="1"/>
          </p:cNvSpPr>
          <p:nvPr>
            <p:ph idx="1"/>
          </p:nvPr>
        </p:nvSpPr>
        <p:spPr>
          <a:xfrm>
            <a:off x="247650" y="361950"/>
            <a:ext cx="11687174" cy="6124575"/>
          </a:xfrm>
        </p:spPr>
        <p:txBody>
          <a:bodyPr>
            <a:normAutofit fontScale="62500" lnSpcReduction="20000"/>
          </a:bodyPr>
          <a:lstStyle/>
          <a:p>
            <a:pPr marL="0" indent="0">
              <a:buNone/>
            </a:pPr>
            <a:r>
              <a:rPr lang="en-IN" sz="3800" i="0" dirty="0">
                <a:solidFill>
                  <a:srgbClr val="C00000"/>
                </a:solidFill>
                <a:effectLst/>
                <a:latin typeface="Georgia" panose="02040502050405020303" pitchFamily="18" charset="0"/>
              </a:rPr>
              <a:t>Python Infinite Iterators</a:t>
            </a:r>
            <a:endParaRPr lang="en-US" sz="3800" dirty="0">
              <a:solidFill>
                <a:srgbClr val="C00000"/>
              </a:solidFill>
              <a:latin typeface="Georgia" panose="02040502050405020303" pitchFamily="18" charset="0"/>
            </a:endParaRPr>
          </a:p>
          <a:p>
            <a:pPr marL="0" indent="0">
              <a:buNone/>
            </a:pPr>
            <a:r>
              <a:rPr lang="en-US" dirty="0">
                <a:latin typeface="Georgia" panose="02040502050405020303" pitchFamily="18" charset="0"/>
              </a:rPr>
              <a:t>class </a:t>
            </a:r>
            <a:r>
              <a:rPr lang="en-US" dirty="0" err="1">
                <a:latin typeface="Georgia" panose="02040502050405020303" pitchFamily="18" charset="0"/>
              </a:rPr>
              <a:t>InfIter</a:t>
            </a:r>
            <a:r>
              <a:rPr lang="en-US" dirty="0">
                <a:latin typeface="Georgia" panose="02040502050405020303" pitchFamily="18" charset="0"/>
              </a:rPr>
              <a:t>:</a:t>
            </a:r>
          </a:p>
          <a:p>
            <a:pPr marL="0" indent="0">
              <a:buNone/>
            </a:pPr>
            <a:r>
              <a:rPr lang="en-US" dirty="0">
                <a:latin typeface="Georgia" panose="02040502050405020303" pitchFamily="18" charset="0"/>
              </a:rPr>
              <a:t>	def __</a:t>
            </a:r>
            <a:r>
              <a:rPr lang="en-US" dirty="0" err="1">
                <a:latin typeface="Georgia" panose="02040502050405020303" pitchFamily="18" charset="0"/>
              </a:rPr>
              <a:t>iter</a:t>
            </a:r>
            <a:r>
              <a:rPr lang="en-US" dirty="0">
                <a:latin typeface="Georgia" panose="02040502050405020303" pitchFamily="18" charset="0"/>
              </a:rPr>
              <a:t>__(self):</a:t>
            </a:r>
          </a:p>
          <a:p>
            <a:pPr marL="0" indent="0">
              <a:buNone/>
            </a:pPr>
            <a:r>
              <a:rPr lang="en-US" dirty="0">
                <a:latin typeface="Georgia" panose="02040502050405020303" pitchFamily="18" charset="0"/>
              </a:rPr>
              <a:t>        </a:t>
            </a:r>
            <a:r>
              <a:rPr lang="en-US" dirty="0" err="1">
                <a:latin typeface="Georgia" panose="02040502050405020303" pitchFamily="18" charset="0"/>
              </a:rPr>
              <a:t>self.num</a:t>
            </a:r>
            <a:r>
              <a:rPr lang="en-US" dirty="0">
                <a:latin typeface="Georgia" panose="02040502050405020303" pitchFamily="18" charset="0"/>
              </a:rPr>
              <a:t> = 1</a:t>
            </a:r>
          </a:p>
          <a:p>
            <a:pPr marL="0" indent="0">
              <a:buNone/>
            </a:pPr>
            <a:r>
              <a:rPr lang="en-US" dirty="0">
                <a:latin typeface="Georgia" panose="02040502050405020303" pitchFamily="18" charset="0"/>
              </a:rPr>
              <a:t>        return self</a:t>
            </a:r>
          </a:p>
          <a:p>
            <a:pPr marL="0" indent="0">
              <a:buNone/>
            </a:pPr>
            <a:r>
              <a:rPr lang="en-US" dirty="0">
                <a:latin typeface="Georgia" panose="02040502050405020303" pitchFamily="18" charset="0"/>
              </a:rPr>
              <a:t>    def __next__(self):</a:t>
            </a:r>
          </a:p>
          <a:p>
            <a:pPr marL="0" indent="0">
              <a:buNone/>
            </a:pPr>
            <a:r>
              <a:rPr lang="en-US" dirty="0">
                <a:latin typeface="Georgia" panose="02040502050405020303" pitchFamily="18" charset="0"/>
              </a:rPr>
              <a:t>        num = </a:t>
            </a:r>
            <a:r>
              <a:rPr lang="en-US" dirty="0" err="1">
                <a:latin typeface="Georgia" panose="02040502050405020303" pitchFamily="18" charset="0"/>
              </a:rPr>
              <a:t>self.num</a:t>
            </a:r>
            <a:endParaRPr lang="en-US" dirty="0">
              <a:latin typeface="Georgia" panose="02040502050405020303" pitchFamily="18" charset="0"/>
            </a:endParaRPr>
          </a:p>
          <a:p>
            <a:pPr marL="0" indent="0">
              <a:buNone/>
            </a:pPr>
            <a:r>
              <a:rPr lang="en-US" dirty="0">
                <a:latin typeface="Georgia" panose="02040502050405020303" pitchFamily="18" charset="0"/>
              </a:rPr>
              <a:t>        </a:t>
            </a:r>
            <a:r>
              <a:rPr lang="en-US" dirty="0" err="1">
                <a:latin typeface="Georgia" panose="02040502050405020303" pitchFamily="18" charset="0"/>
              </a:rPr>
              <a:t>self.num</a:t>
            </a:r>
            <a:r>
              <a:rPr lang="en-US" dirty="0">
                <a:latin typeface="Georgia" panose="02040502050405020303" pitchFamily="18" charset="0"/>
              </a:rPr>
              <a:t> += 2</a:t>
            </a:r>
          </a:p>
          <a:p>
            <a:pPr marL="0" indent="0">
              <a:buNone/>
            </a:pPr>
            <a:r>
              <a:rPr lang="en-US" dirty="0">
                <a:latin typeface="Georgia" panose="02040502050405020303" pitchFamily="18" charset="0"/>
              </a:rPr>
              <a:t>        return num</a:t>
            </a:r>
          </a:p>
          <a:p>
            <a:pPr marL="0" indent="0">
              <a:buNone/>
            </a:pPr>
            <a:r>
              <a:rPr lang="en-US" sz="24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a = </a:t>
            </a:r>
            <a:r>
              <a:rPr lang="en-US" dirty="0" err="1">
                <a:latin typeface="Georgia" panose="02040502050405020303" pitchFamily="18" charset="0"/>
              </a:rPr>
              <a:t>iter</a:t>
            </a:r>
            <a:r>
              <a:rPr lang="en-US" dirty="0">
                <a:latin typeface="Georgia" panose="02040502050405020303" pitchFamily="18" charset="0"/>
              </a:rPr>
              <a:t>(</a:t>
            </a:r>
            <a:r>
              <a:rPr lang="en-US" dirty="0" err="1">
                <a:latin typeface="Georgia" panose="02040502050405020303" pitchFamily="18" charset="0"/>
              </a:rPr>
              <a:t>InfIter</a:t>
            </a:r>
            <a:r>
              <a:rPr lang="en-US" dirty="0">
                <a:latin typeface="Georgia" panose="02040502050405020303" pitchFamily="18" charset="0"/>
              </a:rPr>
              <a:t>())</a:t>
            </a:r>
          </a:p>
          <a:p>
            <a:pPr marL="0" indent="0">
              <a:buNone/>
            </a:pPr>
            <a:r>
              <a:rPr lang="en-US" dirty="0">
                <a:latin typeface="Georgia" panose="02040502050405020303" pitchFamily="18" charset="0"/>
              </a:rPr>
              <a:t>next(a)</a:t>
            </a:r>
          </a:p>
          <a:p>
            <a:pPr marL="0" indent="0">
              <a:buNone/>
            </a:pPr>
            <a:r>
              <a:rPr lang="en-US" dirty="0">
                <a:latin typeface="Georgia" panose="02040502050405020303" pitchFamily="18" charset="0"/>
              </a:rPr>
              <a:t>1</a:t>
            </a:r>
          </a:p>
          <a:p>
            <a:pPr marL="0" indent="0">
              <a:buNone/>
            </a:pPr>
            <a:r>
              <a:rPr lang="en-US" dirty="0">
                <a:latin typeface="Georgia" panose="02040502050405020303" pitchFamily="18" charset="0"/>
              </a:rPr>
              <a:t>next(a)</a:t>
            </a:r>
          </a:p>
          <a:p>
            <a:pPr marL="0" indent="0">
              <a:buNone/>
            </a:pPr>
            <a:r>
              <a:rPr lang="en-US" dirty="0">
                <a:latin typeface="Georgia" panose="02040502050405020303" pitchFamily="18" charset="0"/>
              </a:rPr>
              <a:t>3</a:t>
            </a:r>
          </a:p>
          <a:p>
            <a:pPr marL="0" indent="0">
              <a:buNone/>
            </a:pPr>
            <a:r>
              <a:rPr lang="en-US" dirty="0">
                <a:latin typeface="Georgia" panose="02040502050405020303" pitchFamily="18" charset="0"/>
              </a:rPr>
              <a:t>next(a)</a:t>
            </a:r>
          </a:p>
          <a:p>
            <a:pPr marL="0" indent="0">
              <a:buNone/>
            </a:pPr>
            <a:r>
              <a:rPr lang="en-US" dirty="0">
                <a:latin typeface="Georgia" panose="02040502050405020303" pitchFamily="18" charset="0"/>
              </a:rPr>
              <a:t>5</a:t>
            </a:r>
          </a:p>
          <a:p>
            <a:pPr marL="0" indent="0">
              <a:buNone/>
            </a:pPr>
            <a:r>
              <a:rPr lang="en-US" dirty="0">
                <a:latin typeface="Georgia" panose="02040502050405020303" pitchFamily="18" charset="0"/>
              </a:rPr>
              <a:t> next(a)</a:t>
            </a:r>
          </a:p>
          <a:p>
            <a:pPr marL="0" indent="0">
              <a:buNone/>
            </a:pPr>
            <a:r>
              <a:rPr lang="en-US" dirty="0">
                <a:latin typeface="Georgia" panose="02040502050405020303" pitchFamily="18" charset="0"/>
              </a:rPr>
              <a:t>7</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36214BD-E9D6-5533-B9A6-BDFFD4F3806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66E40E5-30A4-4DED-21BD-7E7200EE0E94}"/>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08936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CD89-B509-460A-921E-2A379A264699}"/>
              </a:ext>
            </a:extLst>
          </p:cNvPr>
          <p:cNvSpPr>
            <a:spLocks noGrp="1"/>
          </p:cNvSpPr>
          <p:nvPr>
            <p:ph type="title"/>
          </p:nvPr>
        </p:nvSpPr>
        <p:spPr>
          <a:xfrm>
            <a:off x="476417" y="209550"/>
            <a:ext cx="11029616" cy="59324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Generators</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3C2E20B1-5110-4EF5-BF48-169416FC2A82}"/>
              </a:ext>
            </a:extLst>
          </p:cNvPr>
          <p:cNvSpPr>
            <a:spLocks noGrp="1"/>
          </p:cNvSpPr>
          <p:nvPr>
            <p:ph idx="1"/>
          </p:nvPr>
        </p:nvSpPr>
        <p:spPr>
          <a:xfrm>
            <a:off x="180976" y="802794"/>
            <a:ext cx="11839574" cy="5845656"/>
          </a:xfrm>
        </p:spPr>
        <p:txBody>
          <a:bodyPr>
            <a:normAutofit/>
          </a:bodyPr>
          <a:lstStyle/>
          <a:p>
            <a:pPr>
              <a:buFont typeface="Wingdings" panose="05000000000000000000" pitchFamily="2" charset="2"/>
              <a:buChar char="Ø"/>
            </a:pPr>
            <a:r>
              <a:rPr lang="en-US" sz="2200" dirty="0">
                <a:latin typeface="Georgia" panose="02040502050405020303" pitchFamily="18" charset="0"/>
              </a:rPr>
              <a:t>There is a lot of work in building an iterator in Python. We have to implement a class with __</a:t>
            </a:r>
            <a:r>
              <a:rPr lang="en-US" sz="2200" dirty="0" err="1">
                <a:latin typeface="Georgia" panose="02040502050405020303" pitchFamily="18" charset="0"/>
              </a:rPr>
              <a:t>iter</a:t>
            </a:r>
            <a:r>
              <a:rPr lang="en-US" sz="2200" dirty="0">
                <a:latin typeface="Georgia" panose="02040502050405020303" pitchFamily="18" charset="0"/>
              </a:rPr>
              <a:t>__() and __next__() method, keep track of internal states, and raise </a:t>
            </a:r>
            <a:r>
              <a:rPr lang="en-US" sz="2200" dirty="0" err="1">
                <a:latin typeface="Georgia" panose="02040502050405020303" pitchFamily="18" charset="0"/>
              </a:rPr>
              <a:t>StopIteration</a:t>
            </a:r>
            <a:r>
              <a:rPr lang="en-US" sz="2200" dirty="0">
                <a:latin typeface="Georgia" panose="02040502050405020303" pitchFamily="18" charset="0"/>
              </a:rPr>
              <a:t> when there are no values to be returned.</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This is both lengthy and counterintuitive. Generator comes to the rescue in such situations.</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Python generators are a simple way of creating iterators. All the work we mentioned above are automatically handled by generators in Python.</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Generator is a function that returns an object (iterator) which we can iterate over (one value at a time).</a:t>
            </a:r>
          </a:p>
        </p:txBody>
      </p:sp>
      <p:sp>
        <p:nvSpPr>
          <p:cNvPr id="4" name="Footer Placeholder 3">
            <a:extLst>
              <a:ext uri="{FF2B5EF4-FFF2-40B4-BE49-F238E27FC236}">
                <a16:creationId xmlns:a16="http://schemas.microsoft.com/office/drawing/2014/main" id="{F2DC955D-B50A-1010-C11B-DA2952101F6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A6AC112B-6E83-A91E-70E8-6DB5A4C83C32}"/>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249541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05821-CFE7-4E72-9186-2D811FCD10EC}"/>
              </a:ext>
            </a:extLst>
          </p:cNvPr>
          <p:cNvSpPr>
            <a:spLocks noGrp="1"/>
          </p:cNvSpPr>
          <p:nvPr>
            <p:ph idx="1"/>
          </p:nvPr>
        </p:nvSpPr>
        <p:spPr>
          <a:xfrm>
            <a:off x="161926" y="228600"/>
            <a:ext cx="11448882" cy="6391275"/>
          </a:xfrm>
        </p:spPr>
        <p:txBody>
          <a:bodyPr>
            <a:normAutofit/>
          </a:bodyPr>
          <a:lstStyle/>
          <a:p>
            <a:pPr marL="0" indent="0">
              <a:buNone/>
            </a:pPr>
            <a:r>
              <a:rPr lang="en-US" sz="2200" b="1" dirty="0">
                <a:solidFill>
                  <a:srgbClr val="C00000"/>
                </a:solidFill>
                <a:latin typeface="Georgia" panose="02040502050405020303" pitchFamily="18" charset="0"/>
              </a:rPr>
              <a:t>Create Generators </a:t>
            </a:r>
          </a:p>
          <a:p>
            <a:pPr marL="0" indent="0">
              <a:buNone/>
            </a:pPr>
            <a:endParaRPr lang="en-US" sz="2200" b="1" dirty="0">
              <a:solidFill>
                <a:srgbClr val="C00000"/>
              </a:solidFill>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It is fairly simple to create a generator in Python. It is as easy as defining a normal function, but with a yield statement instead of a return statement.</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If a function contains at least one yield statement (it may contain other yield or return statements), it becomes a generator function. Both yield and return will return some value from a function.</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difference is that while a return statement terminates a function entirely, yield statement pauses the function saving all its states and later continues from there on successive calls.</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AE099D37-3653-4727-6060-78705C8F9FF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41B8BC4-5D06-EB72-2BED-5BE4879FB93F}"/>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208921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CDC-11BA-4F4F-92B1-C654717E7072}"/>
              </a:ext>
            </a:extLst>
          </p:cNvPr>
          <p:cNvSpPr>
            <a:spLocks noGrp="1"/>
          </p:cNvSpPr>
          <p:nvPr>
            <p:ph type="title"/>
          </p:nvPr>
        </p:nvSpPr>
        <p:spPr>
          <a:xfrm>
            <a:off x="457367" y="130656"/>
            <a:ext cx="11029616" cy="58371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Decorators</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DC97B34-F32B-4675-8E18-1822F5F49FDE}"/>
              </a:ext>
            </a:extLst>
          </p:cNvPr>
          <p:cNvSpPr>
            <a:spLocks noGrp="1"/>
          </p:cNvSpPr>
          <p:nvPr>
            <p:ph idx="1"/>
          </p:nvPr>
        </p:nvSpPr>
        <p:spPr>
          <a:xfrm>
            <a:off x="133351" y="790574"/>
            <a:ext cx="11896724" cy="5936769"/>
          </a:xfrm>
        </p:spPr>
        <p:txBody>
          <a:bodyPr>
            <a:noAutofit/>
          </a:bodyPr>
          <a:lstStyle/>
          <a:p>
            <a:pPr>
              <a:buFont typeface="Wingdings" panose="05000000000000000000" pitchFamily="2" charset="2"/>
              <a:buChar char="Ø"/>
            </a:pPr>
            <a:r>
              <a:rPr lang="en-US" sz="2200" dirty="0">
                <a:latin typeface="Georgia" panose="02040502050405020303" pitchFamily="18" charset="0"/>
              </a:rPr>
              <a:t>Python has an interesting feature called decorators to add functionality to an existing code.</a:t>
            </a:r>
          </a:p>
          <a:p>
            <a:pPr>
              <a:buFont typeface="Wingdings" panose="05000000000000000000" pitchFamily="2" charset="2"/>
              <a:buChar char="Ø"/>
            </a:pPr>
            <a:r>
              <a:rPr lang="en-US" sz="2200" dirty="0">
                <a:latin typeface="Georgia" panose="02040502050405020303" pitchFamily="18" charset="0"/>
              </a:rPr>
              <a:t>This is also called metaprogramming because a part of the program tries to modify another part of the program at compile time.</a:t>
            </a:r>
          </a:p>
          <a:p>
            <a:pPr>
              <a:buFont typeface="Wingdings" panose="05000000000000000000" pitchFamily="2" charset="2"/>
              <a:buChar char="Ø"/>
            </a:pPr>
            <a:r>
              <a:rPr lang="en-US" sz="2200" dirty="0">
                <a:latin typeface="Georgia" panose="02040502050405020303" pitchFamily="18" charset="0"/>
              </a:rPr>
              <a:t>We must be comfortable with the fact that everything in Python (Yes! Even classes), are objects. Names that we define are simply identifiers bound to these objects. Functions are no exceptions, they are objects too (with attributes). Various different names can be bound to the same function object.</a:t>
            </a:r>
          </a:p>
          <a:p>
            <a:pPr>
              <a:buFont typeface="Wingdings" panose="05000000000000000000" pitchFamily="2" charset="2"/>
              <a:buChar char="Ø"/>
            </a:pPr>
            <a:endParaRPr lang="en-US" sz="2200" dirty="0">
              <a:latin typeface="Georgia" panose="02040502050405020303" pitchFamily="18" charset="0"/>
            </a:endParaRPr>
          </a:p>
          <a:p>
            <a:pPr marL="0" indent="0">
              <a:buNone/>
            </a:pPr>
            <a:r>
              <a:rPr lang="en-US" sz="2200" b="1" dirty="0">
                <a:solidFill>
                  <a:srgbClr val="00B0F0"/>
                </a:solidFill>
                <a:latin typeface="Georgia" panose="02040502050405020303" pitchFamily="18" charset="0"/>
              </a:rPr>
              <a:t>Example:</a:t>
            </a:r>
          </a:p>
          <a:p>
            <a:pPr marL="0" indent="0">
              <a:buNone/>
            </a:pPr>
            <a:r>
              <a:rPr lang="en-US" sz="2200" dirty="0">
                <a:latin typeface="Georgia" panose="02040502050405020303" pitchFamily="18" charset="0"/>
              </a:rPr>
              <a:t>def first(msg):</a:t>
            </a:r>
          </a:p>
          <a:p>
            <a:pPr marL="0" indent="0">
              <a:buNone/>
            </a:pPr>
            <a:r>
              <a:rPr lang="en-US" sz="2200" dirty="0">
                <a:latin typeface="Georgia" panose="02040502050405020303" pitchFamily="18" charset="0"/>
              </a:rPr>
              <a:t>    print(msg)</a:t>
            </a:r>
          </a:p>
          <a:p>
            <a:pPr marL="0" indent="0">
              <a:buNone/>
            </a:pPr>
            <a:r>
              <a:rPr lang="en-US" sz="2200" dirty="0">
                <a:latin typeface="Georgia" panose="02040502050405020303" pitchFamily="18" charset="0"/>
              </a:rPr>
              <a:t>first("Hello")</a:t>
            </a:r>
          </a:p>
          <a:p>
            <a:pPr marL="0" indent="0">
              <a:buNone/>
            </a:pPr>
            <a:r>
              <a:rPr lang="en-US" sz="2200" dirty="0">
                <a:latin typeface="Georgia" panose="02040502050405020303" pitchFamily="18" charset="0"/>
              </a:rPr>
              <a:t>second = first</a:t>
            </a:r>
          </a:p>
          <a:p>
            <a:pPr marL="0" indent="0">
              <a:buNone/>
            </a:pPr>
            <a:r>
              <a:rPr lang="en-US" sz="2200" dirty="0">
                <a:latin typeface="Georgia" panose="02040502050405020303" pitchFamily="18" charset="0"/>
              </a:rPr>
              <a:t>second("Hello")</a:t>
            </a:r>
          </a:p>
          <a:p>
            <a:pPr marL="0" indent="0">
              <a:buNone/>
            </a:pPr>
            <a:r>
              <a:rPr lang="en-US" sz="2200" dirty="0">
                <a:latin typeface="Georgia" panose="02040502050405020303" pitchFamily="18" charset="0"/>
              </a:rPr>
              <a:t>Hello</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431E0EBF-7B39-96E4-6441-DE5942E532E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F961C7D-0323-5AF1-2D1F-61CFB79160B4}"/>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158901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4B91F-9B1B-4782-8DBE-EEF95FBF4E71}"/>
              </a:ext>
            </a:extLst>
          </p:cNvPr>
          <p:cNvSpPr>
            <a:spLocks noGrp="1"/>
          </p:cNvSpPr>
          <p:nvPr>
            <p:ph idx="1"/>
          </p:nvPr>
        </p:nvSpPr>
        <p:spPr>
          <a:xfrm>
            <a:off x="200026" y="714375"/>
            <a:ext cx="11687174" cy="5895975"/>
          </a:xfrm>
        </p:spPr>
        <p:txBody>
          <a:bodyPr>
            <a:normAutofit fontScale="92500" lnSpcReduction="20000"/>
          </a:bodyPr>
          <a:lstStyle/>
          <a:p>
            <a:pPr marL="0" indent="0">
              <a:buNone/>
            </a:pPr>
            <a:r>
              <a:rPr lang="en-US" sz="2200" b="1" dirty="0">
                <a:solidFill>
                  <a:srgbClr val="C00000"/>
                </a:solidFill>
                <a:latin typeface="Georgia" panose="02040502050405020303" pitchFamily="18" charset="0"/>
              </a:rPr>
              <a:t>Differences between Generator function and Normal function</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Generator function contains one or more yield statements.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When called, it returns an object (iterator) but does not start execution immediately.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Methods like __</a:t>
            </a:r>
            <a:r>
              <a:rPr lang="en-US" dirty="0" err="1">
                <a:latin typeface="Georgia" panose="02040502050405020303" pitchFamily="18" charset="0"/>
              </a:rPr>
              <a:t>iter</a:t>
            </a:r>
            <a:r>
              <a:rPr lang="en-US" dirty="0">
                <a:latin typeface="Georgia" panose="02040502050405020303" pitchFamily="18" charset="0"/>
              </a:rPr>
              <a:t>__() and __next__() are implemented automatically. So we can iterate through the items using next().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Once the function yields, the function is paused and the control is transferred to the caller.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Local variables and their states are remembered between successive calls.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Finally, when the function terminates, </a:t>
            </a:r>
            <a:r>
              <a:rPr lang="en-US" dirty="0" err="1">
                <a:latin typeface="Georgia" panose="02040502050405020303" pitchFamily="18" charset="0"/>
              </a:rPr>
              <a:t>StopIteration</a:t>
            </a:r>
            <a:r>
              <a:rPr lang="en-US" dirty="0">
                <a:latin typeface="Georgia" panose="02040502050405020303" pitchFamily="18" charset="0"/>
              </a:rPr>
              <a:t> is raised automatically on further calls.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8E9C94F-95DF-6DED-A5D0-3F423DEC0AD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A0FC58C-06B2-4607-0018-8E938175F475}"/>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173556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82CE80-DD69-4E80-A891-3B89E544B554}"/>
              </a:ext>
            </a:extLst>
          </p:cNvPr>
          <p:cNvSpPr>
            <a:spLocks noGrp="1"/>
          </p:cNvSpPr>
          <p:nvPr>
            <p:ph idx="1"/>
          </p:nvPr>
        </p:nvSpPr>
        <p:spPr>
          <a:xfrm>
            <a:off x="333542" y="209550"/>
            <a:ext cx="11029615" cy="5724525"/>
          </a:xfrm>
        </p:spPr>
        <p:txBody>
          <a:bodyPr>
            <a:noAutofit/>
          </a:bodyPr>
          <a:lstStyle/>
          <a:p>
            <a:pPr marL="0" indent="0">
              <a:buNone/>
            </a:pPr>
            <a:r>
              <a:rPr lang="en-US" sz="2200" b="1" dirty="0">
                <a:solidFill>
                  <a:srgbClr val="C00000"/>
                </a:solidFill>
                <a:latin typeface="Georgia" panose="02040502050405020303" pitchFamily="18" charset="0"/>
              </a:rPr>
              <a:t>Simple Generator Function:</a:t>
            </a:r>
          </a:p>
          <a:p>
            <a:pPr marL="0" indent="0">
              <a:buNone/>
            </a:pPr>
            <a:r>
              <a:rPr lang="en-US" dirty="0">
                <a:latin typeface="Georgia" panose="02040502050405020303" pitchFamily="18" charset="0"/>
              </a:rPr>
              <a:t>def </a:t>
            </a:r>
            <a:r>
              <a:rPr lang="en-US" dirty="0" err="1">
                <a:latin typeface="Georgia" panose="02040502050405020303" pitchFamily="18" charset="0"/>
              </a:rPr>
              <a:t>my_gen</a:t>
            </a:r>
            <a:r>
              <a:rPr lang="en-US" dirty="0">
                <a:latin typeface="Georgia" panose="02040502050405020303" pitchFamily="18" charset="0"/>
              </a:rPr>
              <a:t>():</a:t>
            </a: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first’)</a:t>
            </a:r>
          </a:p>
          <a:p>
            <a:pPr marL="0" indent="0">
              <a:buNone/>
            </a:pPr>
            <a:r>
              <a:rPr lang="en-US" dirty="0">
                <a:latin typeface="Georgia" panose="02040502050405020303" pitchFamily="18" charset="0"/>
              </a:rPr>
              <a:t>    yield 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second')</a:t>
            </a:r>
          </a:p>
          <a:p>
            <a:pPr marL="0" indent="0">
              <a:buNone/>
            </a:pPr>
            <a:r>
              <a:rPr lang="en-US" dirty="0">
                <a:latin typeface="Georgia" panose="02040502050405020303" pitchFamily="18" charset="0"/>
              </a:rPr>
              <a:t>    yield 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at last')</a:t>
            </a:r>
          </a:p>
          <a:p>
            <a:pPr marL="0" indent="0">
              <a:buNone/>
            </a:pPr>
            <a:r>
              <a:rPr lang="en-US" dirty="0">
                <a:latin typeface="Georgia" panose="02040502050405020303" pitchFamily="18" charset="0"/>
              </a:rPr>
              <a:t>    yield n</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B0C0997A-534A-7290-C412-AE301D2F38C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6BD7CB0-E4FC-D991-FE55-24E8EDD340D3}"/>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293518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52FA0-14A0-468B-9C88-90B22474AB1B}"/>
              </a:ext>
            </a:extLst>
          </p:cNvPr>
          <p:cNvSpPr>
            <a:spLocks noGrp="1"/>
          </p:cNvSpPr>
          <p:nvPr>
            <p:ph idx="1"/>
          </p:nvPr>
        </p:nvSpPr>
        <p:spPr>
          <a:xfrm>
            <a:off x="314492" y="466725"/>
            <a:ext cx="11029615" cy="5924550"/>
          </a:xfrm>
        </p:spPr>
        <p:txBody>
          <a:bodyPr>
            <a:noAutofit/>
          </a:bodyPr>
          <a:lstStyle/>
          <a:p>
            <a:pPr marL="0" indent="0">
              <a:buNone/>
            </a:pPr>
            <a:r>
              <a:rPr lang="en-US" sz="1400" dirty="0">
                <a:latin typeface="Georgia" panose="02040502050405020303" pitchFamily="18" charset="0"/>
              </a:rPr>
              <a:t>a = </a:t>
            </a:r>
            <a:r>
              <a:rPr lang="en-US" sz="1400" dirty="0" err="1">
                <a:latin typeface="Georgia" panose="02040502050405020303" pitchFamily="18" charset="0"/>
              </a:rPr>
              <a:t>my_gen</a:t>
            </a:r>
            <a:r>
              <a:rPr lang="en-US" sz="1400" dirty="0">
                <a:latin typeface="Georgia" panose="02040502050405020303" pitchFamily="18" charset="0"/>
              </a:rPr>
              <a:t>()</a:t>
            </a:r>
          </a:p>
          <a:p>
            <a:pPr marL="0" indent="0">
              <a:buNone/>
            </a:pPr>
            <a:r>
              <a:rPr lang="en-US" sz="1400" dirty="0">
                <a:latin typeface="Georgia" panose="02040502050405020303" pitchFamily="18" charset="0"/>
              </a:rPr>
              <a:t>next(a)</a:t>
            </a:r>
          </a:p>
          <a:p>
            <a:pPr marL="0" indent="0">
              <a:buNone/>
            </a:pPr>
            <a:r>
              <a:rPr lang="en-US" sz="1400" dirty="0">
                <a:latin typeface="Georgia" panose="02040502050405020303" pitchFamily="18" charset="0"/>
              </a:rPr>
              <a:t>This is printed first</a:t>
            </a:r>
          </a:p>
          <a:p>
            <a:pPr marL="0" indent="0">
              <a:buNone/>
            </a:pPr>
            <a:r>
              <a:rPr lang="en-US" sz="1400" dirty="0">
                <a:latin typeface="Georgia" panose="02040502050405020303" pitchFamily="18" charset="0"/>
              </a:rPr>
              <a:t>1</a:t>
            </a:r>
          </a:p>
          <a:p>
            <a:pPr marL="0" indent="0">
              <a:buNone/>
            </a:pPr>
            <a:r>
              <a:rPr lang="en-US" sz="1400" dirty="0">
                <a:latin typeface="Georgia" panose="02040502050405020303" pitchFamily="18" charset="0"/>
              </a:rPr>
              <a:t>next(a)</a:t>
            </a:r>
          </a:p>
          <a:p>
            <a:pPr marL="0" indent="0">
              <a:buNone/>
            </a:pPr>
            <a:r>
              <a:rPr lang="en-US" sz="1400" dirty="0">
                <a:latin typeface="Georgia" panose="02040502050405020303" pitchFamily="18" charset="0"/>
              </a:rPr>
              <a:t>This is printed second</a:t>
            </a:r>
          </a:p>
          <a:p>
            <a:pPr marL="0" indent="0">
              <a:buNone/>
            </a:pPr>
            <a:r>
              <a:rPr lang="en-US" sz="1400" dirty="0">
                <a:latin typeface="Georgia" panose="02040502050405020303" pitchFamily="18" charset="0"/>
              </a:rPr>
              <a:t>2</a:t>
            </a:r>
          </a:p>
          <a:p>
            <a:pPr marL="0" indent="0">
              <a:buNone/>
            </a:pPr>
            <a:r>
              <a:rPr lang="en-US" sz="1400" dirty="0">
                <a:latin typeface="Georgia" panose="02040502050405020303" pitchFamily="18" charset="0"/>
              </a:rPr>
              <a:t>next(a)</a:t>
            </a:r>
          </a:p>
          <a:p>
            <a:pPr marL="0" indent="0">
              <a:buNone/>
            </a:pPr>
            <a:r>
              <a:rPr lang="en-US" sz="1400" dirty="0">
                <a:latin typeface="Georgia" panose="02040502050405020303" pitchFamily="18" charset="0"/>
              </a:rPr>
              <a:t>This is printed at last</a:t>
            </a:r>
          </a:p>
          <a:p>
            <a:pPr marL="0" indent="0">
              <a:buNone/>
            </a:pPr>
            <a:r>
              <a:rPr lang="en-US" sz="1400" dirty="0">
                <a:latin typeface="Georgia" panose="02040502050405020303" pitchFamily="18" charset="0"/>
              </a:rPr>
              <a:t>3</a:t>
            </a:r>
          </a:p>
          <a:p>
            <a:pPr marL="0" indent="0">
              <a:buNone/>
            </a:pPr>
            <a:r>
              <a:rPr lang="en-US" sz="1400" dirty="0">
                <a:latin typeface="Georgia" panose="02040502050405020303" pitchFamily="18" charset="0"/>
              </a:rPr>
              <a:t>next(a)</a:t>
            </a:r>
          </a:p>
          <a:p>
            <a:pPr marL="0" indent="0">
              <a:buNone/>
            </a:pPr>
            <a:r>
              <a:rPr lang="en-US" sz="1400" dirty="0">
                <a:latin typeface="Georgia" panose="02040502050405020303" pitchFamily="18" charset="0"/>
              </a:rPr>
              <a:t>Traceback (most recent call last):</a:t>
            </a:r>
          </a:p>
          <a:p>
            <a:pPr marL="0" indent="0">
              <a:buNone/>
            </a:pPr>
            <a:r>
              <a:rPr lang="en-US" sz="1400" dirty="0">
                <a:latin typeface="Georgia" panose="02040502050405020303" pitchFamily="18" charset="0"/>
              </a:rPr>
              <a:t>...</a:t>
            </a:r>
          </a:p>
          <a:p>
            <a:pPr marL="0" indent="0">
              <a:buNone/>
            </a:pPr>
            <a:r>
              <a:rPr lang="en-US" sz="1400" dirty="0" err="1">
                <a:latin typeface="Georgia" panose="02040502050405020303" pitchFamily="18" charset="0"/>
              </a:rPr>
              <a:t>StopIteration</a:t>
            </a:r>
            <a:endParaRPr lang="en-US" sz="1400" dirty="0">
              <a:latin typeface="Georgia" panose="02040502050405020303" pitchFamily="18" charset="0"/>
            </a:endParaRPr>
          </a:p>
          <a:p>
            <a:pPr marL="0" indent="0">
              <a:buNone/>
            </a:pPr>
            <a:r>
              <a:rPr lang="en-US" sz="1400" dirty="0">
                <a:latin typeface="Georgia" panose="02040502050405020303" pitchFamily="18" charset="0"/>
              </a:rPr>
              <a:t>next(a)</a:t>
            </a:r>
          </a:p>
          <a:p>
            <a:pPr marL="0" indent="0">
              <a:buNone/>
            </a:pPr>
            <a:r>
              <a:rPr lang="en-US" sz="1400" dirty="0">
                <a:latin typeface="Georgia" panose="02040502050405020303" pitchFamily="18" charset="0"/>
              </a:rPr>
              <a:t>Traceback (most recent call last):</a:t>
            </a:r>
          </a:p>
          <a:p>
            <a:pPr marL="0" indent="0">
              <a:buNone/>
            </a:pPr>
            <a:r>
              <a:rPr lang="en-US" sz="1400" dirty="0">
                <a:latin typeface="Georgia" panose="02040502050405020303" pitchFamily="18" charset="0"/>
              </a:rPr>
              <a:t>...</a:t>
            </a:r>
          </a:p>
          <a:p>
            <a:pPr marL="0" indent="0">
              <a:buNone/>
            </a:pPr>
            <a:r>
              <a:rPr lang="en-US" sz="1400" dirty="0" err="1">
                <a:latin typeface="Georgia" panose="02040502050405020303" pitchFamily="18" charset="0"/>
              </a:rPr>
              <a:t>StopIteration</a:t>
            </a:r>
            <a:endParaRPr lang="en-IN" sz="1400" dirty="0">
              <a:latin typeface="Georgia" panose="02040502050405020303" pitchFamily="18" charset="0"/>
            </a:endParaRPr>
          </a:p>
        </p:txBody>
      </p:sp>
      <p:sp>
        <p:nvSpPr>
          <p:cNvPr id="2" name="Footer Placeholder 1">
            <a:extLst>
              <a:ext uri="{FF2B5EF4-FFF2-40B4-BE49-F238E27FC236}">
                <a16:creationId xmlns:a16="http://schemas.microsoft.com/office/drawing/2014/main" id="{960A63DB-9E27-056F-ECE5-204C35C9228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20654AF-DA8E-A18C-BB9F-C92B8F2984AE}"/>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3968000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FC94E-B58F-4D97-B3E4-40512AB06778}"/>
              </a:ext>
            </a:extLst>
          </p:cNvPr>
          <p:cNvSpPr>
            <a:spLocks noGrp="1"/>
          </p:cNvSpPr>
          <p:nvPr>
            <p:ph idx="1"/>
          </p:nvPr>
        </p:nvSpPr>
        <p:spPr>
          <a:xfrm>
            <a:off x="238126" y="381000"/>
            <a:ext cx="11372682" cy="6162675"/>
          </a:xfrm>
        </p:spPr>
        <p:txBody>
          <a:bodyPr>
            <a:normAutofit fontScale="62500" lnSpcReduction="20000"/>
          </a:bodyPr>
          <a:lstStyle/>
          <a:p>
            <a:pPr marL="0" indent="0">
              <a:buNone/>
            </a:pPr>
            <a:r>
              <a:rPr lang="en-US" dirty="0">
                <a:latin typeface="Georgia" panose="02040502050405020303" pitchFamily="18" charset="0"/>
              </a:rPr>
              <a:t>def </a:t>
            </a:r>
            <a:r>
              <a:rPr lang="en-US" dirty="0" err="1">
                <a:latin typeface="Georgia" panose="02040502050405020303" pitchFamily="18" charset="0"/>
              </a:rPr>
              <a:t>my_gen</a:t>
            </a:r>
            <a:r>
              <a:rPr lang="en-US" dirty="0">
                <a:latin typeface="Georgia" panose="02040502050405020303" pitchFamily="18" charset="0"/>
              </a:rPr>
              <a:t>():</a:t>
            </a: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first’)</a:t>
            </a:r>
          </a:p>
          <a:p>
            <a:pPr marL="0" indent="0">
              <a:buNone/>
            </a:pPr>
            <a:r>
              <a:rPr lang="en-US" dirty="0">
                <a:latin typeface="Georgia" panose="02040502050405020303" pitchFamily="18" charset="0"/>
              </a:rPr>
              <a:t>    yield n</a:t>
            </a: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second')</a:t>
            </a:r>
          </a:p>
          <a:p>
            <a:pPr marL="0" indent="0">
              <a:buNone/>
            </a:pPr>
            <a:r>
              <a:rPr lang="en-US" dirty="0">
                <a:latin typeface="Georgia" panose="02040502050405020303" pitchFamily="18" charset="0"/>
              </a:rPr>
              <a:t>    yield n</a:t>
            </a:r>
          </a:p>
          <a:p>
            <a:pPr marL="0" indent="0">
              <a:buNone/>
            </a:pPr>
            <a:r>
              <a:rPr lang="en-US" dirty="0">
                <a:latin typeface="Georgia" panose="02040502050405020303" pitchFamily="18" charset="0"/>
              </a:rPr>
              <a:t>    n += 1</a:t>
            </a:r>
          </a:p>
          <a:p>
            <a:pPr marL="0" indent="0">
              <a:buNone/>
            </a:pPr>
            <a:r>
              <a:rPr lang="en-US" dirty="0">
                <a:latin typeface="Georgia" panose="02040502050405020303" pitchFamily="18" charset="0"/>
              </a:rPr>
              <a:t>    print('This is printed at last')</a:t>
            </a:r>
          </a:p>
          <a:p>
            <a:pPr marL="0" indent="0">
              <a:buNone/>
            </a:pPr>
            <a:r>
              <a:rPr lang="en-US" dirty="0">
                <a:latin typeface="Georgia" panose="02040502050405020303" pitchFamily="18" charset="0"/>
              </a:rPr>
              <a:t>    yield n</a:t>
            </a:r>
          </a:p>
          <a:p>
            <a:pPr marL="0" indent="0">
              <a:buNone/>
            </a:pPr>
            <a:r>
              <a:rPr lang="en-US" dirty="0">
                <a:latin typeface="Georgia" panose="02040502050405020303" pitchFamily="18" charset="0"/>
              </a:rPr>
              <a:t>for item in </a:t>
            </a:r>
            <a:r>
              <a:rPr lang="en-US" dirty="0" err="1">
                <a:latin typeface="Georgia" panose="02040502050405020303" pitchFamily="18" charset="0"/>
              </a:rPr>
              <a:t>my_gen</a:t>
            </a:r>
            <a:r>
              <a:rPr lang="en-US" dirty="0">
                <a:latin typeface="Georgia" panose="02040502050405020303" pitchFamily="18" charset="0"/>
              </a:rPr>
              <a:t>():</a:t>
            </a:r>
          </a:p>
          <a:p>
            <a:pPr marL="0" indent="0">
              <a:buNone/>
            </a:pPr>
            <a:r>
              <a:rPr lang="en-US" dirty="0">
                <a:latin typeface="Georgia" panose="02040502050405020303" pitchFamily="18" charset="0"/>
              </a:rPr>
              <a:t>    print(item)</a:t>
            </a:r>
          </a:p>
          <a:p>
            <a:pPr marL="0" indent="0">
              <a:buNone/>
            </a:pPr>
            <a:r>
              <a:rPr lang="en-US" sz="26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This is printed first</a:t>
            </a:r>
          </a:p>
          <a:p>
            <a:pPr marL="0" indent="0">
              <a:buNone/>
            </a:pPr>
            <a:r>
              <a:rPr lang="en-US" dirty="0">
                <a:latin typeface="Georgia" panose="02040502050405020303" pitchFamily="18" charset="0"/>
              </a:rPr>
              <a:t>1</a:t>
            </a:r>
          </a:p>
          <a:p>
            <a:pPr marL="0" indent="0">
              <a:buNone/>
            </a:pPr>
            <a:r>
              <a:rPr lang="en-US" dirty="0">
                <a:latin typeface="Georgia" panose="02040502050405020303" pitchFamily="18" charset="0"/>
              </a:rPr>
              <a:t>This is printed second</a:t>
            </a:r>
          </a:p>
          <a:p>
            <a:pPr marL="0" indent="0">
              <a:buNone/>
            </a:pPr>
            <a:r>
              <a:rPr lang="en-US" dirty="0">
                <a:latin typeface="Georgia" panose="02040502050405020303" pitchFamily="18" charset="0"/>
              </a:rPr>
              <a:t>2</a:t>
            </a:r>
          </a:p>
          <a:p>
            <a:pPr marL="0" indent="0">
              <a:buNone/>
            </a:pPr>
            <a:r>
              <a:rPr lang="en-US" dirty="0">
                <a:latin typeface="Georgia" panose="02040502050405020303" pitchFamily="18" charset="0"/>
              </a:rPr>
              <a:t>This is printed at last</a:t>
            </a:r>
          </a:p>
          <a:p>
            <a:pPr marL="0" indent="0">
              <a:buNone/>
            </a:pPr>
            <a:r>
              <a:rPr lang="en-US" dirty="0">
                <a:latin typeface="Georgia" panose="02040502050405020303" pitchFamily="18" charset="0"/>
              </a:rPr>
              <a:t>3</a:t>
            </a:r>
          </a:p>
        </p:txBody>
      </p:sp>
      <p:sp>
        <p:nvSpPr>
          <p:cNvPr id="2" name="Footer Placeholder 1">
            <a:extLst>
              <a:ext uri="{FF2B5EF4-FFF2-40B4-BE49-F238E27FC236}">
                <a16:creationId xmlns:a16="http://schemas.microsoft.com/office/drawing/2014/main" id="{C4293457-0C57-F8D5-8308-EE266677D0D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14DA11C-47C3-07FA-F7CA-5EF5EF79E6A4}"/>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7188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49ACB-03D3-477C-A03E-02A7CE0388A2}"/>
              </a:ext>
            </a:extLst>
          </p:cNvPr>
          <p:cNvSpPr>
            <a:spLocks noGrp="1"/>
          </p:cNvSpPr>
          <p:nvPr>
            <p:ph idx="1"/>
          </p:nvPr>
        </p:nvSpPr>
        <p:spPr>
          <a:xfrm>
            <a:off x="581192" y="933450"/>
            <a:ext cx="11029615" cy="5562600"/>
          </a:xfrm>
        </p:spPr>
        <p:txBody>
          <a:bodyPr>
            <a:normAutofit lnSpcReduction="10000"/>
          </a:bodyPr>
          <a:lstStyle/>
          <a:p>
            <a:pPr marL="0" indent="0">
              <a:buNone/>
            </a:pPr>
            <a:r>
              <a:rPr lang="en-US" dirty="0">
                <a:latin typeface="Georgia" panose="02040502050405020303" pitchFamily="18" charset="0"/>
              </a:rPr>
              <a:t>def </a:t>
            </a:r>
            <a:r>
              <a:rPr lang="en-US" dirty="0" err="1">
                <a:latin typeface="Georgia" panose="02040502050405020303" pitchFamily="18" charset="0"/>
              </a:rPr>
              <a:t>rev_str</a:t>
            </a:r>
            <a:r>
              <a:rPr lang="en-US" dirty="0">
                <a:latin typeface="Georgia" panose="02040502050405020303" pitchFamily="18" charset="0"/>
              </a:rPr>
              <a:t>(</a:t>
            </a:r>
            <a:r>
              <a:rPr lang="en-US" dirty="0" err="1">
                <a:latin typeface="Georgia" panose="02040502050405020303" pitchFamily="18" charset="0"/>
              </a:rPr>
              <a:t>my_str</a:t>
            </a:r>
            <a:r>
              <a:rPr lang="en-US" dirty="0">
                <a:latin typeface="Georgia" panose="02040502050405020303" pitchFamily="18" charset="0"/>
              </a:rPr>
              <a:t>):</a:t>
            </a:r>
          </a:p>
          <a:p>
            <a:pPr marL="0" indent="0">
              <a:buNone/>
            </a:pPr>
            <a:r>
              <a:rPr lang="en-US" dirty="0">
                <a:latin typeface="Georgia" panose="02040502050405020303" pitchFamily="18" charset="0"/>
              </a:rPr>
              <a:t>    length = </a:t>
            </a:r>
            <a:r>
              <a:rPr lang="en-US" dirty="0" err="1">
                <a:latin typeface="Georgia" panose="02040502050405020303" pitchFamily="18" charset="0"/>
              </a:rPr>
              <a:t>len</a:t>
            </a:r>
            <a:r>
              <a:rPr lang="en-US" dirty="0">
                <a:latin typeface="Georgia" panose="02040502050405020303" pitchFamily="18" charset="0"/>
              </a:rPr>
              <a:t>(</a:t>
            </a:r>
            <a:r>
              <a:rPr lang="en-US" dirty="0" err="1">
                <a:latin typeface="Georgia" panose="02040502050405020303" pitchFamily="18" charset="0"/>
              </a:rPr>
              <a:t>my_str</a:t>
            </a:r>
            <a:r>
              <a:rPr lang="en-US" dirty="0">
                <a:latin typeface="Georgia" panose="02040502050405020303" pitchFamily="18" charset="0"/>
              </a:rPr>
              <a:t>)</a:t>
            </a:r>
          </a:p>
          <a:p>
            <a:pPr marL="0" indent="0">
              <a:buNone/>
            </a:pPr>
            <a:r>
              <a:rPr lang="en-US" dirty="0">
                <a:latin typeface="Georgia" panose="02040502050405020303" pitchFamily="18" charset="0"/>
              </a:rPr>
              <a:t>    for </a:t>
            </a:r>
            <a:r>
              <a:rPr lang="en-US" dirty="0" err="1">
                <a:latin typeface="Georgia" panose="02040502050405020303" pitchFamily="18" charset="0"/>
              </a:rPr>
              <a:t>i</a:t>
            </a:r>
            <a:r>
              <a:rPr lang="en-US" dirty="0">
                <a:latin typeface="Georgia" panose="02040502050405020303" pitchFamily="18" charset="0"/>
              </a:rPr>
              <a:t> in range(length - 1, -1, -1):</a:t>
            </a:r>
          </a:p>
          <a:p>
            <a:pPr marL="0" indent="0">
              <a:buNone/>
            </a:pPr>
            <a:r>
              <a:rPr lang="en-US" dirty="0">
                <a:latin typeface="Georgia" panose="02040502050405020303" pitchFamily="18" charset="0"/>
              </a:rPr>
              <a:t>        yield </a:t>
            </a:r>
            <a:r>
              <a:rPr lang="en-US" dirty="0" err="1">
                <a:latin typeface="Georgia" panose="02040502050405020303" pitchFamily="18" charset="0"/>
              </a:rPr>
              <a:t>my_str</a:t>
            </a:r>
            <a:r>
              <a:rPr lang="en-US" dirty="0">
                <a:latin typeface="Georgia" panose="02040502050405020303" pitchFamily="18" charset="0"/>
              </a:rPr>
              <a:t>[</a:t>
            </a:r>
            <a:r>
              <a:rPr lang="en-US" dirty="0" err="1">
                <a:latin typeface="Georgia" panose="02040502050405020303" pitchFamily="18" charset="0"/>
              </a:rPr>
              <a:t>i</a:t>
            </a:r>
            <a:r>
              <a:rPr lang="en-US" dirty="0">
                <a:latin typeface="Georgia" panose="02040502050405020303" pitchFamily="18" charset="0"/>
              </a:rPr>
              <a:t>]</a:t>
            </a:r>
          </a:p>
          <a:p>
            <a:pPr marL="0" indent="0">
              <a:buNone/>
            </a:pPr>
            <a:r>
              <a:rPr lang="en-US" dirty="0">
                <a:latin typeface="Georgia" panose="02040502050405020303" pitchFamily="18" charset="0"/>
              </a:rPr>
              <a:t>for char in </a:t>
            </a:r>
            <a:r>
              <a:rPr lang="en-US" dirty="0" err="1">
                <a:latin typeface="Georgia" panose="02040502050405020303" pitchFamily="18" charset="0"/>
              </a:rPr>
              <a:t>rev_str</a:t>
            </a:r>
            <a:r>
              <a:rPr lang="en-US" dirty="0">
                <a:latin typeface="Georgia" panose="02040502050405020303" pitchFamily="18" charset="0"/>
              </a:rPr>
              <a:t>("hello"):</a:t>
            </a:r>
          </a:p>
          <a:p>
            <a:pPr marL="0" indent="0">
              <a:buNone/>
            </a:pPr>
            <a:r>
              <a:rPr lang="en-US" dirty="0">
                <a:latin typeface="Georgia" panose="02040502050405020303" pitchFamily="18" charset="0"/>
              </a:rPr>
              <a:t>    print(char)</a:t>
            </a:r>
          </a:p>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o</a:t>
            </a:r>
          </a:p>
          <a:p>
            <a:pPr marL="0" indent="0">
              <a:buNone/>
            </a:pPr>
            <a:r>
              <a:rPr lang="en-US" dirty="0">
                <a:latin typeface="Georgia" panose="02040502050405020303" pitchFamily="18" charset="0"/>
              </a:rPr>
              <a:t>l</a:t>
            </a:r>
          </a:p>
          <a:p>
            <a:pPr marL="0" indent="0">
              <a:buNone/>
            </a:pPr>
            <a:r>
              <a:rPr lang="en-US" dirty="0">
                <a:latin typeface="Georgia" panose="02040502050405020303" pitchFamily="18" charset="0"/>
              </a:rPr>
              <a:t>l</a:t>
            </a:r>
          </a:p>
          <a:p>
            <a:pPr marL="0" indent="0">
              <a:buNone/>
            </a:pPr>
            <a:r>
              <a:rPr lang="en-US" dirty="0">
                <a:latin typeface="Georgia" panose="02040502050405020303" pitchFamily="18" charset="0"/>
              </a:rPr>
              <a:t>e</a:t>
            </a:r>
          </a:p>
          <a:p>
            <a:pPr marL="0" indent="0">
              <a:buNone/>
            </a:pPr>
            <a:r>
              <a:rPr lang="en-US" dirty="0">
                <a:latin typeface="Georgia" panose="02040502050405020303" pitchFamily="18" charset="0"/>
              </a:rPr>
              <a:t>h</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24A80AAD-B8D5-32A7-2249-7548B07DCCD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C045C29-3EF2-F37E-2D08-39E0928795DC}"/>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862290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F54DD-8DC1-46E9-8040-7AC07AAB89D7}"/>
              </a:ext>
            </a:extLst>
          </p:cNvPr>
          <p:cNvSpPr>
            <a:spLocks noGrp="1"/>
          </p:cNvSpPr>
          <p:nvPr>
            <p:ph idx="1"/>
          </p:nvPr>
        </p:nvSpPr>
        <p:spPr>
          <a:xfrm>
            <a:off x="352426" y="314325"/>
            <a:ext cx="11258382" cy="6257925"/>
          </a:xfrm>
        </p:spPr>
        <p:txBody>
          <a:bodyPr>
            <a:normAutofit/>
          </a:bodyPr>
          <a:lstStyle/>
          <a:p>
            <a:pPr marL="0" indent="0">
              <a:buNone/>
            </a:pPr>
            <a:r>
              <a:rPr lang="en-US" sz="2200" b="1" dirty="0">
                <a:solidFill>
                  <a:srgbClr val="C00000"/>
                </a:solidFill>
                <a:latin typeface="Georgia" panose="02040502050405020303" pitchFamily="18" charset="0"/>
              </a:rPr>
              <a:t>Generator Expression</a:t>
            </a:r>
          </a:p>
          <a:p>
            <a:pPr marL="0" indent="0">
              <a:buNone/>
            </a:pPr>
            <a:endParaRPr lang="en-US" sz="2200" b="1" dirty="0">
              <a:solidFill>
                <a:srgbClr val="C00000"/>
              </a:solidFill>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Similar to the lambda functions which create anonymous functions, generator expressions create anonymous generator functions.</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syntax for generator expression is similar to that of a list comprehension in Python. But the square brackets are replaced with round parentheses.</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major difference between a list comprehension and a generator expression is that a list comprehension produces the entire list while the generator expression produces one item at a time.</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They have lazy execution ( producing items only when asked for ). For this reason, a generator expression is much more memory efficient than an equivalent list comprehension.</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F0147BCA-99B0-F508-CE44-5902D1DFE3E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D1BA5FB-43BD-9086-93B5-E5737CB35CC7}"/>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4083363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373F9-939D-48B3-AE31-7C898EDBD72A}"/>
              </a:ext>
            </a:extLst>
          </p:cNvPr>
          <p:cNvSpPr>
            <a:spLocks noGrp="1"/>
          </p:cNvSpPr>
          <p:nvPr>
            <p:ph idx="1"/>
          </p:nvPr>
        </p:nvSpPr>
        <p:spPr>
          <a:xfrm>
            <a:off x="219076" y="400050"/>
            <a:ext cx="11391732" cy="6019800"/>
          </a:xfrm>
        </p:spPr>
        <p:txBody>
          <a:bodyPr>
            <a:normAutofit lnSpcReduction="10000"/>
          </a:bodyPr>
          <a:lstStyle/>
          <a:p>
            <a:pPr marL="0" indent="0">
              <a:buNone/>
            </a:pPr>
            <a:r>
              <a:rPr lang="en-US" dirty="0" err="1">
                <a:latin typeface="Georgia" panose="02040502050405020303" pitchFamily="18" charset="0"/>
              </a:rPr>
              <a:t>my_list</a:t>
            </a:r>
            <a:r>
              <a:rPr lang="en-US" dirty="0">
                <a:latin typeface="Georgia" panose="02040502050405020303" pitchFamily="18" charset="0"/>
              </a:rPr>
              <a:t> = [1, 3, 6, 10]</a:t>
            </a:r>
          </a:p>
          <a:p>
            <a:pPr marL="0" indent="0">
              <a:buNone/>
            </a:pPr>
            <a:r>
              <a:rPr lang="en-US" dirty="0">
                <a:latin typeface="Georgia" panose="02040502050405020303" pitchFamily="18" charset="0"/>
              </a:rPr>
              <a:t>list_ = [x**2 for x in </a:t>
            </a:r>
            <a:r>
              <a:rPr lang="en-US" dirty="0" err="1">
                <a:latin typeface="Georgia" panose="02040502050405020303" pitchFamily="18" charset="0"/>
              </a:rPr>
              <a:t>my_list</a:t>
            </a:r>
            <a:r>
              <a:rPr lang="en-US" dirty="0">
                <a:latin typeface="Georgia" panose="02040502050405020303" pitchFamily="18" charset="0"/>
              </a:rPr>
              <a:t>]</a:t>
            </a:r>
          </a:p>
          <a:p>
            <a:pPr marL="0" indent="0">
              <a:buNone/>
            </a:pPr>
            <a:r>
              <a:rPr lang="en-US" dirty="0">
                <a:latin typeface="Georgia" panose="02040502050405020303" pitchFamily="18" charset="0"/>
              </a:rPr>
              <a:t>generator = (x**2 for x in </a:t>
            </a:r>
            <a:r>
              <a:rPr lang="en-US" dirty="0" err="1">
                <a:latin typeface="Georgia" panose="02040502050405020303" pitchFamily="18" charset="0"/>
              </a:rPr>
              <a:t>my_list</a:t>
            </a:r>
            <a:r>
              <a:rPr lang="en-US" dirty="0">
                <a:latin typeface="Georgia" panose="02040502050405020303" pitchFamily="18" charset="0"/>
              </a:rPr>
              <a:t>)</a:t>
            </a:r>
          </a:p>
          <a:p>
            <a:pPr marL="0" indent="0">
              <a:buNone/>
            </a:pPr>
            <a:r>
              <a:rPr lang="en-US" dirty="0">
                <a:latin typeface="Georgia" panose="02040502050405020303" pitchFamily="18" charset="0"/>
              </a:rPr>
              <a:t>print(list_)</a:t>
            </a:r>
          </a:p>
          <a:p>
            <a:pPr marL="0" indent="0">
              <a:buNone/>
            </a:pPr>
            <a:r>
              <a:rPr lang="en-US" dirty="0">
                <a:latin typeface="Georgia" panose="02040502050405020303" pitchFamily="18" charset="0"/>
              </a:rPr>
              <a:t>print(generator)</a:t>
            </a:r>
          </a:p>
          <a:p>
            <a:pPr marL="0" indent="0">
              <a:buNone/>
            </a:pPr>
            <a:endParaRPr lang="en-US" dirty="0">
              <a:latin typeface="Georgia" panose="02040502050405020303" pitchFamily="18" charset="0"/>
            </a:endParaRPr>
          </a:p>
          <a:p>
            <a:pPr marL="0" indent="0">
              <a:buNone/>
            </a:pPr>
            <a:r>
              <a:rPr lang="en-US"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[1, 9, 36, 100]</a:t>
            </a:r>
          </a:p>
          <a:p>
            <a:pPr marL="0" indent="0">
              <a:buNone/>
            </a:pPr>
            <a:r>
              <a:rPr lang="en-US" dirty="0">
                <a:latin typeface="Georgia" panose="02040502050405020303" pitchFamily="18" charset="0"/>
              </a:rPr>
              <a:t>&lt;generator object &lt;</a:t>
            </a:r>
            <a:r>
              <a:rPr lang="en-US" dirty="0" err="1">
                <a:latin typeface="Georgia" panose="02040502050405020303" pitchFamily="18" charset="0"/>
              </a:rPr>
              <a:t>genexpr</a:t>
            </a:r>
            <a:r>
              <a:rPr lang="en-US" dirty="0">
                <a:latin typeface="Georgia" panose="02040502050405020303" pitchFamily="18" charset="0"/>
              </a:rPr>
              <a:t>&gt; at 0x7f5d4eb4bf50&gt;</a:t>
            </a:r>
          </a:p>
          <a:p>
            <a:pPr>
              <a:buFont typeface="Wingdings" panose="05000000000000000000" pitchFamily="2" charset="2"/>
              <a:buChar char="Ø"/>
            </a:pPr>
            <a:r>
              <a:rPr lang="en-US" dirty="0">
                <a:latin typeface="Georgia" panose="02040502050405020303" pitchFamily="18" charset="0"/>
              </a:rPr>
              <a:t>We can see above that the generator expression did not produce the required result immediately.</a:t>
            </a:r>
          </a:p>
          <a:p>
            <a:pPr>
              <a:buFont typeface="Wingdings" panose="05000000000000000000" pitchFamily="2" charset="2"/>
              <a:buChar char="Ø"/>
            </a:pPr>
            <a:r>
              <a:rPr lang="en-US" dirty="0">
                <a:latin typeface="Georgia" panose="02040502050405020303" pitchFamily="18" charset="0"/>
              </a:rPr>
              <a:t> Instead, it returned a generator object, which produces items only on demand.</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67A057C-10D0-3FD7-7863-63EDFA547C5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2A38F48-534F-E9DE-582B-DB6C2DE24C12}"/>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312140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1A3FD-6E09-48C3-845B-B52A6C371E7E}"/>
              </a:ext>
            </a:extLst>
          </p:cNvPr>
          <p:cNvSpPr>
            <a:spLocks noGrp="1"/>
          </p:cNvSpPr>
          <p:nvPr>
            <p:ph idx="1"/>
          </p:nvPr>
        </p:nvSpPr>
        <p:spPr>
          <a:xfrm>
            <a:off x="190500" y="152400"/>
            <a:ext cx="11610975" cy="6496049"/>
          </a:xfrm>
        </p:spPr>
        <p:txBody>
          <a:bodyPr>
            <a:noAutofit/>
          </a:bodyPr>
          <a:lstStyle/>
          <a:p>
            <a:pPr marL="0" indent="0">
              <a:buNone/>
            </a:pPr>
            <a:r>
              <a:rPr lang="en-US" sz="2200" dirty="0" err="1">
                <a:latin typeface="Georgia" panose="02040502050405020303" pitchFamily="18" charset="0"/>
              </a:rPr>
              <a:t>my_list</a:t>
            </a:r>
            <a:r>
              <a:rPr lang="en-US" sz="2200" dirty="0">
                <a:latin typeface="Georgia" panose="02040502050405020303" pitchFamily="18" charset="0"/>
              </a:rPr>
              <a:t> = [1, 3, 6, 10]</a:t>
            </a:r>
          </a:p>
          <a:p>
            <a:pPr marL="0" indent="0">
              <a:buNone/>
            </a:pPr>
            <a:r>
              <a:rPr lang="en-US" sz="2200" dirty="0">
                <a:latin typeface="Georgia" panose="02040502050405020303" pitchFamily="18" charset="0"/>
              </a:rPr>
              <a:t>a = (x**2 for x in </a:t>
            </a:r>
            <a:r>
              <a:rPr lang="en-US" sz="2200" dirty="0" err="1">
                <a:latin typeface="Georgia" panose="02040502050405020303" pitchFamily="18" charset="0"/>
              </a:rPr>
              <a:t>my_list</a:t>
            </a:r>
            <a:r>
              <a:rPr lang="en-US" sz="2200" dirty="0">
                <a:latin typeface="Georgia" panose="02040502050405020303" pitchFamily="18" charset="0"/>
              </a:rPr>
              <a:t>)</a:t>
            </a:r>
          </a:p>
          <a:p>
            <a:pPr marL="0" indent="0">
              <a:buNone/>
            </a:pPr>
            <a:r>
              <a:rPr lang="en-US" sz="2200" dirty="0">
                <a:latin typeface="Georgia" panose="02040502050405020303" pitchFamily="18" charset="0"/>
              </a:rPr>
              <a:t>print(next(a))</a:t>
            </a:r>
          </a:p>
          <a:p>
            <a:pPr marL="0" indent="0">
              <a:buNone/>
            </a:pPr>
            <a:r>
              <a:rPr lang="en-US" sz="2200" dirty="0">
                <a:latin typeface="Georgia" panose="02040502050405020303" pitchFamily="18" charset="0"/>
              </a:rPr>
              <a:t>print(next(a))</a:t>
            </a:r>
          </a:p>
          <a:p>
            <a:pPr marL="0" indent="0">
              <a:buNone/>
            </a:pPr>
            <a:r>
              <a:rPr lang="en-US" sz="2200" dirty="0">
                <a:latin typeface="Georgia" panose="02040502050405020303" pitchFamily="18" charset="0"/>
              </a:rPr>
              <a:t>print(next(a))</a:t>
            </a:r>
          </a:p>
          <a:p>
            <a:pPr marL="0" indent="0">
              <a:buNone/>
            </a:pPr>
            <a:r>
              <a:rPr lang="en-US" sz="2200" dirty="0">
                <a:latin typeface="Georgia" panose="02040502050405020303" pitchFamily="18" charset="0"/>
              </a:rPr>
              <a:t>print(next(a))</a:t>
            </a:r>
          </a:p>
          <a:p>
            <a:pPr marL="0" indent="0">
              <a:buNone/>
            </a:pPr>
            <a:r>
              <a:rPr lang="en-US" sz="2200" dirty="0">
                <a:latin typeface="Georgia" panose="02040502050405020303" pitchFamily="18" charset="0"/>
              </a:rPr>
              <a:t>next(a)</a:t>
            </a:r>
          </a:p>
          <a:p>
            <a:pPr marL="0" indent="0">
              <a:buNone/>
            </a:pPr>
            <a:r>
              <a:rPr lang="en-US" sz="2200" dirty="0">
                <a:latin typeface="Georgia" panose="02040502050405020303" pitchFamily="18" charset="0"/>
              </a:rPr>
              <a:t>When we run the above program, we get the following output:</a:t>
            </a:r>
          </a:p>
          <a:p>
            <a:pPr marL="0" indent="0">
              <a:buNone/>
            </a:pPr>
            <a:r>
              <a:rPr lang="en-US" sz="2200" dirty="0">
                <a:latin typeface="Georgia" panose="02040502050405020303" pitchFamily="18" charset="0"/>
              </a:rPr>
              <a:t>1</a:t>
            </a:r>
          </a:p>
          <a:p>
            <a:pPr marL="0" indent="0">
              <a:buNone/>
            </a:pPr>
            <a:r>
              <a:rPr lang="en-US" sz="2200" dirty="0">
                <a:latin typeface="Georgia" panose="02040502050405020303" pitchFamily="18" charset="0"/>
              </a:rPr>
              <a:t>9</a:t>
            </a:r>
          </a:p>
          <a:p>
            <a:pPr marL="0" indent="0">
              <a:buNone/>
            </a:pPr>
            <a:r>
              <a:rPr lang="en-US" sz="2200" dirty="0">
                <a:latin typeface="Georgia" panose="02040502050405020303" pitchFamily="18" charset="0"/>
              </a:rPr>
              <a:t>36</a:t>
            </a:r>
          </a:p>
          <a:p>
            <a:pPr marL="0" indent="0">
              <a:buNone/>
            </a:pPr>
            <a:r>
              <a:rPr lang="en-US" sz="2200" dirty="0">
                <a:latin typeface="Georgia" panose="02040502050405020303" pitchFamily="18" charset="0"/>
              </a:rPr>
              <a:t>100</a:t>
            </a:r>
          </a:p>
          <a:p>
            <a:pPr marL="0" indent="0">
              <a:buNone/>
            </a:pPr>
            <a:r>
              <a:rPr lang="en-US" sz="2200" dirty="0">
                <a:latin typeface="Georgia" panose="02040502050405020303" pitchFamily="18" charset="0"/>
              </a:rPr>
              <a:t>Traceback (most recent call last):</a:t>
            </a:r>
          </a:p>
          <a:p>
            <a:pPr marL="0" indent="0">
              <a:buNone/>
            </a:pPr>
            <a:r>
              <a:rPr lang="en-US" sz="2200" dirty="0">
                <a:latin typeface="Georgia" panose="02040502050405020303" pitchFamily="18" charset="0"/>
              </a:rPr>
              <a:t>  File "&lt;string&gt;", line 15, in &lt;module&gt;</a:t>
            </a:r>
          </a:p>
          <a:p>
            <a:pPr marL="0" indent="0">
              <a:buNone/>
            </a:pPr>
            <a:r>
              <a:rPr lang="en-US" sz="2200" dirty="0" err="1">
                <a:latin typeface="Georgia" panose="02040502050405020303" pitchFamily="18" charset="0"/>
              </a:rPr>
              <a:t>StopIteration</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704CBC5D-C2FC-ECD1-BC29-9D756AE360F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956EE01-184F-377D-3253-F7B4A8E2BF49}"/>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1234134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24CC6-2A6B-4161-B69A-66F179EEFCD5}"/>
              </a:ext>
            </a:extLst>
          </p:cNvPr>
          <p:cNvSpPr>
            <a:spLocks noGrp="1"/>
          </p:cNvSpPr>
          <p:nvPr>
            <p:ph idx="1"/>
          </p:nvPr>
        </p:nvSpPr>
        <p:spPr>
          <a:xfrm>
            <a:off x="247650" y="523875"/>
            <a:ext cx="11363157" cy="5934075"/>
          </a:xfrm>
        </p:spPr>
        <p:txBody>
          <a:bodyPr>
            <a:normAutofit fontScale="92500" lnSpcReduction="10000"/>
          </a:bodyPr>
          <a:lstStyle/>
          <a:p>
            <a:pPr marL="0" indent="0">
              <a:buNone/>
            </a:pPr>
            <a:r>
              <a:rPr lang="en-US" sz="2200" b="1" dirty="0">
                <a:solidFill>
                  <a:srgbClr val="C00000"/>
                </a:solidFill>
                <a:latin typeface="Georgia" panose="02040502050405020303" pitchFamily="18" charset="0"/>
              </a:rPr>
              <a:t>Comparison of Iterator and Generator Program</a:t>
            </a:r>
          </a:p>
          <a:p>
            <a:pPr marL="0" indent="0">
              <a:buNone/>
            </a:pPr>
            <a:r>
              <a:rPr lang="pt-BR" dirty="0">
                <a:latin typeface="Georgia" panose="02040502050405020303" pitchFamily="18" charset="0"/>
              </a:rPr>
              <a:t>def PowTwoGen(max=0):</a:t>
            </a:r>
          </a:p>
          <a:p>
            <a:pPr marL="0" indent="0">
              <a:buNone/>
            </a:pPr>
            <a:r>
              <a:rPr lang="pt-BR" dirty="0">
                <a:latin typeface="Georgia" panose="02040502050405020303" pitchFamily="18" charset="0"/>
              </a:rPr>
              <a:t>    n = 0</a:t>
            </a:r>
          </a:p>
          <a:p>
            <a:pPr marL="0" indent="0">
              <a:buNone/>
            </a:pPr>
            <a:r>
              <a:rPr lang="pt-BR" dirty="0">
                <a:latin typeface="Georgia" panose="02040502050405020303" pitchFamily="18" charset="0"/>
              </a:rPr>
              <a:t>    while n &lt; max:</a:t>
            </a:r>
          </a:p>
          <a:p>
            <a:pPr marL="0" indent="0">
              <a:buNone/>
            </a:pPr>
            <a:r>
              <a:rPr lang="pt-BR" dirty="0">
                <a:latin typeface="Georgia" panose="02040502050405020303" pitchFamily="18" charset="0"/>
              </a:rPr>
              <a:t>        yield 2 ** n</a:t>
            </a:r>
          </a:p>
          <a:p>
            <a:pPr marL="0" indent="0">
              <a:buNone/>
            </a:pPr>
            <a:r>
              <a:rPr lang="pt-BR" dirty="0">
                <a:latin typeface="Georgia" panose="02040502050405020303" pitchFamily="18" charset="0"/>
              </a:rPr>
              <a:t>        n += 1</a:t>
            </a:r>
          </a:p>
          <a:p>
            <a:pPr marL="0" indent="0">
              <a:buNone/>
            </a:pPr>
            <a:r>
              <a:rPr lang="en-US" sz="1800" b="1" dirty="0">
                <a:solidFill>
                  <a:srgbClr val="C00000"/>
                </a:solidFill>
                <a:latin typeface="Georgia" panose="02040502050405020303" pitchFamily="18" charset="0"/>
              </a:rPr>
              <a:t>Pipelining Generators</a:t>
            </a:r>
          </a:p>
          <a:p>
            <a:pPr marL="0" indent="0">
              <a:buNone/>
            </a:pPr>
            <a:r>
              <a:rPr lang="en-US" sz="1800" b="1" dirty="0">
                <a:solidFill>
                  <a:srgbClr val="C00000"/>
                </a:solidFill>
                <a:latin typeface="Georgia" panose="02040502050405020303" pitchFamily="18" charset="0"/>
              </a:rPr>
              <a:t>Pipelining</a:t>
            </a:r>
          </a:p>
          <a:p>
            <a:pPr>
              <a:buFont typeface="Wingdings" panose="05000000000000000000" pitchFamily="2" charset="2"/>
              <a:buChar char="Ø"/>
            </a:pPr>
            <a:r>
              <a:rPr lang="en-US" dirty="0">
                <a:latin typeface="Georgia" panose="02040502050405020303" pitchFamily="18" charset="0"/>
              </a:rPr>
              <a:t>Suppose we have a generator that produces the numbers in the Fibonacci series. And we have another generator for squaring numbers.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If we want to find out the sum of squares of numbers in the Fibonacci series, we can do it in the following way by pipelining the output of generator functions together.</a:t>
            </a:r>
            <a:endParaRPr lang="pt-BR" dirty="0">
              <a:latin typeface="Georgia" panose="02040502050405020303" pitchFamily="18" charset="0"/>
            </a:endParaRP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33ED1DB-B260-F9FB-754E-8CF04678FDA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2B3A3F2-E802-F9AD-D222-FC84531BA1C3}"/>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379969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25669-9277-446A-8352-A5D7FFB675CB}"/>
              </a:ext>
            </a:extLst>
          </p:cNvPr>
          <p:cNvSpPr>
            <a:spLocks noGrp="1"/>
          </p:cNvSpPr>
          <p:nvPr>
            <p:ph idx="1"/>
          </p:nvPr>
        </p:nvSpPr>
        <p:spPr>
          <a:xfrm>
            <a:off x="352426" y="238125"/>
            <a:ext cx="11258382" cy="6343649"/>
          </a:xfrm>
        </p:spPr>
        <p:txBody>
          <a:bodyPr>
            <a:noAutofit/>
          </a:bodyPr>
          <a:lstStyle/>
          <a:p>
            <a:pPr marL="0" indent="0">
              <a:buNone/>
            </a:pPr>
            <a:r>
              <a:rPr lang="en-IN" sz="2200" b="1" dirty="0">
                <a:solidFill>
                  <a:srgbClr val="00B0F0"/>
                </a:solidFill>
                <a:latin typeface="Georgia" panose="02040502050405020303" pitchFamily="18" charset="0"/>
              </a:rPr>
              <a:t>Example:</a:t>
            </a:r>
          </a:p>
          <a:p>
            <a:pPr marL="0" indent="0">
              <a:buNone/>
            </a:pPr>
            <a:r>
              <a:rPr lang="en-IN" sz="2200" dirty="0">
                <a:latin typeface="Georgia" panose="02040502050405020303" pitchFamily="18" charset="0"/>
              </a:rPr>
              <a:t>def </a:t>
            </a:r>
            <a:r>
              <a:rPr lang="en-IN" sz="2200" dirty="0" err="1">
                <a:latin typeface="Georgia" panose="02040502050405020303" pitchFamily="18" charset="0"/>
              </a:rPr>
              <a:t>fibonacci_numbers</a:t>
            </a:r>
            <a:r>
              <a:rPr lang="en-IN" sz="2200" dirty="0">
                <a:latin typeface="Georgia" panose="02040502050405020303" pitchFamily="18" charset="0"/>
              </a:rPr>
              <a:t>(</a:t>
            </a:r>
            <a:r>
              <a:rPr lang="en-IN" sz="2200" dirty="0" err="1">
                <a:latin typeface="Georgia" panose="02040502050405020303" pitchFamily="18" charset="0"/>
              </a:rPr>
              <a:t>nums</a:t>
            </a:r>
            <a:r>
              <a:rPr lang="en-IN" sz="2200" dirty="0">
                <a:latin typeface="Georgia" panose="02040502050405020303" pitchFamily="18" charset="0"/>
              </a:rPr>
              <a:t>):</a:t>
            </a:r>
          </a:p>
          <a:p>
            <a:pPr marL="0" indent="0">
              <a:buNone/>
            </a:pPr>
            <a:r>
              <a:rPr lang="en-IN" sz="2200" dirty="0">
                <a:latin typeface="Georgia" panose="02040502050405020303" pitchFamily="18" charset="0"/>
              </a:rPr>
              <a:t>    x, y = 0, 1</a:t>
            </a:r>
          </a:p>
          <a:p>
            <a:pPr marL="0" indent="0">
              <a:buNone/>
            </a:pPr>
            <a:r>
              <a:rPr lang="en-IN" sz="2200" dirty="0">
                <a:latin typeface="Georgia" panose="02040502050405020303" pitchFamily="18" charset="0"/>
              </a:rPr>
              <a:t>    for _ in range(</a:t>
            </a:r>
            <a:r>
              <a:rPr lang="en-IN" sz="2200" dirty="0" err="1">
                <a:latin typeface="Georgia" panose="02040502050405020303" pitchFamily="18" charset="0"/>
              </a:rPr>
              <a:t>nums</a:t>
            </a:r>
            <a:r>
              <a:rPr lang="en-IN" sz="2200" dirty="0">
                <a:latin typeface="Georgia" panose="02040502050405020303" pitchFamily="18" charset="0"/>
              </a:rPr>
              <a:t>):</a:t>
            </a:r>
          </a:p>
          <a:p>
            <a:pPr marL="0" indent="0">
              <a:buNone/>
            </a:pPr>
            <a:r>
              <a:rPr lang="en-IN" sz="2200" dirty="0">
                <a:latin typeface="Georgia" panose="02040502050405020303" pitchFamily="18" charset="0"/>
              </a:rPr>
              <a:t>        x, y = y, </a:t>
            </a:r>
            <a:r>
              <a:rPr lang="en-IN" sz="2200" dirty="0" err="1">
                <a:latin typeface="Georgia" panose="02040502050405020303" pitchFamily="18" charset="0"/>
              </a:rPr>
              <a:t>x+y</a:t>
            </a:r>
            <a:endParaRPr lang="en-IN" sz="2200" dirty="0">
              <a:latin typeface="Georgia" panose="02040502050405020303" pitchFamily="18" charset="0"/>
            </a:endParaRPr>
          </a:p>
          <a:p>
            <a:pPr marL="0" indent="0">
              <a:buNone/>
            </a:pPr>
            <a:r>
              <a:rPr lang="en-IN" sz="2200" dirty="0">
                <a:latin typeface="Georgia" panose="02040502050405020303" pitchFamily="18" charset="0"/>
              </a:rPr>
              <a:t>        yield x</a:t>
            </a:r>
          </a:p>
          <a:p>
            <a:pPr marL="0" indent="0">
              <a:buNone/>
            </a:pPr>
            <a:r>
              <a:rPr lang="en-IN" sz="2200" dirty="0">
                <a:latin typeface="Georgia" panose="02040502050405020303" pitchFamily="18" charset="0"/>
              </a:rPr>
              <a:t>def square(</a:t>
            </a:r>
            <a:r>
              <a:rPr lang="en-IN" sz="2200" dirty="0" err="1">
                <a:latin typeface="Georgia" panose="02040502050405020303" pitchFamily="18" charset="0"/>
              </a:rPr>
              <a:t>nums</a:t>
            </a:r>
            <a:r>
              <a:rPr lang="en-IN" sz="2200" dirty="0">
                <a:latin typeface="Georgia" panose="02040502050405020303" pitchFamily="18" charset="0"/>
              </a:rPr>
              <a:t>):</a:t>
            </a:r>
          </a:p>
          <a:p>
            <a:pPr marL="0" indent="0">
              <a:buNone/>
            </a:pPr>
            <a:r>
              <a:rPr lang="en-IN" sz="2200" dirty="0">
                <a:latin typeface="Georgia" panose="02040502050405020303" pitchFamily="18" charset="0"/>
              </a:rPr>
              <a:t>    for </a:t>
            </a:r>
            <a:r>
              <a:rPr lang="en-IN" sz="2200" dirty="0" err="1">
                <a:latin typeface="Georgia" panose="02040502050405020303" pitchFamily="18" charset="0"/>
              </a:rPr>
              <a:t>num</a:t>
            </a:r>
            <a:r>
              <a:rPr lang="en-IN" sz="2200" dirty="0">
                <a:latin typeface="Georgia" panose="02040502050405020303" pitchFamily="18" charset="0"/>
              </a:rPr>
              <a:t> in </a:t>
            </a:r>
            <a:r>
              <a:rPr lang="en-IN" sz="2200" dirty="0" err="1">
                <a:latin typeface="Georgia" panose="02040502050405020303" pitchFamily="18" charset="0"/>
              </a:rPr>
              <a:t>nums</a:t>
            </a:r>
            <a:r>
              <a:rPr lang="en-IN" sz="2200" dirty="0">
                <a:latin typeface="Georgia" panose="02040502050405020303" pitchFamily="18" charset="0"/>
              </a:rPr>
              <a:t>:</a:t>
            </a:r>
          </a:p>
          <a:p>
            <a:pPr marL="0" indent="0">
              <a:buNone/>
            </a:pPr>
            <a:r>
              <a:rPr lang="en-IN" sz="2200" dirty="0">
                <a:latin typeface="Georgia" panose="02040502050405020303" pitchFamily="18" charset="0"/>
              </a:rPr>
              <a:t>        yield </a:t>
            </a:r>
            <a:r>
              <a:rPr lang="en-IN" sz="2200" dirty="0" err="1">
                <a:latin typeface="Georgia" panose="02040502050405020303" pitchFamily="18" charset="0"/>
              </a:rPr>
              <a:t>num</a:t>
            </a:r>
            <a:r>
              <a:rPr lang="en-IN" sz="2200" dirty="0">
                <a:latin typeface="Georgia" panose="02040502050405020303" pitchFamily="18" charset="0"/>
              </a:rPr>
              <a:t>**2</a:t>
            </a:r>
          </a:p>
          <a:p>
            <a:pPr marL="0" indent="0">
              <a:buNone/>
            </a:pPr>
            <a:r>
              <a:rPr lang="en-IN" sz="2200" dirty="0">
                <a:latin typeface="Georgia" panose="02040502050405020303" pitchFamily="18" charset="0"/>
              </a:rPr>
              <a:t>print(sum(square(</a:t>
            </a:r>
            <a:r>
              <a:rPr lang="en-IN" sz="2200" dirty="0" err="1">
                <a:latin typeface="Georgia" panose="02040502050405020303" pitchFamily="18" charset="0"/>
              </a:rPr>
              <a:t>fibonacci_numbers</a:t>
            </a:r>
            <a:r>
              <a:rPr lang="en-IN" sz="2200" dirty="0">
                <a:latin typeface="Georgia" panose="02040502050405020303" pitchFamily="18" charset="0"/>
              </a:rPr>
              <a:t>(10))))</a:t>
            </a:r>
          </a:p>
          <a:p>
            <a:pPr marL="0" indent="0">
              <a:buNone/>
            </a:pPr>
            <a:endParaRPr lang="en-IN" sz="2200" dirty="0">
              <a:latin typeface="Georgia" panose="02040502050405020303" pitchFamily="18" charset="0"/>
            </a:endParaRPr>
          </a:p>
          <a:p>
            <a:pPr marL="0" indent="0">
              <a:buNone/>
            </a:pPr>
            <a:r>
              <a:rPr lang="en-IN" sz="2200" b="1" dirty="0">
                <a:solidFill>
                  <a:srgbClr val="00B0F0"/>
                </a:solidFill>
                <a:latin typeface="Georgia" panose="02040502050405020303" pitchFamily="18" charset="0"/>
              </a:rPr>
              <a:t>Output</a:t>
            </a:r>
            <a:r>
              <a:rPr lang="en-IN" sz="2200" dirty="0">
                <a:latin typeface="Georgia" panose="02040502050405020303" pitchFamily="18" charset="0"/>
              </a:rPr>
              <a:t>:</a:t>
            </a:r>
          </a:p>
          <a:p>
            <a:pPr marL="0" indent="0">
              <a:buNone/>
            </a:pPr>
            <a:r>
              <a:rPr lang="en-IN" sz="2200" dirty="0">
                <a:latin typeface="Georgia" panose="02040502050405020303" pitchFamily="18" charset="0"/>
              </a:rPr>
              <a:t>4895</a:t>
            </a:r>
          </a:p>
        </p:txBody>
      </p:sp>
      <p:sp>
        <p:nvSpPr>
          <p:cNvPr id="2" name="Footer Placeholder 1">
            <a:extLst>
              <a:ext uri="{FF2B5EF4-FFF2-40B4-BE49-F238E27FC236}">
                <a16:creationId xmlns:a16="http://schemas.microsoft.com/office/drawing/2014/main" id="{459EF6A2-E679-1F13-CC93-19CC36251EB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655092C-D92E-08FB-F60E-D35927E28889}"/>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15738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FEAD7-5270-4107-B4F3-0F89628A9B30}"/>
              </a:ext>
            </a:extLst>
          </p:cNvPr>
          <p:cNvSpPr>
            <a:spLocks noGrp="1"/>
          </p:cNvSpPr>
          <p:nvPr>
            <p:ph idx="1"/>
          </p:nvPr>
        </p:nvSpPr>
        <p:spPr>
          <a:xfrm>
            <a:off x="257175" y="390525"/>
            <a:ext cx="11630025" cy="6172200"/>
          </a:xfrm>
        </p:spPr>
        <p:txBody>
          <a:bodyPr>
            <a:noAutofit/>
          </a:bodyPr>
          <a:lstStyle/>
          <a:p>
            <a:pPr>
              <a:buFont typeface="Wingdings" panose="05000000000000000000" pitchFamily="2" charset="2"/>
              <a:buChar char="Ø"/>
            </a:pPr>
            <a:r>
              <a:rPr lang="en-US" sz="1500" dirty="0">
                <a:latin typeface="Georgia" panose="02040502050405020303" pitchFamily="18" charset="0"/>
              </a:rPr>
              <a:t>When you run the code, both functions first and second give the same output. Here, the names first and second refer to the same function object.</a:t>
            </a:r>
          </a:p>
          <a:p>
            <a:pPr>
              <a:buFont typeface="Wingdings" panose="05000000000000000000" pitchFamily="2" charset="2"/>
              <a:buChar char="Ø"/>
            </a:pPr>
            <a:r>
              <a:rPr lang="en-US" sz="1500" b="0" i="0" dirty="0">
                <a:effectLst/>
                <a:latin typeface="Georgia" panose="02040502050405020303" pitchFamily="18" charset="0"/>
              </a:rPr>
              <a:t>Functions can be passed as arguments to another function.</a:t>
            </a:r>
          </a:p>
          <a:p>
            <a:pPr>
              <a:buFont typeface="Wingdings" panose="05000000000000000000" pitchFamily="2" charset="2"/>
              <a:buChar char="Ø"/>
            </a:pPr>
            <a:r>
              <a:rPr lang="en-US" sz="1500" dirty="0">
                <a:latin typeface="Georgia" panose="02040502050405020303" pitchFamily="18" charset="0"/>
              </a:rPr>
              <a:t>Such functions that take other functions as arguments are also called higher order functions. </a:t>
            </a:r>
          </a:p>
          <a:p>
            <a:pPr marL="0" indent="0">
              <a:buNone/>
            </a:pPr>
            <a:endParaRPr lang="en-US" sz="1500" dirty="0">
              <a:latin typeface="Georgia" panose="02040502050405020303" pitchFamily="18" charset="0"/>
            </a:endParaRPr>
          </a:p>
          <a:p>
            <a:pPr marL="0" indent="0">
              <a:buNone/>
            </a:pPr>
            <a:r>
              <a:rPr lang="en-US" sz="1500" dirty="0">
                <a:latin typeface="Georgia" panose="02040502050405020303" pitchFamily="18" charset="0"/>
              </a:rPr>
              <a:t>def </a:t>
            </a:r>
            <a:r>
              <a:rPr lang="en-US" sz="1500" dirty="0" err="1">
                <a:latin typeface="Georgia" panose="02040502050405020303" pitchFamily="18" charset="0"/>
              </a:rPr>
              <a:t>inc</a:t>
            </a:r>
            <a:r>
              <a:rPr lang="en-US" sz="1500" dirty="0">
                <a:latin typeface="Georgia" panose="02040502050405020303" pitchFamily="18" charset="0"/>
              </a:rPr>
              <a:t>(x):</a:t>
            </a:r>
          </a:p>
          <a:p>
            <a:pPr marL="0" indent="0">
              <a:buNone/>
            </a:pPr>
            <a:r>
              <a:rPr lang="en-US" sz="1500" dirty="0">
                <a:latin typeface="Georgia" panose="02040502050405020303" pitchFamily="18" charset="0"/>
              </a:rPr>
              <a:t>    return x + 1</a:t>
            </a:r>
          </a:p>
          <a:p>
            <a:pPr marL="0" indent="0">
              <a:buNone/>
            </a:pPr>
            <a:r>
              <a:rPr lang="en-US" sz="1500" dirty="0">
                <a:latin typeface="Georgia" panose="02040502050405020303" pitchFamily="18" charset="0"/>
              </a:rPr>
              <a:t>def dec(x):</a:t>
            </a:r>
          </a:p>
          <a:p>
            <a:pPr marL="0" indent="0">
              <a:buNone/>
            </a:pPr>
            <a:r>
              <a:rPr lang="en-US" sz="1500" dirty="0">
                <a:latin typeface="Georgia" panose="02040502050405020303" pitchFamily="18" charset="0"/>
              </a:rPr>
              <a:t>    return x - 1</a:t>
            </a:r>
          </a:p>
          <a:p>
            <a:pPr marL="0" indent="0">
              <a:buNone/>
            </a:pPr>
            <a:r>
              <a:rPr lang="en-US" sz="1500" dirty="0">
                <a:latin typeface="Georgia" panose="02040502050405020303" pitchFamily="18" charset="0"/>
              </a:rPr>
              <a:t>def operate(</a:t>
            </a:r>
            <a:r>
              <a:rPr lang="en-US" sz="1500" dirty="0" err="1">
                <a:latin typeface="Georgia" panose="02040502050405020303" pitchFamily="18" charset="0"/>
              </a:rPr>
              <a:t>func</a:t>
            </a:r>
            <a:r>
              <a:rPr lang="en-US" sz="1500" dirty="0">
                <a:latin typeface="Georgia" panose="02040502050405020303" pitchFamily="18" charset="0"/>
              </a:rPr>
              <a:t>, x):</a:t>
            </a:r>
          </a:p>
          <a:p>
            <a:pPr marL="0" indent="0">
              <a:buNone/>
            </a:pPr>
            <a:r>
              <a:rPr lang="en-US" sz="1500" dirty="0">
                <a:latin typeface="Georgia" panose="02040502050405020303" pitchFamily="18" charset="0"/>
              </a:rPr>
              <a:t>    result = </a:t>
            </a:r>
            <a:r>
              <a:rPr lang="en-US" sz="1500" dirty="0" err="1">
                <a:latin typeface="Georgia" panose="02040502050405020303" pitchFamily="18" charset="0"/>
              </a:rPr>
              <a:t>func</a:t>
            </a:r>
            <a:r>
              <a:rPr lang="en-US" sz="1500" dirty="0">
                <a:latin typeface="Georgia" panose="02040502050405020303" pitchFamily="18" charset="0"/>
              </a:rPr>
              <a:t>(x)</a:t>
            </a:r>
          </a:p>
          <a:p>
            <a:pPr marL="0" indent="0">
              <a:buNone/>
            </a:pPr>
            <a:r>
              <a:rPr lang="en-US" sz="1500" dirty="0">
                <a:latin typeface="Georgia" panose="02040502050405020303" pitchFamily="18" charset="0"/>
              </a:rPr>
              <a:t>    return result</a:t>
            </a:r>
          </a:p>
          <a:p>
            <a:pPr marL="0" indent="0">
              <a:buNone/>
            </a:pPr>
            <a:endParaRPr lang="en-US" sz="1500" dirty="0">
              <a:latin typeface="Georgia" panose="02040502050405020303" pitchFamily="18" charset="0"/>
            </a:endParaRPr>
          </a:p>
          <a:p>
            <a:pPr marL="0" indent="0">
              <a:buNone/>
            </a:pPr>
            <a:r>
              <a:rPr lang="en-US" sz="1500" dirty="0">
                <a:latin typeface="Georgia" panose="02040502050405020303" pitchFamily="18" charset="0"/>
              </a:rPr>
              <a:t>We invoke the function as follows.</a:t>
            </a:r>
          </a:p>
          <a:p>
            <a:pPr marL="0" indent="0">
              <a:buNone/>
            </a:pPr>
            <a:r>
              <a:rPr lang="en-US" sz="1500" dirty="0">
                <a:latin typeface="Georgia" panose="02040502050405020303" pitchFamily="18" charset="0"/>
              </a:rPr>
              <a:t>operate(inc,3)</a:t>
            </a:r>
          </a:p>
          <a:p>
            <a:pPr marL="0" indent="0">
              <a:buNone/>
            </a:pPr>
            <a:r>
              <a:rPr lang="en-US" sz="1500" dirty="0">
                <a:latin typeface="Georgia" panose="02040502050405020303" pitchFamily="18" charset="0"/>
              </a:rPr>
              <a:t>4</a:t>
            </a:r>
          </a:p>
          <a:p>
            <a:pPr marL="0" indent="0">
              <a:buNone/>
            </a:pPr>
            <a:r>
              <a:rPr lang="en-US" sz="1500" dirty="0">
                <a:latin typeface="Georgia" panose="02040502050405020303" pitchFamily="18" charset="0"/>
              </a:rPr>
              <a:t>operate(dec,3)</a:t>
            </a:r>
          </a:p>
          <a:p>
            <a:pPr marL="0" indent="0">
              <a:buNone/>
            </a:pPr>
            <a:r>
              <a:rPr lang="en-US" sz="1500" dirty="0">
                <a:latin typeface="Georgia" panose="02040502050405020303" pitchFamily="18" charset="0"/>
              </a:rPr>
              <a:t>2</a:t>
            </a:r>
          </a:p>
          <a:p>
            <a:pPr marL="0" indent="0">
              <a:buNone/>
            </a:pPr>
            <a:endParaRPr lang="en-IN" sz="1500" dirty="0">
              <a:latin typeface="Georgia" panose="02040502050405020303" pitchFamily="18" charset="0"/>
            </a:endParaRPr>
          </a:p>
        </p:txBody>
      </p:sp>
      <p:sp>
        <p:nvSpPr>
          <p:cNvPr id="2" name="Footer Placeholder 1">
            <a:extLst>
              <a:ext uri="{FF2B5EF4-FFF2-40B4-BE49-F238E27FC236}">
                <a16:creationId xmlns:a16="http://schemas.microsoft.com/office/drawing/2014/main" id="{E92F0C8A-FFBA-A151-EDD6-9D6CE8B848C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C7EB6C5-02B3-D593-790D-820EF273668B}"/>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53167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C7BCB-D0EF-4C74-8F1D-D9E93E2013CE}"/>
              </a:ext>
            </a:extLst>
          </p:cNvPr>
          <p:cNvSpPr>
            <a:spLocks noGrp="1"/>
          </p:cNvSpPr>
          <p:nvPr>
            <p:ph idx="1"/>
          </p:nvPr>
        </p:nvSpPr>
        <p:spPr>
          <a:xfrm>
            <a:off x="314326" y="542925"/>
            <a:ext cx="11296482" cy="6010275"/>
          </a:xfrm>
        </p:spPr>
        <p:txBody>
          <a:bodyPr>
            <a:normAutofit/>
          </a:bodyPr>
          <a:lstStyle/>
          <a:p>
            <a:pPr marL="0" indent="0">
              <a:buNone/>
            </a:pPr>
            <a:r>
              <a:rPr lang="en-US" sz="2200" b="1" dirty="0">
                <a:solidFill>
                  <a:srgbClr val="C00000"/>
                </a:solidFill>
                <a:latin typeface="Georgia" panose="02040502050405020303" pitchFamily="18" charset="0"/>
              </a:rPr>
              <a:t>A function can return another function.</a:t>
            </a:r>
          </a:p>
          <a:p>
            <a:pPr marL="0" indent="0">
              <a:buNone/>
            </a:pPr>
            <a:endParaRPr lang="en-US" sz="2200" b="1" dirty="0">
              <a:solidFill>
                <a:srgbClr val="C00000"/>
              </a:solidFill>
              <a:latin typeface="Georgia" panose="02040502050405020303" pitchFamily="18" charset="0"/>
            </a:endParaRPr>
          </a:p>
          <a:p>
            <a:pPr marL="0" indent="0">
              <a:buNone/>
            </a:pPr>
            <a:r>
              <a:rPr lang="en-US" sz="2200" b="1" dirty="0">
                <a:solidFill>
                  <a:srgbClr val="00B0F0"/>
                </a:solidFill>
                <a:latin typeface="Georgia" panose="02040502050405020303" pitchFamily="18" charset="0"/>
              </a:rPr>
              <a:t>Example:</a:t>
            </a:r>
          </a:p>
          <a:p>
            <a:pPr marL="0" indent="0">
              <a:buNone/>
            </a:pPr>
            <a:r>
              <a:rPr lang="en-US" sz="2200" dirty="0">
                <a:latin typeface="Georgia" panose="02040502050405020303" pitchFamily="18" charset="0"/>
              </a:rPr>
              <a:t>def </a:t>
            </a:r>
            <a:r>
              <a:rPr lang="en-US" sz="2200" dirty="0" err="1">
                <a:latin typeface="Georgia" panose="02040502050405020303" pitchFamily="18" charset="0"/>
              </a:rPr>
              <a:t>is_called</a:t>
            </a:r>
            <a:r>
              <a:rPr lang="en-US" sz="2200" dirty="0">
                <a:latin typeface="Georgia" panose="02040502050405020303" pitchFamily="18" charset="0"/>
              </a:rPr>
              <a:t>():</a:t>
            </a:r>
          </a:p>
          <a:p>
            <a:pPr marL="0" indent="0">
              <a:buNone/>
            </a:pPr>
            <a:r>
              <a:rPr lang="en-US" sz="2200" dirty="0">
                <a:latin typeface="Georgia" panose="02040502050405020303" pitchFamily="18" charset="0"/>
              </a:rPr>
              <a:t>    def </a:t>
            </a:r>
            <a:r>
              <a:rPr lang="en-US" sz="2200" dirty="0" err="1">
                <a:latin typeface="Georgia" panose="02040502050405020303" pitchFamily="18" charset="0"/>
              </a:rPr>
              <a:t>is_returned</a:t>
            </a:r>
            <a:r>
              <a:rPr lang="en-US" sz="2200" dirty="0">
                <a:latin typeface="Georgia" panose="02040502050405020303" pitchFamily="18" charset="0"/>
              </a:rPr>
              <a:t>():</a:t>
            </a:r>
          </a:p>
          <a:p>
            <a:pPr marL="0" indent="0">
              <a:buNone/>
            </a:pPr>
            <a:r>
              <a:rPr lang="en-US" sz="2200" dirty="0">
                <a:latin typeface="Georgia" panose="02040502050405020303" pitchFamily="18" charset="0"/>
              </a:rPr>
              <a:t>        print("Hello")</a:t>
            </a:r>
          </a:p>
          <a:p>
            <a:pPr marL="0" indent="0">
              <a:buNone/>
            </a:pPr>
            <a:r>
              <a:rPr lang="en-US" sz="2200" dirty="0">
                <a:latin typeface="Georgia" panose="02040502050405020303" pitchFamily="18" charset="0"/>
              </a:rPr>
              <a:t>    return </a:t>
            </a:r>
            <a:r>
              <a:rPr lang="en-US" sz="2200" dirty="0" err="1">
                <a:latin typeface="Georgia" panose="02040502050405020303" pitchFamily="18" charset="0"/>
              </a:rPr>
              <a:t>is_returned</a:t>
            </a:r>
            <a:endParaRPr lang="en-US" sz="2200" dirty="0">
              <a:latin typeface="Georgia" panose="02040502050405020303" pitchFamily="18" charset="0"/>
            </a:endParaRPr>
          </a:p>
          <a:p>
            <a:pPr marL="0" indent="0">
              <a:buNone/>
            </a:pPr>
            <a:r>
              <a:rPr lang="en-US" sz="2200" dirty="0">
                <a:latin typeface="Georgia" panose="02040502050405020303" pitchFamily="18" charset="0"/>
              </a:rPr>
              <a:t>new = </a:t>
            </a:r>
            <a:r>
              <a:rPr lang="en-US" sz="2200" dirty="0" err="1">
                <a:latin typeface="Georgia" panose="02040502050405020303" pitchFamily="18" charset="0"/>
              </a:rPr>
              <a:t>is_called</a:t>
            </a:r>
            <a:r>
              <a:rPr lang="en-US" sz="2200" dirty="0">
                <a:latin typeface="Georgia" panose="02040502050405020303" pitchFamily="18" charset="0"/>
              </a:rPr>
              <a:t>()</a:t>
            </a:r>
          </a:p>
          <a:p>
            <a:pPr marL="0" indent="0">
              <a:buNone/>
            </a:pPr>
            <a:r>
              <a:rPr lang="en-US" sz="2200" dirty="0">
                <a:latin typeface="Georgia" panose="02040502050405020303" pitchFamily="18" charset="0"/>
              </a:rPr>
              <a:t>new()</a:t>
            </a:r>
          </a:p>
          <a:p>
            <a:pPr marL="0" indent="0">
              <a:buNone/>
            </a:pPr>
            <a:endParaRPr lang="en-US" sz="2200" dirty="0">
              <a:latin typeface="Georgia" panose="02040502050405020303" pitchFamily="18" charset="0"/>
            </a:endParaRPr>
          </a:p>
          <a:p>
            <a:pPr marL="0" indent="0">
              <a:buNone/>
            </a:pPr>
            <a:r>
              <a:rPr lang="en-US" sz="2200" b="1" dirty="0">
                <a:solidFill>
                  <a:srgbClr val="00B0F0"/>
                </a:solidFill>
                <a:latin typeface="Georgia" panose="02040502050405020303" pitchFamily="18" charset="0"/>
              </a:rPr>
              <a:t>Output:</a:t>
            </a:r>
          </a:p>
          <a:p>
            <a:pPr marL="0" indent="0">
              <a:buNone/>
            </a:pPr>
            <a:r>
              <a:rPr lang="en-US" sz="2200" dirty="0">
                <a:latin typeface="Georgia" panose="02040502050405020303" pitchFamily="18" charset="0"/>
              </a:rPr>
              <a:t>Hello</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6412B886-F0FE-655C-5E5E-95CB07473EF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3D91943-C499-FC2A-1348-282CFA0F0EB4}"/>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7513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0131B-C21A-44D1-935D-FFE6F91E148D}"/>
              </a:ext>
            </a:extLst>
          </p:cNvPr>
          <p:cNvSpPr>
            <a:spLocks noGrp="1"/>
          </p:cNvSpPr>
          <p:nvPr>
            <p:ph idx="1"/>
          </p:nvPr>
        </p:nvSpPr>
        <p:spPr>
          <a:xfrm>
            <a:off x="85725" y="161925"/>
            <a:ext cx="11972925" cy="6572250"/>
          </a:xfrm>
        </p:spPr>
        <p:txBody>
          <a:bodyPr>
            <a:normAutofit lnSpcReduction="10000"/>
          </a:bodyPr>
          <a:lstStyle/>
          <a:p>
            <a:pPr marL="0" indent="0">
              <a:buNone/>
            </a:pPr>
            <a:r>
              <a:rPr lang="en-US" sz="2200" dirty="0">
                <a:latin typeface="Georgia" panose="02040502050405020303" pitchFamily="18" charset="0"/>
              </a:rPr>
              <a:t>A decorator takes in a function, adds some functionality and returns it.</a:t>
            </a:r>
          </a:p>
          <a:p>
            <a:pPr marL="0" indent="0">
              <a:buNone/>
            </a:pPr>
            <a:r>
              <a:rPr lang="en-US" sz="2200" dirty="0">
                <a:latin typeface="Georgia" panose="02040502050405020303" pitchFamily="18" charset="0"/>
              </a:rPr>
              <a:t>def </a:t>
            </a:r>
            <a:r>
              <a:rPr lang="en-US" sz="2200" dirty="0" err="1">
                <a:latin typeface="Georgia" panose="02040502050405020303" pitchFamily="18" charset="0"/>
              </a:rPr>
              <a:t>make_pretty</a:t>
            </a:r>
            <a:r>
              <a:rPr lang="en-US" sz="2200" dirty="0">
                <a:latin typeface="Georgia" panose="02040502050405020303" pitchFamily="18" charset="0"/>
              </a:rPr>
              <a:t>(</a:t>
            </a:r>
            <a:r>
              <a:rPr lang="en-US" sz="2200" dirty="0" err="1">
                <a:latin typeface="Georgia" panose="02040502050405020303" pitchFamily="18" charset="0"/>
              </a:rPr>
              <a:t>func</a:t>
            </a:r>
            <a:r>
              <a:rPr lang="en-US" sz="2200" dirty="0">
                <a:latin typeface="Georgia" panose="02040502050405020303" pitchFamily="18" charset="0"/>
              </a:rPr>
              <a:t>):</a:t>
            </a:r>
          </a:p>
          <a:p>
            <a:pPr marL="0" indent="0">
              <a:buNone/>
            </a:pPr>
            <a:r>
              <a:rPr lang="en-US" sz="2200" dirty="0">
                <a:latin typeface="Georgia" panose="02040502050405020303" pitchFamily="18" charset="0"/>
              </a:rPr>
              <a:t>    def inner():</a:t>
            </a:r>
          </a:p>
          <a:p>
            <a:pPr marL="0" indent="0">
              <a:buNone/>
            </a:pPr>
            <a:r>
              <a:rPr lang="en-US" sz="2200" dirty="0">
                <a:latin typeface="Georgia" panose="02040502050405020303" pitchFamily="18" charset="0"/>
              </a:rPr>
              <a:t>        print("I got decorated")</a:t>
            </a:r>
          </a:p>
          <a:p>
            <a:pPr marL="0" indent="0">
              <a:buNone/>
            </a:pPr>
            <a:r>
              <a:rPr lang="en-US" sz="2200" dirty="0">
                <a:latin typeface="Georgia" panose="02040502050405020303" pitchFamily="18" charset="0"/>
              </a:rPr>
              <a:t>        </a:t>
            </a:r>
            <a:r>
              <a:rPr lang="en-US" sz="2200" dirty="0" err="1">
                <a:latin typeface="Georgia" panose="02040502050405020303" pitchFamily="18" charset="0"/>
              </a:rPr>
              <a:t>func</a:t>
            </a:r>
            <a:r>
              <a:rPr lang="en-US" sz="2200" dirty="0">
                <a:latin typeface="Georgia" panose="02040502050405020303" pitchFamily="18" charset="0"/>
              </a:rPr>
              <a:t>()</a:t>
            </a:r>
          </a:p>
          <a:p>
            <a:pPr marL="0" indent="0">
              <a:buNone/>
            </a:pPr>
            <a:r>
              <a:rPr lang="en-US" sz="2200" dirty="0">
                <a:latin typeface="Georgia" panose="02040502050405020303" pitchFamily="18" charset="0"/>
              </a:rPr>
              <a:t>    return inner</a:t>
            </a:r>
          </a:p>
          <a:p>
            <a:pPr marL="0" indent="0">
              <a:buNone/>
            </a:pPr>
            <a:r>
              <a:rPr lang="en-US" sz="2200" dirty="0">
                <a:latin typeface="Georgia" panose="02040502050405020303" pitchFamily="18" charset="0"/>
              </a:rPr>
              <a:t>def ordinary():</a:t>
            </a:r>
          </a:p>
          <a:p>
            <a:pPr marL="0" indent="0">
              <a:buNone/>
            </a:pPr>
            <a:r>
              <a:rPr lang="en-US" sz="2200" dirty="0">
                <a:latin typeface="Georgia" panose="02040502050405020303" pitchFamily="18" charset="0"/>
              </a:rPr>
              <a:t>    print("I am ordinary")</a:t>
            </a:r>
          </a:p>
          <a:p>
            <a:pPr marL="0" indent="0">
              <a:buNone/>
            </a:pPr>
            <a:r>
              <a:rPr lang="en-US" sz="2200" dirty="0">
                <a:latin typeface="Georgia" panose="02040502050405020303" pitchFamily="18" charset="0"/>
              </a:rPr>
              <a:t>In the example shown above, </a:t>
            </a:r>
            <a:r>
              <a:rPr lang="en-US" sz="2200" dirty="0" err="1">
                <a:latin typeface="Georgia" panose="02040502050405020303" pitchFamily="18" charset="0"/>
              </a:rPr>
              <a:t>make_pretty</a:t>
            </a:r>
            <a:r>
              <a:rPr lang="en-US" sz="2200" dirty="0">
                <a:latin typeface="Georgia" panose="02040502050405020303" pitchFamily="18" charset="0"/>
              </a:rPr>
              <a:t>() is a decorator. In the assignment step:</a:t>
            </a:r>
          </a:p>
          <a:p>
            <a:pPr marL="0" indent="0">
              <a:buNone/>
            </a:pPr>
            <a:r>
              <a:rPr lang="en-US" sz="2200" dirty="0">
                <a:latin typeface="Georgia" panose="02040502050405020303" pitchFamily="18" charset="0"/>
              </a:rPr>
              <a:t>pretty = </a:t>
            </a:r>
            <a:r>
              <a:rPr lang="en-US" sz="2200" dirty="0" err="1">
                <a:latin typeface="Georgia" panose="02040502050405020303" pitchFamily="18" charset="0"/>
              </a:rPr>
              <a:t>make_pretty</a:t>
            </a:r>
            <a:r>
              <a:rPr lang="en-US" sz="2200" dirty="0">
                <a:latin typeface="Georgia" panose="02040502050405020303" pitchFamily="18" charset="0"/>
              </a:rPr>
              <a:t>(ordinary)</a:t>
            </a:r>
          </a:p>
          <a:p>
            <a:pPr marL="0" indent="0">
              <a:buNone/>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The function ordinary() got decorated and the returned function was given the name pretty.</a:t>
            </a:r>
          </a:p>
          <a:p>
            <a:pPr>
              <a:buFont typeface="Wingdings" panose="05000000000000000000" pitchFamily="2" charset="2"/>
              <a:buChar char="Ø"/>
            </a:pPr>
            <a:endParaRPr lang="en-US" sz="2200" dirty="0">
              <a:latin typeface="Georgia" panose="02040502050405020303" pitchFamily="18" charset="0"/>
            </a:endParaRPr>
          </a:p>
          <a:p>
            <a:pPr>
              <a:buFont typeface="Wingdings" panose="05000000000000000000" pitchFamily="2" charset="2"/>
              <a:buChar char="Ø"/>
            </a:pPr>
            <a:r>
              <a:rPr lang="en-US" sz="2200" dirty="0">
                <a:latin typeface="Georgia" panose="02040502050405020303" pitchFamily="18" charset="0"/>
              </a:rPr>
              <a:t>We can see that the decorator function added some new functionality to the original function. This is similar to packing a gift. The decorator acts as a wrapper. The nature of the object that got decorated (actual gift inside) does not alter. But now, it looks pretty (since it got decorated).</a:t>
            </a:r>
          </a:p>
        </p:txBody>
      </p:sp>
      <p:sp>
        <p:nvSpPr>
          <p:cNvPr id="2" name="Footer Placeholder 1">
            <a:extLst>
              <a:ext uri="{FF2B5EF4-FFF2-40B4-BE49-F238E27FC236}">
                <a16:creationId xmlns:a16="http://schemas.microsoft.com/office/drawing/2014/main" id="{4C361DF7-E2EA-CDCD-4731-AF72F75D072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C81D66B-B5F7-DFDF-0366-44FFA3BE62E9}"/>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6490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24D75-02EA-4CE5-82EB-9674DF5DE5EE}"/>
              </a:ext>
            </a:extLst>
          </p:cNvPr>
          <p:cNvSpPr>
            <a:spLocks noGrp="1"/>
          </p:cNvSpPr>
          <p:nvPr>
            <p:ph idx="1"/>
          </p:nvPr>
        </p:nvSpPr>
        <p:spPr>
          <a:xfrm>
            <a:off x="190500" y="304799"/>
            <a:ext cx="11782425" cy="6334125"/>
          </a:xfrm>
        </p:spPr>
        <p:txBody>
          <a:bodyPr>
            <a:normAutofit/>
          </a:bodyPr>
          <a:lstStyle/>
          <a:p>
            <a:pPr marL="0" indent="0">
              <a:buNone/>
            </a:pPr>
            <a:r>
              <a:rPr lang="en-US" sz="2200" dirty="0">
                <a:latin typeface="Georgia" panose="02040502050405020303" pitchFamily="18" charset="0"/>
              </a:rPr>
              <a:t>Generally, we decorate a function and reassign it as,</a:t>
            </a:r>
          </a:p>
          <a:p>
            <a:pPr marL="0" indent="0">
              <a:buNone/>
            </a:pPr>
            <a:r>
              <a:rPr lang="en-US" sz="2200" dirty="0">
                <a:latin typeface="Georgia" panose="02040502050405020303" pitchFamily="18" charset="0"/>
              </a:rPr>
              <a:t>ordinary = </a:t>
            </a:r>
            <a:r>
              <a:rPr lang="en-US" sz="2200" dirty="0" err="1">
                <a:latin typeface="Georgia" panose="02040502050405020303" pitchFamily="18" charset="0"/>
              </a:rPr>
              <a:t>make_pretty</a:t>
            </a:r>
            <a:r>
              <a:rPr lang="en-US" sz="2200" dirty="0">
                <a:latin typeface="Georgia" panose="02040502050405020303" pitchFamily="18" charset="0"/>
              </a:rPr>
              <a:t>(ordinary).</a:t>
            </a:r>
          </a:p>
          <a:p>
            <a:pPr>
              <a:buFont typeface="Wingdings" panose="05000000000000000000" pitchFamily="2" charset="2"/>
              <a:buChar char="Ø"/>
            </a:pPr>
            <a:r>
              <a:rPr lang="en-US" sz="2200" dirty="0">
                <a:latin typeface="Georgia" panose="02040502050405020303" pitchFamily="18" charset="0"/>
              </a:rPr>
              <a:t>We can use the @ symbol along with the name of the decorator function and place it above the definition of the function to be decorated. </a:t>
            </a:r>
          </a:p>
          <a:p>
            <a:pPr>
              <a:buFont typeface="Wingdings" panose="05000000000000000000" pitchFamily="2" charset="2"/>
              <a:buChar char="Ø"/>
            </a:pPr>
            <a:endParaRPr lang="en-US" sz="2200" dirty="0">
              <a:latin typeface="Georgia" panose="02040502050405020303" pitchFamily="18" charset="0"/>
            </a:endParaRPr>
          </a:p>
          <a:p>
            <a:pPr marL="0" indent="0">
              <a:buNone/>
            </a:pPr>
            <a:r>
              <a:rPr lang="en-US" sz="2200" b="1" dirty="0">
                <a:solidFill>
                  <a:srgbClr val="00B0F0"/>
                </a:solidFill>
                <a:latin typeface="Georgia" panose="02040502050405020303" pitchFamily="18" charset="0"/>
              </a:rPr>
              <a:t>Example:</a:t>
            </a:r>
          </a:p>
          <a:p>
            <a:pPr marL="0" indent="0">
              <a:buNone/>
            </a:pPr>
            <a:r>
              <a:rPr lang="en-US" sz="2200" dirty="0">
                <a:latin typeface="Georgia" panose="02040502050405020303" pitchFamily="18" charset="0"/>
              </a:rPr>
              <a:t>@make_pretty</a:t>
            </a:r>
          </a:p>
          <a:p>
            <a:pPr marL="0" indent="0">
              <a:buNone/>
            </a:pPr>
            <a:r>
              <a:rPr lang="en-US" sz="2200" dirty="0">
                <a:latin typeface="Georgia" panose="02040502050405020303" pitchFamily="18" charset="0"/>
              </a:rPr>
              <a:t>def ordinary():</a:t>
            </a:r>
          </a:p>
          <a:p>
            <a:pPr marL="0" indent="0">
              <a:buNone/>
            </a:pPr>
            <a:r>
              <a:rPr lang="en-US" sz="2200" dirty="0">
                <a:latin typeface="Georgia" panose="02040502050405020303" pitchFamily="18" charset="0"/>
              </a:rPr>
              <a:t>    print("I am ordinary")</a:t>
            </a:r>
          </a:p>
          <a:p>
            <a:pPr marL="0" indent="0">
              <a:buNone/>
            </a:pPr>
            <a:endParaRPr lang="en-US" sz="2200" dirty="0">
              <a:latin typeface="Georgia" panose="02040502050405020303" pitchFamily="18" charset="0"/>
            </a:endParaRPr>
          </a:p>
          <a:p>
            <a:pPr marL="0" indent="0">
              <a:buNone/>
            </a:pPr>
            <a:r>
              <a:rPr lang="en-US" sz="2200" b="1" dirty="0">
                <a:solidFill>
                  <a:srgbClr val="C00000"/>
                </a:solidFill>
                <a:latin typeface="Georgia" panose="02040502050405020303" pitchFamily="18" charset="0"/>
              </a:rPr>
              <a:t>is equivalent to</a:t>
            </a:r>
          </a:p>
          <a:p>
            <a:pPr marL="0" indent="0">
              <a:buNone/>
            </a:pPr>
            <a:r>
              <a:rPr lang="en-US" sz="2200" dirty="0">
                <a:latin typeface="Georgia" panose="02040502050405020303" pitchFamily="18" charset="0"/>
              </a:rPr>
              <a:t>def ordinary():</a:t>
            </a:r>
          </a:p>
          <a:p>
            <a:pPr marL="0" indent="0">
              <a:buNone/>
            </a:pPr>
            <a:r>
              <a:rPr lang="en-US" sz="2200" dirty="0">
                <a:latin typeface="Georgia" panose="02040502050405020303" pitchFamily="18" charset="0"/>
              </a:rPr>
              <a:t>    print("I am ordinary")</a:t>
            </a:r>
          </a:p>
          <a:p>
            <a:pPr marL="0" indent="0">
              <a:buNone/>
            </a:pPr>
            <a:r>
              <a:rPr lang="en-US" sz="2200" dirty="0">
                <a:latin typeface="Georgia" panose="02040502050405020303" pitchFamily="18" charset="0"/>
              </a:rPr>
              <a:t>ordinary = </a:t>
            </a:r>
            <a:r>
              <a:rPr lang="en-US" sz="2200" dirty="0" err="1">
                <a:latin typeface="Georgia" panose="02040502050405020303" pitchFamily="18" charset="0"/>
              </a:rPr>
              <a:t>make_pretty</a:t>
            </a:r>
            <a:r>
              <a:rPr lang="en-US" sz="2200" dirty="0">
                <a:latin typeface="Georgia" panose="02040502050405020303" pitchFamily="18" charset="0"/>
              </a:rPr>
              <a:t>(ordinary)</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3AEDE3D3-B909-6C46-26CA-E0E56D50874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2461231-C2CD-B947-155C-6B6C4F27AC00}"/>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109494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C36A9-0185-4D4E-B2F4-069ADBCD2A88}"/>
              </a:ext>
            </a:extLst>
          </p:cNvPr>
          <p:cNvSpPr>
            <a:spLocks noGrp="1"/>
          </p:cNvSpPr>
          <p:nvPr>
            <p:ph idx="1"/>
          </p:nvPr>
        </p:nvSpPr>
        <p:spPr>
          <a:xfrm>
            <a:off x="142876" y="304801"/>
            <a:ext cx="11801474" cy="6191250"/>
          </a:xfrm>
        </p:spPr>
        <p:txBody>
          <a:bodyPr>
            <a:normAutofit/>
          </a:bodyPr>
          <a:lstStyle/>
          <a:p>
            <a:pPr marL="0" indent="0">
              <a:buNone/>
            </a:pPr>
            <a:r>
              <a:rPr lang="en-US" sz="2200" b="1" dirty="0">
                <a:solidFill>
                  <a:srgbClr val="00B0F0"/>
                </a:solidFill>
                <a:latin typeface="Georgia" panose="02040502050405020303" pitchFamily="18" charset="0"/>
              </a:rPr>
              <a:t>Example:</a:t>
            </a:r>
          </a:p>
          <a:p>
            <a:pPr marL="0" indent="0">
              <a:buNone/>
            </a:pPr>
            <a:r>
              <a:rPr lang="en-US" sz="2200" dirty="0">
                <a:latin typeface="Georgia" panose="02040502050405020303" pitchFamily="18" charset="0"/>
              </a:rPr>
              <a:t>def </a:t>
            </a:r>
            <a:r>
              <a:rPr lang="en-US" sz="2200" dirty="0" err="1">
                <a:latin typeface="Georgia" panose="02040502050405020303" pitchFamily="18" charset="0"/>
              </a:rPr>
              <a:t>smart_divide</a:t>
            </a:r>
            <a:r>
              <a:rPr lang="en-US" sz="2200" dirty="0">
                <a:latin typeface="Georgia" panose="02040502050405020303" pitchFamily="18" charset="0"/>
              </a:rPr>
              <a:t>(</a:t>
            </a:r>
            <a:r>
              <a:rPr lang="en-US" sz="2200" dirty="0" err="1">
                <a:latin typeface="Georgia" panose="02040502050405020303" pitchFamily="18" charset="0"/>
              </a:rPr>
              <a:t>func</a:t>
            </a:r>
            <a:r>
              <a:rPr lang="en-US" sz="2200" dirty="0">
                <a:latin typeface="Georgia" panose="02040502050405020303" pitchFamily="18" charset="0"/>
              </a:rPr>
              <a:t>):</a:t>
            </a:r>
          </a:p>
          <a:p>
            <a:pPr marL="0" indent="0">
              <a:buNone/>
            </a:pPr>
            <a:r>
              <a:rPr lang="en-US" sz="2200" dirty="0">
                <a:latin typeface="Georgia" panose="02040502050405020303" pitchFamily="18" charset="0"/>
              </a:rPr>
              <a:t>    def inner(a, b):</a:t>
            </a:r>
          </a:p>
          <a:p>
            <a:pPr marL="0" indent="0">
              <a:buNone/>
            </a:pPr>
            <a:r>
              <a:rPr lang="en-US" sz="2200" dirty="0">
                <a:latin typeface="Georgia" panose="02040502050405020303" pitchFamily="18" charset="0"/>
              </a:rPr>
              <a:t>        print("I am going to divide", a, "and", b)</a:t>
            </a:r>
          </a:p>
          <a:p>
            <a:pPr marL="0" indent="0">
              <a:buNone/>
            </a:pPr>
            <a:r>
              <a:rPr lang="en-US" sz="2200" dirty="0">
                <a:latin typeface="Georgia" panose="02040502050405020303" pitchFamily="18" charset="0"/>
              </a:rPr>
              <a:t>        if b == 0:</a:t>
            </a:r>
          </a:p>
          <a:p>
            <a:pPr marL="0" indent="0">
              <a:buNone/>
            </a:pPr>
            <a:r>
              <a:rPr lang="en-US" sz="2200" dirty="0">
                <a:latin typeface="Georgia" panose="02040502050405020303" pitchFamily="18" charset="0"/>
              </a:rPr>
              <a:t>            print("Whoops! cannot divide")</a:t>
            </a:r>
          </a:p>
          <a:p>
            <a:pPr marL="0" indent="0">
              <a:buNone/>
            </a:pPr>
            <a:r>
              <a:rPr lang="en-US" sz="2200" dirty="0">
                <a:latin typeface="Georgia" panose="02040502050405020303" pitchFamily="18" charset="0"/>
              </a:rPr>
              <a:t>            return</a:t>
            </a:r>
          </a:p>
          <a:p>
            <a:pPr marL="0" indent="0">
              <a:buNone/>
            </a:pPr>
            <a:r>
              <a:rPr lang="en-US" sz="2200" dirty="0">
                <a:latin typeface="Georgia" panose="02040502050405020303" pitchFamily="18" charset="0"/>
              </a:rPr>
              <a:t>        return </a:t>
            </a:r>
            <a:r>
              <a:rPr lang="en-US" sz="2200" dirty="0" err="1">
                <a:latin typeface="Georgia" panose="02040502050405020303" pitchFamily="18" charset="0"/>
              </a:rPr>
              <a:t>func</a:t>
            </a:r>
            <a:r>
              <a:rPr lang="en-US" sz="2200" dirty="0">
                <a:latin typeface="Georgia" panose="02040502050405020303" pitchFamily="18" charset="0"/>
              </a:rPr>
              <a:t>(a, b)</a:t>
            </a:r>
          </a:p>
          <a:p>
            <a:pPr marL="0" indent="0">
              <a:buNone/>
            </a:pPr>
            <a:r>
              <a:rPr lang="en-US" sz="2200" dirty="0">
                <a:latin typeface="Georgia" panose="02040502050405020303" pitchFamily="18" charset="0"/>
              </a:rPr>
              <a:t>    return inner</a:t>
            </a:r>
          </a:p>
          <a:p>
            <a:pPr marL="0" indent="0">
              <a:buNone/>
            </a:pPr>
            <a:r>
              <a:rPr lang="en-US" sz="2200" dirty="0">
                <a:latin typeface="Georgia" panose="02040502050405020303" pitchFamily="18" charset="0"/>
              </a:rPr>
              <a:t>@smart_divide</a:t>
            </a:r>
          </a:p>
          <a:p>
            <a:pPr marL="0" indent="0">
              <a:buNone/>
            </a:pPr>
            <a:r>
              <a:rPr lang="en-US" sz="2200" dirty="0">
                <a:latin typeface="Georgia" panose="02040502050405020303" pitchFamily="18" charset="0"/>
              </a:rPr>
              <a:t>def divide(a, b):</a:t>
            </a:r>
          </a:p>
          <a:p>
            <a:pPr marL="0" indent="0">
              <a:buNone/>
            </a:pPr>
            <a:r>
              <a:rPr lang="en-US" sz="2200" dirty="0">
                <a:latin typeface="Georgia" panose="02040502050405020303" pitchFamily="18" charset="0"/>
              </a:rPr>
              <a:t>    print(a/b)</a:t>
            </a:r>
            <a:endParaRPr lang="en-IN" sz="2200" dirty="0">
              <a:latin typeface="Georgia" panose="02040502050405020303" pitchFamily="18" charset="0"/>
            </a:endParaRPr>
          </a:p>
        </p:txBody>
      </p:sp>
      <p:sp>
        <p:nvSpPr>
          <p:cNvPr id="2" name="Footer Placeholder 1">
            <a:extLst>
              <a:ext uri="{FF2B5EF4-FFF2-40B4-BE49-F238E27FC236}">
                <a16:creationId xmlns:a16="http://schemas.microsoft.com/office/drawing/2014/main" id="{0C8C9558-7028-399D-204C-59D1E95E5D6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44115CD-605D-2A13-CCD5-A7738017D246}"/>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371374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EB250-7348-4D10-A8EF-401936157DD8}"/>
              </a:ext>
            </a:extLst>
          </p:cNvPr>
          <p:cNvSpPr>
            <a:spLocks noGrp="1"/>
          </p:cNvSpPr>
          <p:nvPr>
            <p:ph idx="1"/>
          </p:nvPr>
        </p:nvSpPr>
        <p:spPr>
          <a:xfrm>
            <a:off x="323850" y="628650"/>
            <a:ext cx="11687175" cy="5953125"/>
          </a:xfrm>
        </p:spPr>
        <p:txBody>
          <a:bodyPr>
            <a:noAutofit/>
          </a:bodyPr>
          <a:lstStyle/>
          <a:p>
            <a:pPr marL="0" indent="0">
              <a:buNone/>
            </a:pPr>
            <a:r>
              <a:rPr lang="en-US" sz="2200" b="1" dirty="0">
                <a:solidFill>
                  <a:srgbClr val="C00000"/>
                </a:solidFill>
                <a:latin typeface="Georgia" panose="02040502050405020303" pitchFamily="18" charset="0"/>
              </a:rPr>
              <a:t>Multiple decorators can be chained in Python.</a:t>
            </a:r>
          </a:p>
          <a:p>
            <a:pPr>
              <a:buFont typeface="Wingdings" panose="05000000000000000000" pitchFamily="2" charset="2"/>
              <a:buChar char="Ø"/>
            </a:pPr>
            <a:r>
              <a:rPr lang="en-US" sz="1400" dirty="0">
                <a:latin typeface="Georgia" panose="02040502050405020303" pitchFamily="18" charset="0"/>
              </a:rPr>
              <a:t>This is to say, a function can be decorated multiple times with different (or same) decorators. </a:t>
            </a:r>
          </a:p>
          <a:p>
            <a:pPr>
              <a:buFont typeface="Wingdings" panose="05000000000000000000" pitchFamily="2" charset="2"/>
              <a:buChar char="Ø"/>
            </a:pPr>
            <a:r>
              <a:rPr lang="en-US" sz="1400" dirty="0">
                <a:latin typeface="Georgia" panose="02040502050405020303" pitchFamily="18" charset="0"/>
              </a:rPr>
              <a:t>We simply place the decorators above the desired function.</a:t>
            </a:r>
          </a:p>
          <a:p>
            <a:pPr marL="0" indent="0">
              <a:buNone/>
            </a:pPr>
            <a:r>
              <a:rPr lang="en-US" sz="1400" dirty="0">
                <a:latin typeface="Georgia" panose="02040502050405020303" pitchFamily="18" charset="0"/>
              </a:rPr>
              <a:t>def star(</a:t>
            </a:r>
            <a:r>
              <a:rPr lang="en-US" sz="1400" dirty="0" err="1">
                <a:latin typeface="Georgia" panose="02040502050405020303" pitchFamily="18" charset="0"/>
              </a:rPr>
              <a:t>func</a:t>
            </a:r>
            <a:r>
              <a:rPr lang="en-US" sz="1400" dirty="0">
                <a:latin typeface="Georgia" panose="02040502050405020303" pitchFamily="18" charset="0"/>
              </a:rPr>
              <a:t>):</a:t>
            </a:r>
          </a:p>
          <a:p>
            <a:pPr marL="0" indent="0">
              <a:buNone/>
            </a:pPr>
            <a:r>
              <a:rPr lang="en-US" sz="1400" dirty="0">
                <a:latin typeface="Georgia" panose="02040502050405020303" pitchFamily="18" charset="0"/>
              </a:rPr>
              <a:t>    def inner(*</a:t>
            </a:r>
            <a:r>
              <a:rPr lang="en-US" sz="1400" dirty="0" err="1">
                <a:latin typeface="Georgia" panose="02040502050405020303" pitchFamily="18" charset="0"/>
              </a:rPr>
              <a:t>args</a:t>
            </a:r>
            <a:r>
              <a:rPr lang="en-US" sz="1400" dirty="0">
                <a:latin typeface="Georgia" panose="02040502050405020303" pitchFamily="18" charset="0"/>
              </a:rPr>
              <a:t>, **</a:t>
            </a:r>
            <a:r>
              <a:rPr lang="en-US" sz="1400" dirty="0" err="1">
                <a:latin typeface="Georgia" panose="02040502050405020303" pitchFamily="18" charset="0"/>
              </a:rPr>
              <a:t>kwargs</a:t>
            </a:r>
            <a:r>
              <a:rPr lang="en-US" sz="1400" dirty="0">
                <a:latin typeface="Georgia" panose="02040502050405020303" pitchFamily="18" charset="0"/>
              </a:rPr>
              <a:t>):</a:t>
            </a:r>
          </a:p>
          <a:p>
            <a:pPr marL="0" indent="0">
              <a:buNone/>
            </a:pPr>
            <a:r>
              <a:rPr lang="en-US" sz="1400" dirty="0">
                <a:latin typeface="Georgia" panose="02040502050405020303" pitchFamily="18" charset="0"/>
              </a:rPr>
              <a:t>        print("*" * 30)</a:t>
            </a:r>
          </a:p>
          <a:p>
            <a:pPr marL="0" indent="0">
              <a:buNone/>
            </a:pPr>
            <a:r>
              <a:rPr lang="en-US" sz="1400" dirty="0">
                <a:latin typeface="Georgia" panose="02040502050405020303" pitchFamily="18" charset="0"/>
              </a:rPr>
              <a:t>        </a:t>
            </a:r>
            <a:r>
              <a:rPr lang="en-US" sz="1400" dirty="0" err="1">
                <a:latin typeface="Georgia" panose="02040502050405020303" pitchFamily="18" charset="0"/>
              </a:rPr>
              <a:t>func</a:t>
            </a:r>
            <a:r>
              <a:rPr lang="en-US" sz="1400" dirty="0">
                <a:latin typeface="Georgia" panose="02040502050405020303" pitchFamily="18" charset="0"/>
              </a:rPr>
              <a:t>(*</a:t>
            </a:r>
            <a:r>
              <a:rPr lang="en-US" sz="1400" dirty="0" err="1">
                <a:latin typeface="Georgia" panose="02040502050405020303" pitchFamily="18" charset="0"/>
              </a:rPr>
              <a:t>args</a:t>
            </a:r>
            <a:r>
              <a:rPr lang="en-US" sz="1400" dirty="0">
                <a:latin typeface="Georgia" panose="02040502050405020303" pitchFamily="18" charset="0"/>
              </a:rPr>
              <a:t>, **</a:t>
            </a:r>
            <a:r>
              <a:rPr lang="en-US" sz="1400" dirty="0" err="1">
                <a:latin typeface="Georgia" panose="02040502050405020303" pitchFamily="18" charset="0"/>
              </a:rPr>
              <a:t>kwargs</a:t>
            </a:r>
            <a:r>
              <a:rPr lang="en-US" sz="1400" dirty="0">
                <a:latin typeface="Georgia" panose="02040502050405020303" pitchFamily="18" charset="0"/>
              </a:rPr>
              <a:t>)</a:t>
            </a:r>
          </a:p>
          <a:p>
            <a:pPr marL="0" indent="0">
              <a:buNone/>
            </a:pPr>
            <a:r>
              <a:rPr lang="en-US" sz="1400" dirty="0">
                <a:latin typeface="Georgia" panose="02040502050405020303" pitchFamily="18" charset="0"/>
              </a:rPr>
              <a:t>        print("*" * 30)</a:t>
            </a:r>
          </a:p>
          <a:p>
            <a:pPr marL="0" indent="0">
              <a:buNone/>
            </a:pPr>
            <a:r>
              <a:rPr lang="en-US" sz="1400" dirty="0">
                <a:latin typeface="Georgia" panose="02040502050405020303" pitchFamily="18" charset="0"/>
              </a:rPr>
              <a:t>    return inner</a:t>
            </a:r>
          </a:p>
          <a:p>
            <a:pPr marL="0" indent="0">
              <a:buNone/>
            </a:pPr>
            <a:r>
              <a:rPr lang="en-US" sz="1400" dirty="0">
                <a:latin typeface="Georgia" panose="02040502050405020303" pitchFamily="18" charset="0"/>
              </a:rPr>
              <a:t>def percent(</a:t>
            </a:r>
            <a:r>
              <a:rPr lang="en-US" sz="1400" dirty="0" err="1">
                <a:latin typeface="Georgia" panose="02040502050405020303" pitchFamily="18" charset="0"/>
              </a:rPr>
              <a:t>func</a:t>
            </a:r>
            <a:r>
              <a:rPr lang="en-US" sz="1400" dirty="0">
                <a:latin typeface="Georgia" panose="02040502050405020303" pitchFamily="18" charset="0"/>
              </a:rPr>
              <a:t>):</a:t>
            </a:r>
          </a:p>
          <a:p>
            <a:pPr marL="0" indent="0">
              <a:buNone/>
            </a:pPr>
            <a:r>
              <a:rPr lang="en-US" sz="1400" dirty="0">
                <a:latin typeface="Georgia" panose="02040502050405020303" pitchFamily="18" charset="0"/>
              </a:rPr>
              <a:t>    def inner(*</a:t>
            </a:r>
            <a:r>
              <a:rPr lang="en-US" sz="1400" dirty="0" err="1">
                <a:latin typeface="Georgia" panose="02040502050405020303" pitchFamily="18" charset="0"/>
              </a:rPr>
              <a:t>args</a:t>
            </a:r>
            <a:r>
              <a:rPr lang="en-US" sz="1400" dirty="0">
                <a:latin typeface="Georgia" panose="02040502050405020303" pitchFamily="18" charset="0"/>
              </a:rPr>
              <a:t>, **</a:t>
            </a:r>
            <a:r>
              <a:rPr lang="en-US" sz="1400" dirty="0" err="1">
                <a:latin typeface="Georgia" panose="02040502050405020303" pitchFamily="18" charset="0"/>
              </a:rPr>
              <a:t>kwargs</a:t>
            </a:r>
            <a:r>
              <a:rPr lang="en-US" sz="1400" dirty="0">
                <a:latin typeface="Georgia" panose="02040502050405020303" pitchFamily="18" charset="0"/>
              </a:rPr>
              <a:t>):</a:t>
            </a:r>
          </a:p>
          <a:p>
            <a:pPr marL="0" indent="0">
              <a:buNone/>
            </a:pPr>
            <a:r>
              <a:rPr lang="en-US" sz="1400" dirty="0">
                <a:latin typeface="Georgia" panose="02040502050405020303" pitchFamily="18" charset="0"/>
              </a:rPr>
              <a:t>        print("%" * 30)</a:t>
            </a:r>
          </a:p>
          <a:p>
            <a:pPr marL="0" indent="0">
              <a:buNone/>
            </a:pPr>
            <a:r>
              <a:rPr lang="en-US" sz="1400" dirty="0">
                <a:latin typeface="Georgia" panose="02040502050405020303" pitchFamily="18" charset="0"/>
              </a:rPr>
              <a:t>        </a:t>
            </a:r>
            <a:r>
              <a:rPr lang="en-US" sz="1400" dirty="0" err="1">
                <a:latin typeface="Georgia" panose="02040502050405020303" pitchFamily="18" charset="0"/>
              </a:rPr>
              <a:t>func</a:t>
            </a:r>
            <a:r>
              <a:rPr lang="en-US" sz="1400" dirty="0">
                <a:latin typeface="Georgia" panose="02040502050405020303" pitchFamily="18" charset="0"/>
              </a:rPr>
              <a:t>(*</a:t>
            </a:r>
            <a:r>
              <a:rPr lang="en-US" sz="1400" dirty="0" err="1">
                <a:latin typeface="Georgia" panose="02040502050405020303" pitchFamily="18" charset="0"/>
              </a:rPr>
              <a:t>args</a:t>
            </a:r>
            <a:r>
              <a:rPr lang="en-US" sz="1400" dirty="0">
                <a:latin typeface="Georgia" panose="02040502050405020303" pitchFamily="18" charset="0"/>
              </a:rPr>
              <a:t>, **</a:t>
            </a:r>
            <a:r>
              <a:rPr lang="en-US" sz="1400" dirty="0" err="1">
                <a:latin typeface="Georgia" panose="02040502050405020303" pitchFamily="18" charset="0"/>
              </a:rPr>
              <a:t>kwargs</a:t>
            </a:r>
            <a:r>
              <a:rPr lang="en-US" sz="1400" dirty="0">
                <a:latin typeface="Georgia" panose="02040502050405020303" pitchFamily="18" charset="0"/>
              </a:rPr>
              <a:t>)</a:t>
            </a:r>
          </a:p>
          <a:p>
            <a:pPr marL="0" indent="0">
              <a:buNone/>
            </a:pPr>
            <a:r>
              <a:rPr lang="en-US" sz="1400" dirty="0">
                <a:latin typeface="Georgia" panose="02040502050405020303" pitchFamily="18" charset="0"/>
              </a:rPr>
              <a:t>        print("%" * 30)</a:t>
            </a:r>
          </a:p>
          <a:p>
            <a:pPr marL="0" indent="0">
              <a:buNone/>
            </a:pPr>
            <a:r>
              <a:rPr lang="en-US" sz="1400" dirty="0">
                <a:latin typeface="Georgia" panose="02040502050405020303" pitchFamily="18" charset="0"/>
              </a:rPr>
              <a:t>    return inner</a:t>
            </a:r>
          </a:p>
        </p:txBody>
      </p:sp>
      <p:sp>
        <p:nvSpPr>
          <p:cNvPr id="2" name="Footer Placeholder 1">
            <a:extLst>
              <a:ext uri="{FF2B5EF4-FFF2-40B4-BE49-F238E27FC236}">
                <a16:creationId xmlns:a16="http://schemas.microsoft.com/office/drawing/2014/main" id="{0D771BF8-FDFA-5FDB-1126-39DDEEDB81F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59EFA16-C104-CE39-7C41-7BC8CBA55BB3}"/>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224868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D0C23-D786-402A-8D92-9C55635634B3}"/>
              </a:ext>
            </a:extLst>
          </p:cNvPr>
          <p:cNvSpPr>
            <a:spLocks noGrp="1"/>
          </p:cNvSpPr>
          <p:nvPr>
            <p:ph idx="1"/>
          </p:nvPr>
        </p:nvSpPr>
        <p:spPr>
          <a:xfrm>
            <a:off x="152400" y="228601"/>
            <a:ext cx="11725276" cy="6391274"/>
          </a:xfrm>
        </p:spPr>
        <p:txBody>
          <a:bodyPr>
            <a:noAutofit/>
          </a:bodyPr>
          <a:lstStyle/>
          <a:p>
            <a:pPr marL="0" indent="0">
              <a:buNone/>
            </a:pPr>
            <a:r>
              <a:rPr lang="en-US" sz="2200" dirty="0">
                <a:latin typeface="Georgia" panose="02040502050405020303" pitchFamily="18" charset="0"/>
              </a:rPr>
              <a:t>@star</a:t>
            </a:r>
          </a:p>
          <a:p>
            <a:pPr marL="0" indent="0">
              <a:buNone/>
            </a:pPr>
            <a:r>
              <a:rPr lang="en-US" sz="2200" dirty="0">
                <a:latin typeface="Georgia" panose="02040502050405020303" pitchFamily="18" charset="0"/>
              </a:rPr>
              <a:t>@percent</a:t>
            </a:r>
          </a:p>
          <a:p>
            <a:pPr marL="0" indent="0">
              <a:buNone/>
            </a:pPr>
            <a:r>
              <a:rPr lang="en-US" sz="2200" dirty="0">
                <a:latin typeface="Georgia" panose="02040502050405020303" pitchFamily="18" charset="0"/>
              </a:rPr>
              <a:t>def printer(msg):</a:t>
            </a:r>
          </a:p>
          <a:p>
            <a:pPr marL="0" indent="0">
              <a:buNone/>
            </a:pPr>
            <a:r>
              <a:rPr lang="en-US" sz="2200" dirty="0">
                <a:latin typeface="Georgia" panose="02040502050405020303" pitchFamily="18" charset="0"/>
              </a:rPr>
              <a:t>    print(msg)</a:t>
            </a:r>
          </a:p>
          <a:p>
            <a:pPr marL="0" indent="0">
              <a:buNone/>
            </a:pPr>
            <a:r>
              <a:rPr lang="en-US" sz="2200" dirty="0">
                <a:latin typeface="Georgia" panose="02040502050405020303" pitchFamily="18" charset="0"/>
              </a:rPr>
              <a:t>printer("Hello")</a:t>
            </a:r>
          </a:p>
          <a:p>
            <a:pPr marL="0" indent="0">
              <a:buNone/>
            </a:pPr>
            <a:r>
              <a:rPr lang="en-US" sz="2200" dirty="0">
                <a:latin typeface="Georgia" panose="02040502050405020303" pitchFamily="18" charset="0"/>
              </a:rPr>
              <a:t>The above syntax of,</a:t>
            </a:r>
          </a:p>
          <a:p>
            <a:pPr marL="0" indent="0">
              <a:buNone/>
            </a:pPr>
            <a:r>
              <a:rPr lang="en-IN" sz="2200" dirty="0">
                <a:latin typeface="Georgia" panose="02040502050405020303" pitchFamily="18" charset="0"/>
              </a:rPr>
              <a:t>@star</a:t>
            </a:r>
          </a:p>
          <a:p>
            <a:pPr marL="0" indent="0">
              <a:buNone/>
            </a:pPr>
            <a:r>
              <a:rPr lang="en-IN" sz="2200" dirty="0">
                <a:latin typeface="Georgia" panose="02040502050405020303" pitchFamily="18" charset="0"/>
              </a:rPr>
              <a:t>@percent</a:t>
            </a:r>
          </a:p>
          <a:p>
            <a:pPr marL="0" indent="0">
              <a:buNone/>
            </a:pPr>
            <a:r>
              <a:rPr lang="en-IN" sz="2200" dirty="0">
                <a:latin typeface="Georgia" panose="02040502050405020303" pitchFamily="18" charset="0"/>
              </a:rPr>
              <a:t>def printer(</a:t>
            </a:r>
            <a:r>
              <a:rPr lang="en-IN" sz="2200" dirty="0" err="1">
                <a:latin typeface="Georgia" panose="02040502050405020303" pitchFamily="18" charset="0"/>
              </a:rPr>
              <a:t>msg</a:t>
            </a:r>
            <a:r>
              <a:rPr lang="en-IN" sz="2200" dirty="0">
                <a:latin typeface="Georgia" panose="02040502050405020303" pitchFamily="18" charset="0"/>
              </a:rPr>
              <a:t>):</a:t>
            </a:r>
          </a:p>
          <a:p>
            <a:pPr marL="0" indent="0">
              <a:buNone/>
            </a:pPr>
            <a:r>
              <a:rPr lang="en-IN" sz="2200" dirty="0">
                <a:latin typeface="Georgia" panose="02040502050405020303" pitchFamily="18" charset="0"/>
              </a:rPr>
              <a:t>    print(</a:t>
            </a:r>
            <a:r>
              <a:rPr lang="en-IN" sz="2200" dirty="0" err="1">
                <a:latin typeface="Georgia" panose="02040502050405020303" pitchFamily="18" charset="0"/>
              </a:rPr>
              <a:t>msg</a:t>
            </a:r>
            <a:r>
              <a:rPr lang="en-IN" sz="2200" dirty="0">
                <a:latin typeface="Georgia" panose="02040502050405020303" pitchFamily="18" charset="0"/>
              </a:rPr>
              <a:t>)</a:t>
            </a:r>
          </a:p>
          <a:p>
            <a:pPr marL="0" indent="0">
              <a:buNone/>
            </a:pPr>
            <a:r>
              <a:rPr lang="en-IN" sz="2200" dirty="0">
                <a:solidFill>
                  <a:srgbClr val="C00000"/>
                </a:solidFill>
                <a:latin typeface="Georgia" panose="02040502050405020303" pitchFamily="18" charset="0"/>
              </a:rPr>
              <a:t>is equivalent to</a:t>
            </a:r>
          </a:p>
          <a:p>
            <a:pPr marL="0" indent="0">
              <a:buNone/>
            </a:pPr>
            <a:r>
              <a:rPr lang="en-IN" sz="2200" dirty="0">
                <a:latin typeface="Georgia" panose="02040502050405020303" pitchFamily="18" charset="0"/>
              </a:rPr>
              <a:t>def printer(</a:t>
            </a:r>
            <a:r>
              <a:rPr lang="en-IN" sz="2200" dirty="0" err="1">
                <a:latin typeface="Georgia" panose="02040502050405020303" pitchFamily="18" charset="0"/>
              </a:rPr>
              <a:t>msg</a:t>
            </a:r>
            <a:r>
              <a:rPr lang="en-IN" sz="2200" dirty="0">
                <a:latin typeface="Georgia" panose="02040502050405020303" pitchFamily="18" charset="0"/>
              </a:rPr>
              <a:t>):</a:t>
            </a:r>
          </a:p>
          <a:p>
            <a:pPr marL="0" indent="0">
              <a:buNone/>
            </a:pPr>
            <a:r>
              <a:rPr lang="en-IN" sz="2200" dirty="0">
                <a:latin typeface="Georgia" panose="02040502050405020303" pitchFamily="18" charset="0"/>
              </a:rPr>
              <a:t>    print(</a:t>
            </a:r>
            <a:r>
              <a:rPr lang="en-IN" sz="2200" dirty="0" err="1">
                <a:latin typeface="Georgia" panose="02040502050405020303" pitchFamily="18" charset="0"/>
              </a:rPr>
              <a:t>msg</a:t>
            </a:r>
            <a:r>
              <a:rPr lang="en-IN" sz="2200" dirty="0">
                <a:latin typeface="Georgia" panose="02040502050405020303" pitchFamily="18" charset="0"/>
              </a:rPr>
              <a:t>)</a:t>
            </a:r>
          </a:p>
          <a:p>
            <a:pPr marL="0" indent="0">
              <a:buNone/>
            </a:pPr>
            <a:r>
              <a:rPr lang="en-IN" sz="2200" dirty="0">
                <a:latin typeface="Georgia" panose="02040502050405020303" pitchFamily="18" charset="0"/>
              </a:rPr>
              <a:t>printer = star(percent(printer))</a:t>
            </a:r>
          </a:p>
        </p:txBody>
      </p:sp>
      <p:sp>
        <p:nvSpPr>
          <p:cNvPr id="2" name="Footer Placeholder 1">
            <a:extLst>
              <a:ext uri="{FF2B5EF4-FFF2-40B4-BE49-F238E27FC236}">
                <a16:creationId xmlns:a16="http://schemas.microsoft.com/office/drawing/2014/main" id="{77DB8A11-813C-2827-1133-F36A4E53FCB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6A5E36D-70B3-4836-C458-013280FE335C}"/>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1975734609"/>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13</TotalTime>
  <Words>2661</Words>
  <Application>Microsoft Office PowerPoint</Application>
  <PresentationFormat>Widescreen</PresentationFormat>
  <Paragraphs>435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Georgia</vt:lpstr>
      <vt:lpstr>Wingdings</vt:lpstr>
      <vt:lpstr>ICT Basic Theme</vt:lpstr>
      <vt:lpstr>Iterators, Generators and Decorators</vt:lpstr>
      <vt:lpstr>Decorators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sarihaashanmugasundaram@gmail.com</dc:creator>
  <cp:lastModifiedBy>sarihaashanmugasundaram@gmail.com</cp:lastModifiedBy>
  <cp:revision>8</cp:revision>
  <dcterms:created xsi:type="dcterms:W3CDTF">2023-04-29T05:06:40Z</dcterms:created>
  <dcterms:modified xsi:type="dcterms:W3CDTF">2023-04-29T14:26:43Z</dcterms:modified>
</cp:coreProperties>
</file>