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3" r:id="rId5"/>
    <p:sldId id="259" r:id="rId6"/>
    <p:sldId id="264" r:id="rId7"/>
    <p:sldId id="260" r:id="rId8"/>
    <p:sldId id="261" r:id="rId9"/>
    <p:sldId id="265" r:id="rId10"/>
    <p:sldId id="448" r:id="rId11"/>
    <p:sldId id="452" r:id="rId12"/>
    <p:sldId id="449" r:id="rId13"/>
    <p:sldId id="450" r:id="rId14"/>
    <p:sldId id="451" r:id="rId15"/>
    <p:sldId id="4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39363-508D-4E6A-AEBF-7DC5B301A6FC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7781C-D092-4ED6-BE09-130C209EC1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338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B0EA4-B4DC-326E-6D5D-5E2D139A0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9988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939C0-40CA-89E4-C146-B212E439D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55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6BB94-0024-A1B1-676D-3344605E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2760" y="6356350"/>
            <a:ext cx="2743200" cy="3651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 sz="1400" b="1">
                <a:solidFill>
                  <a:srgbClr val="FF8B37"/>
                </a:solidFill>
              </a:defRPr>
            </a:lvl1pPr>
          </a:lstStyle>
          <a:p>
            <a:r>
              <a:rPr lang="en-IN" dirty="0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97940-2C58-1613-E123-6DDD0303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1AEE35B-EB9C-00F8-69E3-A61AB35E6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20" y="114905"/>
            <a:ext cx="2194560" cy="9068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F7F60E-D9C1-03D4-79DD-717DE0406607}"/>
              </a:ext>
            </a:extLst>
          </p:cNvPr>
          <p:cNvSpPr txBox="1"/>
          <p:nvPr/>
        </p:nvSpPr>
        <p:spPr>
          <a:xfrm>
            <a:off x="5602275" y="1157754"/>
            <a:ext cx="98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Presents</a:t>
            </a:r>
          </a:p>
        </p:txBody>
      </p:sp>
    </p:spTree>
    <p:extLst>
      <p:ext uri="{BB962C8B-B14F-4D97-AF65-F5344CB8AC3E}">
        <p14:creationId xmlns:p14="http://schemas.microsoft.com/office/powerpoint/2010/main" val="276576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0074-28FB-BB92-1334-D3199538B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4B89C-E1B4-11C7-BD5F-12CEA1E62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9A6FC-871A-08A2-36CE-71B509CE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AC8DD-F950-5BE5-E4E7-121D5941C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2A425-3FF3-3365-D49E-BBDD426B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96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8931A1-7258-F68D-94DD-E74D7DE1AD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76F33-C629-F305-B184-04006A27F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B77F6-1334-F1B2-C639-554A293C7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B7234-63D7-35A5-7F62-FDC4F3FD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79070-1721-11B6-98C9-21898196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02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31408-42B5-048B-604E-DC3C6B5F7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20675"/>
            <a:ext cx="961644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20C93-6881-5562-8115-9DE448BA7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825625"/>
            <a:ext cx="110947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5E45B-4B06-4607-CA1B-D8C33E810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3240" y="6356350"/>
            <a:ext cx="4114800" cy="365125"/>
          </a:xfrm>
        </p:spPr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C3F43-42D4-B0E8-A909-EC0F0B5B2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5560" y="6356350"/>
            <a:ext cx="2743200" cy="365125"/>
          </a:xfrm>
        </p:spPr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AE49820-F2D7-5F64-EE38-DAED2F98C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360" y="136525"/>
            <a:ext cx="1432560" cy="59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17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1C01-395F-0777-13F4-257E0B948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7DE9F-7CBA-439C-6B80-6036E8D25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7F607-5560-B262-0980-239ED914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4DA0A-3FC5-EC03-EB3D-6E41FF07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1EE97-89F1-FB29-A042-AF9AAEA7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6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BADA-87CE-8C82-A87F-E40CB4E7F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6624C-BA87-CDB7-A54D-F3635CF6F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B491A-1D4C-EDC8-35EA-36A836E66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64F77-6485-9B9C-9BB6-031600B79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10FCC-33DA-9C94-2C67-618F3BD0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1E08E-556D-B996-60C8-4004DAA7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59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25D2A-9AEC-B95C-116A-99221D76A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DDD43-B53A-07CB-E3C2-7A806D8DD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E2DD3-82F2-97CE-4807-2951B90E2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B666C-DB33-0BF1-8383-35658C760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B0222-CDCC-4628-176F-B52242F8E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50D6F2-EFA7-E2F6-CB2E-56F0C496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13E863-FA2F-7C51-6233-113BBF339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F579E7-B028-BF1C-EEDB-48CC0DF4E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29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1336-CDC4-2B09-0BBE-738425B4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DBFDC-32AD-FCFE-AFE0-B95ED378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93E42-47F8-70CA-3B8C-187F13E7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2204-51A6-1E03-1A7A-EED6ED83F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28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EE1783-8682-6B7B-B009-6F3B4DD29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33FD71-F38D-ECAA-3A7F-1D6ED3265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3E9B6-9ED3-33BD-3C54-48982C95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16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F80EE-C9E7-60CA-3BC1-FED7806FD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81F3A-97E7-7BD6-9FB6-E79EDEC7E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A2157-2739-28BD-8068-C2D99C853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D990E-7E5B-77EC-526B-BEAF7563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C717D-5870-155A-BA04-A9CF7CF55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C93C4-4A4B-B56C-0E1A-8A69E28C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29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9C30-A057-B64F-B977-A0576D772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E253BF-90DF-4AA4-DDCE-259909272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A5480-4AE3-D1FE-0E7D-F4D446FDA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01B69-F137-A5F2-F200-D7C195C9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7EE1A-8167-8271-E341-3AB39335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15E91-D591-0EAF-EE9B-D9D7FF77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30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10B398-F915-5505-94AD-921630506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08474-9A63-8164-7B1F-EBD2D248E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8716F-C3C6-E5B9-1F33-4B5C86ACB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34610-798B-63E0-7549-3F2DB92C5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A51D3-7D0E-183B-C878-0D8222E9E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45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4DA7-2467-548A-353C-71815D2AE4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Recursion and Lambda Function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EB6A9-828D-C470-C99E-DC3BC5AB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F7018A-4782-C478-44DA-8D13B0F1E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7649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D770C-2AFF-4238-AAB1-50ED5EC0A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1" y="123825"/>
            <a:ext cx="11544300" cy="64735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Anonymous Functions</a:t>
            </a:r>
          </a:p>
          <a:p>
            <a:pPr marL="0" indent="0">
              <a:buNone/>
            </a:pPr>
            <a:endParaRPr lang="en-US" sz="2200" b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Georgia" panose="02040502050405020303" pitchFamily="18" charset="0"/>
              </a:rPr>
              <a:t>Python Lambda Functions are anonymous function means that the function is without a name.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Georgia" panose="02040502050405020303" pitchFamily="18" charset="0"/>
              </a:rPr>
              <a:t>As we already know that the def keyword is used to define a normal function in Python.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Georgia" panose="02040502050405020303" pitchFamily="18" charset="0"/>
              </a:rPr>
              <a:t>Similarly, the lambda keyword is used to define an anonymous function in Python.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73239"/>
                </a:solidFill>
                <a:latin typeface="Georgia" panose="02040502050405020303" pitchFamily="18" charset="0"/>
              </a:rPr>
              <a:t>This function can have any number of arguments but only one expression, which is evaluated and returned.</a:t>
            </a: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675CF03-C9A6-8A69-1D11-610A5D1B3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FF527-FB2A-F86B-C0D8-F56979CF6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054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77292-07F3-B466-92AB-AABBEF844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485775"/>
            <a:ext cx="11338560" cy="56911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Georgia" panose="02040502050405020303" pitchFamily="18" charset="0"/>
              </a:rPr>
              <a:t>Python Lambda Function Syntax:</a:t>
            </a: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			lambda arguments: expression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B0F0"/>
                </a:solidFill>
                <a:latin typeface="Georgia" panose="02040502050405020303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def cube(y):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  return y*y*y									</a:t>
            </a:r>
            <a:r>
              <a:rPr lang="en-US" sz="20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 </a:t>
            </a:r>
            <a:r>
              <a:rPr lang="en-US" dirty="0">
                <a:latin typeface="Georgia" panose="02040502050405020303" pitchFamily="18" charset="0"/>
              </a:rPr>
              <a:t>125       125</a:t>
            </a:r>
          </a:p>
          <a:p>
            <a:pPr marL="0" indent="0">
              <a:buNone/>
            </a:pPr>
            <a:r>
              <a:rPr lang="en-US" dirty="0" err="1">
                <a:latin typeface="Georgia" panose="02040502050405020303" pitchFamily="18" charset="0"/>
              </a:rPr>
              <a:t>lambda_cube</a:t>
            </a:r>
            <a:r>
              <a:rPr lang="en-US" dirty="0">
                <a:latin typeface="Georgia" panose="02040502050405020303" pitchFamily="18" charset="0"/>
              </a:rPr>
              <a:t> = lambda y: y*y*y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print(cube(5))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print(</a:t>
            </a:r>
            <a:r>
              <a:rPr lang="en-US" dirty="0" err="1">
                <a:latin typeface="Georgia" panose="02040502050405020303" pitchFamily="18" charset="0"/>
              </a:rPr>
              <a:t>lambda_cube</a:t>
            </a:r>
            <a:r>
              <a:rPr lang="en-US" dirty="0">
                <a:latin typeface="Georgia" panose="02040502050405020303" pitchFamily="18" charset="0"/>
              </a:rPr>
              <a:t>(5))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0CB2E-4815-CF25-8F5C-56209A4A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54811-476E-6110-EE44-5A94811E4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113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27247-AC74-411F-B9BE-F670289B2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980728"/>
            <a:ext cx="11201400" cy="5472608"/>
          </a:xfrm>
        </p:spPr>
        <p:txBody>
          <a:bodyPr/>
          <a:lstStyle/>
          <a:p>
            <a:pPr marL="0" indent="0" fontAlgn="base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Without using Lambda:</a:t>
            </a:r>
            <a:r>
              <a:rPr lang="en-US" sz="2200" dirty="0">
                <a:solidFill>
                  <a:srgbClr val="C00000"/>
                </a:solidFill>
                <a:latin typeface="Georgia" panose="02040502050405020303" pitchFamily="18" charset="0"/>
              </a:rPr>
              <a:t> </a:t>
            </a:r>
          </a:p>
          <a:p>
            <a:pPr algn="l" fontAlgn="base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73239"/>
                </a:solidFill>
                <a:latin typeface="Georgia" panose="02040502050405020303" pitchFamily="18" charset="0"/>
              </a:rPr>
              <a:t>Here, both of them return the cube of a given number. </a:t>
            </a:r>
          </a:p>
          <a:p>
            <a:pPr algn="l" fontAlgn="base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73239"/>
                </a:solidFill>
                <a:latin typeface="Georgia" panose="02040502050405020303" pitchFamily="18" charset="0"/>
              </a:rPr>
              <a:t>But, while using def, we needed to define a function with a name cube and needed to pass a value to it. </a:t>
            </a:r>
          </a:p>
          <a:p>
            <a:pPr algn="l" fontAlgn="base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73239"/>
                </a:solidFill>
                <a:latin typeface="Georgia" panose="02040502050405020303" pitchFamily="18" charset="0"/>
              </a:rPr>
              <a:t>After execution, we also needed to return the result from where the function was called using the </a:t>
            </a:r>
            <a:r>
              <a:rPr lang="en-US" i="1" dirty="0">
                <a:solidFill>
                  <a:srgbClr val="273239"/>
                </a:solidFill>
                <a:latin typeface="Georgia" panose="02040502050405020303" pitchFamily="18" charset="0"/>
              </a:rPr>
              <a:t>return</a:t>
            </a:r>
            <a:r>
              <a:rPr lang="en-US" dirty="0">
                <a:solidFill>
                  <a:srgbClr val="273239"/>
                </a:solidFill>
                <a:latin typeface="Georgia" panose="02040502050405020303" pitchFamily="18" charset="0"/>
              </a:rPr>
              <a:t> keyword.</a:t>
            </a:r>
          </a:p>
          <a:p>
            <a:pPr marL="0" indent="0" fontAlgn="base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Using Lambda: </a:t>
            </a:r>
          </a:p>
          <a:p>
            <a:pPr algn="l" fontAlgn="base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73239"/>
                </a:solidFill>
                <a:latin typeface="Georgia" panose="02040502050405020303" pitchFamily="18" charset="0"/>
              </a:rPr>
              <a:t>Lambda definition does not include a “return” statement, it always contains an expression that is returned. </a:t>
            </a:r>
          </a:p>
          <a:p>
            <a:pPr algn="l" fontAlgn="base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73239"/>
                </a:solidFill>
                <a:latin typeface="Georgia" panose="02040502050405020303" pitchFamily="18" charset="0"/>
              </a:rPr>
              <a:t>We can also put a lambda definition anywhere a function is expected, and we don’t have to assign it to a variable at all. </a:t>
            </a:r>
          </a:p>
          <a:p>
            <a:pPr algn="l" fontAlgn="base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73239"/>
                </a:solidFill>
                <a:latin typeface="Georgia" panose="02040502050405020303" pitchFamily="18" charset="0"/>
              </a:rPr>
              <a:t>This is the simplicity of lambda functions.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382D978-752D-7E0D-CD01-F6361A456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CCFA5-DB56-BFC2-D1C4-89AA0991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774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469C4-784D-40DD-B7A8-B26DD6992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926" y="1124744"/>
            <a:ext cx="9648824" cy="5400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For More Understanding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tables = [lambda x=x: x*10 for x in range(1, 11)]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for table in tables: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  print(table())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10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20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30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40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50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60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70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80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90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100</a:t>
            </a:r>
            <a:endParaRPr lang="en-IN" sz="1800" dirty="0">
              <a:latin typeface="Georgia" panose="02040502050405020303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FC211BC-4FB8-8598-A5D3-C71376BD9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D727B-60DE-16E1-71E1-B9445250C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505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2A4F7-B750-407C-BA5C-4FF27C64C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5250"/>
            <a:ext cx="12192000" cy="59877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Lambda Function with if-else: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Max = lambda a, b : a if(a &gt; b) else b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 print(Max(1, 2))</a:t>
            </a:r>
          </a:p>
          <a:p>
            <a:pPr marL="0" indent="0">
              <a:buNone/>
            </a:pPr>
            <a:r>
              <a:rPr lang="en-IN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2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Using lambda() Function with filter()</a:t>
            </a:r>
            <a:endParaRPr lang="en-IN" sz="2200" b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li = [5, 7, 22, 97, 54, 62, 77, 23, 73, 61]</a:t>
            </a:r>
          </a:p>
          <a:p>
            <a:pPr marL="0" indent="0">
              <a:buNone/>
            </a:pPr>
            <a:r>
              <a:rPr lang="en-US" sz="2200" dirty="0" err="1">
                <a:latin typeface="Georgia" panose="02040502050405020303" pitchFamily="18" charset="0"/>
              </a:rPr>
              <a:t>final_list</a:t>
            </a:r>
            <a:r>
              <a:rPr lang="en-US" sz="2200" dirty="0">
                <a:latin typeface="Georgia" panose="02040502050405020303" pitchFamily="18" charset="0"/>
              </a:rPr>
              <a:t> = list(filter(lambda x: (x%2 != 0) , li))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</a:t>
            </a:r>
            <a:r>
              <a:rPr lang="en-US" sz="2200" dirty="0" err="1">
                <a:latin typeface="Georgia" panose="02040502050405020303" pitchFamily="18" charset="0"/>
              </a:rPr>
              <a:t>final_list</a:t>
            </a:r>
            <a:r>
              <a:rPr lang="en-US" sz="2200" dirty="0"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[5, 7, 97, 77, 23, 73, 61]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ages = [13, 90, 17, 59, 21, 60, 5]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adults = list(filter(lambda age: age&gt;18, ages))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print(adults)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[90, 59, 21, 60]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755125E-FC00-61F8-7762-F2447CF3A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FA9F2-8094-2DA8-1B9C-60CD63395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231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DD752-A855-481B-8689-C5A789416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5" y="552450"/>
            <a:ext cx="11610975" cy="5828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B0F0"/>
                </a:solidFill>
                <a:latin typeface="Georgia" panose="02040502050405020303" pitchFamily="18" charset="0"/>
              </a:rPr>
              <a:t>Example:</a:t>
            </a:r>
          </a:p>
          <a:p>
            <a:pPr marL="0" indent="0">
              <a:buNone/>
            </a:pPr>
            <a:endParaRPr lang="en-US" sz="2000" b="1" dirty="0">
              <a:solidFill>
                <a:srgbClr val="00B0F0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data = [[2,3,4],[1, 4, 16, 64],[3, 6, 9, 12]]</a:t>
            </a:r>
          </a:p>
          <a:p>
            <a:pPr marL="0" indent="0">
              <a:buNone/>
            </a:pPr>
            <a:r>
              <a:rPr lang="en-US" dirty="0" err="1">
                <a:latin typeface="Georgia" panose="02040502050405020303" pitchFamily="18" charset="0"/>
              </a:rPr>
              <a:t>sort_elements</a:t>
            </a:r>
            <a:r>
              <a:rPr lang="en-US" dirty="0">
                <a:latin typeface="Georgia" panose="02040502050405020303" pitchFamily="18" charset="0"/>
              </a:rPr>
              <a:t> = lambda x: (sorted(y) for y in x)</a:t>
            </a:r>
          </a:p>
          <a:p>
            <a:pPr marL="0" indent="0">
              <a:buNone/>
            </a:pPr>
            <a:r>
              <a:rPr lang="en-US" dirty="0" err="1">
                <a:latin typeface="Georgia" panose="02040502050405020303" pitchFamily="18" charset="0"/>
              </a:rPr>
              <a:t>get_second_elements</a:t>
            </a:r>
            <a:r>
              <a:rPr lang="en-US" dirty="0">
                <a:latin typeface="Georgia" panose="02040502050405020303" pitchFamily="18" charset="0"/>
              </a:rPr>
              <a:t> = lambda x, f : [y[1] for y in f(x)]</a:t>
            </a:r>
          </a:p>
          <a:p>
            <a:pPr marL="0" indent="0">
              <a:buNone/>
            </a:pPr>
            <a:r>
              <a:rPr lang="en-US" dirty="0" err="1">
                <a:latin typeface="Georgia" panose="02040502050405020303" pitchFamily="18" charset="0"/>
              </a:rPr>
              <a:t>second_elements</a:t>
            </a:r>
            <a:r>
              <a:rPr lang="en-US" dirty="0">
                <a:latin typeface="Georgia" panose="02040502050405020303" pitchFamily="18" charset="0"/>
              </a:rPr>
              <a:t> = </a:t>
            </a:r>
            <a:r>
              <a:rPr lang="en-US" dirty="0" err="1">
                <a:latin typeface="Georgia" panose="02040502050405020303" pitchFamily="18" charset="0"/>
              </a:rPr>
              <a:t>get_second_elements</a:t>
            </a:r>
            <a:r>
              <a:rPr lang="en-US" dirty="0">
                <a:latin typeface="Georgia" panose="02040502050405020303" pitchFamily="18" charset="0"/>
              </a:rPr>
              <a:t>(data, </a:t>
            </a:r>
            <a:r>
              <a:rPr lang="en-US" dirty="0" err="1">
                <a:latin typeface="Georgia" panose="02040502050405020303" pitchFamily="18" charset="0"/>
              </a:rPr>
              <a:t>sort_elements</a:t>
            </a:r>
            <a:r>
              <a:rPr lang="en-US" dirty="0"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print(</a:t>
            </a:r>
            <a:r>
              <a:rPr lang="en-US" dirty="0" err="1">
                <a:latin typeface="Georgia" panose="02040502050405020303" pitchFamily="18" charset="0"/>
              </a:rPr>
              <a:t>second_elements</a:t>
            </a:r>
            <a:r>
              <a:rPr lang="en-US" dirty="0"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[3, 4, 6]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ED2EBC-C420-B07A-29F6-7E6936C96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B8159D-21DC-1FEE-1C45-9BE22992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215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E4D4A-2DE6-C8A6-3945-8801B8D3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eorgia"/>
                <a:cs typeface="Calibri Light"/>
              </a:rPr>
              <a:t>Recursion</a:t>
            </a:r>
            <a:endParaRPr lang="en-GB" dirty="0">
              <a:latin typeface="Georgi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B9336-9B60-E218-5583-89C51E460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200" dirty="0">
                <a:latin typeface="Georgia"/>
                <a:cs typeface="Calibri"/>
              </a:rPr>
              <a:t>Recursion is usually used in function definition.</a:t>
            </a:r>
          </a:p>
          <a:p>
            <a:endParaRPr lang="en-GB" sz="2200" dirty="0">
              <a:latin typeface="Georgia"/>
              <a:cs typeface="Calibri"/>
            </a:endParaRPr>
          </a:p>
          <a:p>
            <a:r>
              <a:rPr lang="en-GB" sz="2200" dirty="0">
                <a:latin typeface="Georgia"/>
                <a:cs typeface="Calibri"/>
              </a:rPr>
              <a:t>If a function calls itself, it is recursive.</a:t>
            </a:r>
          </a:p>
          <a:p>
            <a:endParaRPr lang="en-GB" sz="2200" dirty="0">
              <a:latin typeface="Georgia"/>
              <a:cs typeface="Calibri"/>
            </a:endParaRPr>
          </a:p>
          <a:p>
            <a:r>
              <a:rPr lang="en-GB" sz="2200" dirty="0">
                <a:latin typeface="Georgia"/>
                <a:cs typeface="Calibri"/>
              </a:rPr>
              <a:t>It is a control structure equivalent to a loop.</a:t>
            </a:r>
            <a:endParaRPr lang="en-GB">
              <a:latin typeface="Georgia"/>
            </a:endParaRPr>
          </a:p>
          <a:p>
            <a:endParaRPr lang="en-GB" sz="2200" dirty="0">
              <a:latin typeface="Georgia"/>
              <a:cs typeface="Calibri"/>
            </a:endParaRPr>
          </a:p>
          <a:p>
            <a:r>
              <a:rPr lang="en-GB" sz="2200" err="1">
                <a:latin typeface="Georgia"/>
                <a:cs typeface="Calibri"/>
              </a:rPr>
              <a:t>Anythink</a:t>
            </a:r>
            <a:r>
              <a:rPr lang="en-GB" sz="2200" dirty="0">
                <a:latin typeface="Georgia"/>
                <a:cs typeface="Calibri"/>
              </a:rPr>
              <a:t> that is written recursively ca be non-recursively and vice versa.</a:t>
            </a:r>
            <a:endParaRPr lang="en-GB">
              <a:latin typeface="Georgia"/>
            </a:endParaRPr>
          </a:p>
          <a:p>
            <a:pPr marL="0" indent="0">
              <a:buNone/>
            </a:pPr>
            <a:endParaRPr lang="en-GB" sz="2200" dirty="0">
              <a:latin typeface=" georgeo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D6F9AB-C350-7563-8D5E-4E68BB700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B3E75-714E-3EB4-35C2-3DACD669C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586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1AF2F-9F46-0C3B-F874-4090154EC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eorgia"/>
                <a:cs typeface="Calibri Light"/>
              </a:rPr>
              <a:t>Example for recursion</a:t>
            </a:r>
            <a:endParaRPr lang="en-GB" dirty="0">
              <a:latin typeface="Georgi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2EEC3-19DA-7D07-89B6-5C64E38E7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endParaRPr lang="en-GB" sz="2200" dirty="0">
              <a:solidFill>
                <a:srgbClr val="222222"/>
              </a:solidFill>
              <a:latin typeface="Georgia"/>
              <a:ea typeface="+mn-lt"/>
              <a:cs typeface="+mn-lt"/>
            </a:endParaRPr>
          </a:p>
          <a:p>
            <a:r>
              <a:rPr lang="en-GB" sz="2200" dirty="0">
                <a:solidFill>
                  <a:srgbClr val="222222"/>
                </a:solidFill>
                <a:latin typeface="Georgia"/>
                <a:ea typeface="+mn-lt"/>
                <a:cs typeface="+mn-lt"/>
              </a:rPr>
              <a:t>The factorial of a positive integer </a:t>
            </a:r>
            <a:r>
              <a:rPr lang="en-GB" sz="2200" i="1" dirty="0">
                <a:solidFill>
                  <a:srgbClr val="222222"/>
                </a:solidFill>
                <a:latin typeface="Georgia"/>
                <a:ea typeface="+mn-lt"/>
                <a:cs typeface="+mn-lt"/>
              </a:rPr>
              <a:t>n</a:t>
            </a:r>
            <a:r>
              <a:rPr lang="en-GB" sz="2200" dirty="0">
                <a:solidFill>
                  <a:srgbClr val="222222"/>
                </a:solidFill>
                <a:latin typeface="Georgia"/>
                <a:ea typeface="+mn-lt"/>
                <a:cs typeface="+mn-lt"/>
              </a:rPr>
              <a:t>, denoted as </a:t>
            </a:r>
            <a:r>
              <a:rPr lang="en-GB" sz="2200" i="1" dirty="0">
                <a:solidFill>
                  <a:srgbClr val="222222"/>
                </a:solidFill>
                <a:latin typeface="Georgia"/>
                <a:ea typeface="+mn-lt"/>
                <a:cs typeface="+mn-lt"/>
              </a:rPr>
              <a:t>n</a:t>
            </a:r>
            <a:r>
              <a:rPr lang="en-GB" sz="2200" dirty="0">
                <a:solidFill>
                  <a:srgbClr val="222222"/>
                </a:solidFill>
                <a:latin typeface="Georgia"/>
                <a:ea typeface="+mn-lt"/>
                <a:cs typeface="+mn-lt"/>
              </a:rPr>
              <a:t>!, is defined as follows:</a:t>
            </a:r>
            <a:endParaRPr lang="en-GB"/>
          </a:p>
          <a:p>
            <a:endParaRPr lang="en-GB" sz="2200" dirty="0">
              <a:solidFill>
                <a:srgbClr val="222222"/>
              </a:solidFill>
              <a:latin typeface="Georgia"/>
              <a:cs typeface="Calibri"/>
            </a:endParaRPr>
          </a:p>
          <a:p>
            <a:endParaRPr lang="en-GB" sz="2200" dirty="0">
              <a:solidFill>
                <a:srgbClr val="222222"/>
              </a:solidFill>
              <a:latin typeface="Georgia"/>
              <a:ea typeface="+mn-lt"/>
              <a:cs typeface="+mn-lt"/>
            </a:endParaRPr>
          </a:p>
          <a:p>
            <a:endParaRPr lang="en-GB" sz="2200" dirty="0">
              <a:solidFill>
                <a:srgbClr val="222222"/>
              </a:solidFill>
              <a:latin typeface="Georgia"/>
              <a:ea typeface="+mn-lt"/>
              <a:cs typeface="+mn-lt"/>
            </a:endParaRPr>
          </a:p>
          <a:p>
            <a:endParaRPr lang="en-GB" sz="2200" dirty="0">
              <a:solidFill>
                <a:srgbClr val="222222"/>
              </a:solidFill>
              <a:latin typeface="Georgia"/>
              <a:ea typeface="+mn-lt"/>
              <a:cs typeface="+mn-lt"/>
            </a:endParaRPr>
          </a:p>
          <a:p>
            <a:r>
              <a:rPr lang="en-GB" sz="2200" dirty="0">
                <a:solidFill>
                  <a:srgbClr val="222222"/>
                </a:solidFill>
                <a:latin typeface="Georgia"/>
                <a:ea typeface="+mn-lt"/>
                <a:cs typeface="+mn-lt"/>
              </a:rPr>
              <a:t>In other words, </a:t>
            </a:r>
            <a:r>
              <a:rPr lang="en-GB" sz="2200" i="1" dirty="0">
                <a:solidFill>
                  <a:srgbClr val="222222"/>
                </a:solidFill>
                <a:latin typeface="Georgia"/>
                <a:ea typeface="+mn-lt"/>
                <a:cs typeface="+mn-lt"/>
              </a:rPr>
              <a:t>n</a:t>
            </a:r>
            <a:r>
              <a:rPr lang="en-GB" sz="2200" dirty="0">
                <a:solidFill>
                  <a:srgbClr val="222222"/>
                </a:solidFill>
                <a:latin typeface="Georgia"/>
                <a:ea typeface="+mn-lt"/>
                <a:cs typeface="+mn-lt"/>
              </a:rPr>
              <a:t>! is the product of all integers from 1 </a:t>
            </a:r>
            <a:r>
              <a:rPr lang="en-GB" sz="2200" dirty="0" err="1">
                <a:solidFill>
                  <a:srgbClr val="222222"/>
                </a:solidFill>
                <a:latin typeface="Georgia"/>
                <a:ea typeface="+mn-lt"/>
                <a:cs typeface="+mn-lt"/>
              </a:rPr>
              <a:t>to </a:t>
            </a:r>
            <a:r>
              <a:rPr lang="en-GB" sz="2200" i="1" dirty="0" err="1">
                <a:solidFill>
                  <a:srgbClr val="222222"/>
                </a:solidFill>
                <a:latin typeface="Georgia"/>
                <a:ea typeface="+mn-lt"/>
                <a:cs typeface="+mn-lt"/>
              </a:rPr>
              <a:t>n</a:t>
            </a:r>
            <a:r>
              <a:rPr lang="en-GB" sz="2200" dirty="0">
                <a:solidFill>
                  <a:srgbClr val="222222"/>
                </a:solidFill>
                <a:latin typeface="Georgia"/>
                <a:ea typeface="+mn-lt"/>
                <a:cs typeface="+mn-lt"/>
              </a:rPr>
              <a:t>, inclusive.</a:t>
            </a:r>
            <a:endParaRPr lang="en-GB" sz="2200">
              <a:solidFill>
                <a:srgbClr val="222222"/>
              </a:solidFill>
              <a:latin typeface="Georgia"/>
              <a:cs typeface="Calibri"/>
            </a:endParaRPr>
          </a:p>
          <a:p>
            <a:endParaRPr lang="en-GB" sz="2200" dirty="0">
              <a:solidFill>
                <a:srgbClr val="222222"/>
              </a:solidFill>
              <a:latin typeface="Georgia"/>
              <a:ea typeface="+mn-lt"/>
              <a:cs typeface="+mn-lt"/>
            </a:endParaRPr>
          </a:p>
          <a:p>
            <a:endParaRPr lang="en-GB" sz="2200" dirty="0">
              <a:solidFill>
                <a:srgbClr val="222222"/>
              </a:solidFill>
              <a:latin typeface="Georgia"/>
              <a:ea typeface="+mn-lt"/>
              <a:cs typeface="+mn-lt"/>
            </a:endParaRPr>
          </a:p>
          <a:p>
            <a:pPr marL="0" indent="0">
              <a:buNone/>
            </a:pPr>
            <a:endParaRPr lang="en-GB" sz="2200" dirty="0">
              <a:solidFill>
                <a:srgbClr val="222222"/>
              </a:solidFill>
              <a:latin typeface="Georgia"/>
              <a:ea typeface="+mn-lt"/>
              <a:cs typeface="+mn-lt"/>
            </a:endParaRPr>
          </a:p>
          <a:p>
            <a:endParaRPr lang="en-GB" sz="1400" dirty="0">
              <a:solidFill>
                <a:srgbClr val="222222"/>
              </a:solidFill>
              <a:cs typeface="Calibri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6BD79223-665E-D27A-E9F8-59963E0FE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853" y="3293324"/>
            <a:ext cx="3634596" cy="32886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01C52-A3E9-34CB-9153-AC321E74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76E29-E7A1-8461-D78A-378ADD7D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301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7D75B-CF4B-334E-01CD-59655AB00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728" y="1408682"/>
            <a:ext cx="10343072" cy="47682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200" dirty="0">
                <a:solidFill>
                  <a:srgbClr val="222222"/>
                </a:solidFill>
                <a:latin typeface="Georgia"/>
              </a:rPr>
              <a:t>Factorial so lends itself to recursive definition that programming texts nearly always include it as one of the first examples. You can express the definition of </a:t>
            </a:r>
            <a:r>
              <a:rPr lang="en-GB" sz="2200" i="1" dirty="0">
                <a:solidFill>
                  <a:srgbClr val="222222"/>
                </a:solidFill>
                <a:latin typeface="Georgia"/>
              </a:rPr>
              <a:t>n</a:t>
            </a:r>
            <a:r>
              <a:rPr lang="en-GB" sz="2200" dirty="0">
                <a:solidFill>
                  <a:srgbClr val="222222"/>
                </a:solidFill>
                <a:latin typeface="Georgia"/>
              </a:rPr>
              <a:t>! recursively like this:</a:t>
            </a:r>
          </a:p>
          <a:p>
            <a:endParaRPr lang="en-GB" sz="2200" dirty="0">
              <a:solidFill>
                <a:srgbClr val="222222"/>
              </a:solidFill>
              <a:latin typeface="Georgia"/>
            </a:endParaRPr>
          </a:p>
          <a:p>
            <a:endParaRPr lang="en-GB" sz="2200" dirty="0">
              <a:solidFill>
                <a:srgbClr val="222222"/>
              </a:solidFill>
              <a:latin typeface="Georgia"/>
            </a:endParaRPr>
          </a:p>
          <a:p>
            <a:endParaRPr lang="en-GB" dirty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9F87444-280F-586E-19FC-26CC8644F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721690"/>
            <a:ext cx="6351917" cy="111114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611768-E219-3CFF-8242-5284ECA9D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9316C-8C62-352F-98C0-95CE47AD9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887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93A7A-7583-71B9-5511-BF6D7B34C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482" y="1710606"/>
            <a:ext cx="10371827" cy="51420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200" dirty="0">
                <a:solidFill>
                  <a:srgbClr val="222222"/>
                </a:solidFill>
                <a:latin typeface="Georgia"/>
              </a:rPr>
              <a:t>As with the example shown above, there are base cases that are solvable without recursion. </a:t>
            </a:r>
            <a:endParaRPr lang="en-US"/>
          </a:p>
          <a:p>
            <a:endParaRPr lang="en-GB" sz="2200" dirty="0">
              <a:solidFill>
                <a:srgbClr val="222222"/>
              </a:solidFill>
              <a:latin typeface="Georgia"/>
            </a:endParaRPr>
          </a:p>
          <a:p>
            <a:r>
              <a:rPr lang="en-GB" sz="2200" dirty="0">
                <a:solidFill>
                  <a:srgbClr val="222222"/>
                </a:solidFill>
                <a:latin typeface="Georgia"/>
              </a:rPr>
              <a:t>The more complicated cases are </a:t>
            </a:r>
            <a:r>
              <a:rPr lang="en-GB" sz="2200" b="1" dirty="0">
                <a:solidFill>
                  <a:srgbClr val="222222"/>
                </a:solidFill>
                <a:latin typeface="Georgia"/>
              </a:rPr>
              <a:t>reductive</a:t>
            </a:r>
            <a:r>
              <a:rPr lang="en-GB" sz="2200" dirty="0">
                <a:solidFill>
                  <a:srgbClr val="222222"/>
                </a:solidFill>
                <a:latin typeface="Georgia"/>
              </a:rPr>
              <a:t>, meaning that they reduce to one of the base cases:</a:t>
            </a:r>
            <a:endParaRPr lang="en-GB"/>
          </a:p>
          <a:p>
            <a:endParaRPr lang="en-GB" sz="2200" dirty="0">
              <a:solidFill>
                <a:srgbClr val="222222"/>
              </a:solidFill>
              <a:latin typeface="Georgia"/>
            </a:endParaRPr>
          </a:p>
          <a:p>
            <a:r>
              <a:rPr lang="en-GB" sz="2200" dirty="0">
                <a:solidFill>
                  <a:srgbClr val="222222"/>
                </a:solidFill>
                <a:latin typeface="Georgia"/>
              </a:rPr>
              <a:t>The base cases (</a:t>
            </a:r>
            <a:r>
              <a:rPr lang="en-GB" sz="2200" i="1" dirty="0">
                <a:solidFill>
                  <a:srgbClr val="222222"/>
                </a:solidFill>
                <a:latin typeface="Georgia"/>
              </a:rPr>
              <a:t>n</a:t>
            </a:r>
            <a:r>
              <a:rPr lang="en-GB" sz="2200" dirty="0">
                <a:solidFill>
                  <a:srgbClr val="222222"/>
                </a:solidFill>
                <a:latin typeface="Georgia"/>
              </a:rPr>
              <a:t> = 0 or </a:t>
            </a:r>
            <a:r>
              <a:rPr lang="en-GB" sz="2200" i="1" dirty="0">
                <a:solidFill>
                  <a:srgbClr val="222222"/>
                </a:solidFill>
                <a:latin typeface="Georgia"/>
              </a:rPr>
              <a:t>n</a:t>
            </a:r>
            <a:r>
              <a:rPr lang="en-GB" sz="2200" dirty="0">
                <a:solidFill>
                  <a:srgbClr val="222222"/>
                </a:solidFill>
                <a:latin typeface="Georgia"/>
              </a:rPr>
              <a:t> = 1) are solvable without recursion.</a:t>
            </a:r>
            <a:endParaRPr lang="en-GB"/>
          </a:p>
          <a:p>
            <a:endParaRPr lang="en-GB" sz="2200" dirty="0">
              <a:solidFill>
                <a:srgbClr val="222222"/>
              </a:solidFill>
              <a:latin typeface="Georgia"/>
            </a:endParaRPr>
          </a:p>
          <a:p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803F23-2068-E456-DC50-16EACF90C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0787E-3138-5693-95A1-E83E42314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346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933A2-873A-A07D-A2A8-0D9D7A890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200" dirty="0">
                <a:solidFill>
                  <a:srgbClr val="222222"/>
                </a:solidFill>
                <a:latin typeface="Georgia"/>
              </a:rPr>
              <a:t>For values of </a:t>
            </a:r>
            <a:r>
              <a:rPr lang="en-GB" sz="2200" i="1" dirty="0">
                <a:solidFill>
                  <a:srgbClr val="222222"/>
                </a:solidFill>
                <a:latin typeface="Georgia"/>
              </a:rPr>
              <a:t>n</a:t>
            </a:r>
            <a:r>
              <a:rPr lang="en-GB" sz="2200" dirty="0">
                <a:solidFill>
                  <a:srgbClr val="222222"/>
                </a:solidFill>
                <a:latin typeface="Georgia"/>
              </a:rPr>
              <a:t> greater than 1, </a:t>
            </a:r>
            <a:r>
              <a:rPr lang="en-GB" sz="2200" i="1" dirty="0">
                <a:solidFill>
                  <a:srgbClr val="222222"/>
                </a:solidFill>
                <a:latin typeface="Georgia"/>
              </a:rPr>
              <a:t>n</a:t>
            </a:r>
            <a:r>
              <a:rPr lang="en-GB" sz="2200" dirty="0">
                <a:solidFill>
                  <a:srgbClr val="222222"/>
                </a:solidFill>
                <a:latin typeface="Georgia"/>
              </a:rPr>
              <a:t>! is defined in terms of (</a:t>
            </a:r>
            <a:r>
              <a:rPr lang="en-GB" sz="2200" i="1" dirty="0">
                <a:solidFill>
                  <a:srgbClr val="222222"/>
                </a:solidFill>
                <a:latin typeface="Georgia"/>
              </a:rPr>
              <a:t>n</a:t>
            </a:r>
            <a:r>
              <a:rPr lang="en-GB" sz="2200" dirty="0">
                <a:solidFill>
                  <a:srgbClr val="222222"/>
                </a:solidFill>
                <a:latin typeface="Georgia"/>
              </a:rPr>
              <a:t> - 1)!, so the recursive solution progressively approaches the base case.</a:t>
            </a:r>
          </a:p>
          <a:p>
            <a:endParaRPr lang="en-GB" sz="2200" dirty="0">
              <a:solidFill>
                <a:srgbClr val="222222"/>
              </a:solidFill>
              <a:latin typeface="Georgia"/>
              <a:cs typeface="Calibri"/>
            </a:endParaRPr>
          </a:p>
          <a:p>
            <a:r>
              <a:rPr lang="en-GB" sz="2200" dirty="0">
                <a:solidFill>
                  <a:srgbClr val="222222"/>
                </a:solidFill>
                <a:latin typeface="Georgia"/>
                <a:cs typeface="Calibri"/>
              </a:rPr>
              <a:t>The base cases (</a:t>
            </a:r>
            <a:r>
              <a:rPr lang="en-GB" sz="2200" i="1" dirty="0">
                <a:solidFill>
                  <a:srgbClr val="222222"/>
                </a:solidFill>
                <a:latin typeface="Georgia"/>
                <a:cs typeface="Calibri"/>
              </a:rPr>
              <a:t>n</a:t>
            </a:r>
            <a:r>
              <a:rPr lang="en-GB" sz="2200" dirty="0">
                <a:solidFill>
                  <a:srgbClr val="222222"/>
                </a:solidFill>
                <a:latin typeface="Georgia"/>
                <a:cs typeface="Calibri"/>
              </a:rPr>
              <a:t> = 0 or </a:t>
            </a:r>
            <a:r>
              <a:rPr lang="en-GB" sz="2200" i="1" dirty="0">
                <a:solidFill>
                  <a:srgbClr val="222222"/>
                </a:solidFill>
                <a:latin typeface="Georgia"/>
                <a:cs typeface="Calibri"/>
              </a:rPr>
              <a:t>n</a:t>
            </a:r>
            <a:r>
              <a:rPr lang="en-GB" sz="2200" dirty="0">
                <a:solidFill>
                  <a:srgbClr val="222222"/>
                </a:solidFill>
                <a:latin typeface="Georgia"/>
                <a:cs typeface="Calibri"/>
              </a:rPr>
              <a:t> = 1) are solvable without recursion.</a:t>
            </a:r>
          </a:p>
          <a:p>
            <a:endParaRPr lang="en-GB" sz="2200" dirty="0">
              <a:solidFill>
                <a:srgbClr val="222222"/>
              </a:solidFill>
              <a:latin typeface="Georgia"/>
              <a:cs typeface="Calibri"/>
            </a:endParaRPr>
          </a:p>
          <a:p>
            <a:r>
              <a:rPr lang="en-GB" sz="2200" dirty="0">
                <a:solidFill>
                  <a:srgbClr val="222222"/>
                </a:solidFill>
                <a:latin typeface="Georgia"/>
                <a:cs typeface="Calibri"/>
              </a:rPr>
              <a:t>For values of </a:t>
            </a:r>
            <a:r>
              <a:rPr lang="en-GB" sz="2200" i="1" dirty="0">
                <a:solidFill>
                  <a:srgbClr val="222222"/>
                </a:solidFill>
                <a:latin typeface="Georgia"/>
                <a:cs typeface="Calibri"/>
              </a:rPr>
              <a:t>n</a:t>
            </a:r>
            <a:r>
              <a:rPr lang="en-GB" sz="2200" dirty="0">
                <a:solidFill>
                  <a:srgbClr val="222222"/>
                </a:solidFill>
                <a:latin typeface="Georgia"/>
                <a:cs typeface="Calibri"/>
              </a:rPr>
              <a:t> greater than 1, </a:t>
            </a:r>
            <a:r>
              <a:rPr lang="en-GB" sz="2200" i="1" dirty="0">
                <a:solidFill>
                  <a:srgbClr val="222222"/>
                </a:solidFill>
                <a:latin typeface="Georgia"/>
                <a:cs typeface="Calibri"/>
              </a:rPr>
              <a:t>n</a:t>
            </a:r>
            <a:r>
              <a:rPr lang="en-GB" sz="2200" dirty="0">
                <a:solidFill>
                  <a:srgbClr val="222222"/>
                </a:solidFill>
                <a:latin typeface="Georgia"/>
                <a:cs typeface="Calibri"/>
              </a:rPr>
              <a:t>! is defined in terms of (</a:t>
            </a:r>
            <a:r>
              <a:rPr lang="en-GB" sz="2200" i="1" dirty="0">
                <a:solidFill>
                  <a:srgbClr val="222222"/>
                </a:solidFill>
                <a:latin typeface="Georgia"/>
                <a:cs typeface="Calibri"/>
              </a:rPr>
              <a:t>n</a:t>
            </a:r>
            <a:r>
              <a:rPr lang="en-GB" sz="2200" dirty="0">
                <a:solidFill>
                  <a:srgbClr val="222222"/>
                </a:solidFill>
                <a:latin typeface="Georgia"/>
                <a:cs typeface="Calibri"/>
              </a:rPr>
              <a:t> - 1)!, so the recursive solution progressively approaches the base case.</a:t>
            </a:r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CD881D-5D1E-A50E-61D7-B192454A8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D37BC1-C1F9-D2E2-50CE-E88755FA8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304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BAA6E-13E0-D642-B318-714CE6CE3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936" y="776078"/>
            <a:ext cx="10601864" cy="540088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GB" sz="2200" dirty="0">
              <a:solidFill>
                <a:srgbClr val="222222"/>
              </a:solidFill>
              <a:latin typeface="Georgia"/>
              <a:cs typeface="Calibri"/>
            </a:endParaRPr>
          </a:p>
          <a:p>
            <a:endParaRPr lang="en-GB" dirty="0">
              <a:cs typeface="Calibri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F5758D3B-CAB0-BDB8-7E0A-4E655ED4A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042" y="1505086"/>
            <a:ext cx="4885425" cy="396284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679C68-E16F-9902-6A03-1D5AEF6F1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E7CE6-DB3A-F6D9-9AA9-87CF36084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129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24B3E-ED01-F2EB-2D21-7863E9160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58" y="-166837"/>
            <a:ext cx="10515600" cy="1325563"/>
          </a:xfrm>
        </p:spPr>
        <p:txBody>
          <a:bodyPr/>
          <a:lstStyle/>
          <a:p>
            <a:r>
              <a:rPr lang="en-GB" dirty="0">
                <a:latin typeface="Georgia"/>
                <a:cs typeface="Calibri Light"/>
              </a:rPr>
              <a:t>Example</a:t>
            </a:r>
            <a:endParaRPr lang="en-GB">
              <a:latin typeface="Georgi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A5E7F-0765-9A62-2C9E-D5A2A1AAC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069" y="948607"/>
            <a:ext cx="12614693" cy="38912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2200" dirty="0">
                <a:solidFill>
                  <a:srgbClr val="000000"/>
                </a:solidFill>
                <a:latin typeface="Georgia"/>
                <a:ea typeface="+mn-lt"/>
                <a:cs typeface="+mn-lt"/>
              </a:rPr>
              <a:t># Factorial of a number using recursion</a:t>
            </a:r>
            <a:endParaRPr lang="en-US" sz="2200">
              <a:solidFill>
                <a:srgbClr val="000000"/>
              </a:solidFill>
              <a:latin typeface="Calibri" panose="020F0502020204030204"/>
              <a:ea typeface="+mn-lt"/>
              <a:cs typeface="+mn-lt"/>
            </a:endParaRPr>
          </a:p>
          <a:p>
            <a:pPr marL="0" indent="0">
              <a:buNone/>
            </a:pPr>
            <a:endParaRPr lang="en-GB" sz="2200" dirty="0">
              <a:solidFill>
                <a:srgbClr val="000000"/>
              </a:solidFill>
              <a:latin typeface="Georgia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200" b="1" dirty="0">
                <a:solidFill>
                  <a:srgbClr val="000000"/>
                </a:solidFill>
                <a:latin typeface="Georgia"/>
                <a:ea typeface="+mn-lt"/>
                <a:cs typeface="+mn-lt"/>
              </a:rPr>
              <a:t>def</a:t>
            </a:r>
            <a:r>
              <a:rPr lang="en-GB" sz="2200" dirty="0">
                <a:solidFill>
                  <a:srgbClr val="000000"/>
                </a:solidFill>
                <a:latin typeface="Georgia"/>
                <a:ea typeface="+mn-lt"/>
                <a:cs typeface="+mn-lt"/>
              </a:rPr>
              <a:t> factorial(n):</a:t>
            </a:r>
            <a:endParaRPr lang="en-GB" sz="2200">
              <a:cs typeface="Calibri"/>
            </a:endParaRPr>
          </a:p>
          <a:p>
            <a:pPr marL="0" indent="0">
              <a:buNone/>
            </a:pPr>
            <a:r>
              <a:rPr lang="en-GB" sz="2200" dirty="0">
                <a:solidFill>
                  <a:srgbClr val="000000"/>
                </a:solidFill>
                <a:latin typeface="Georgia"/>
                <a:ea typeface="+mn-lt"/>
                <a:cs typeface="+mn-lt"/>
              </a:rPr>
              <a:t>
    </a:t>
            </a:r>
            <a:r>
              <a:rPr lang="en-GB" sz="2200" b="1" dirty="0">
                <a:solidFill>
                  <a:srgbClr val="000000"/>
                </a:solidFill>
                <a:latin typeface="Georgia"/>
                <a:ea typeface="+mn-lt"/>
                <a:cs typeface="+mn-lt"/>
              </a:rPr>
              <a:t>if</a:t>
            </a:r>
            <a:r>
              <a:rPr lang="en-GB" sz="2200" dirty="0">
                <a:solidFill>
                  <a:srgbClr val="000000"/>
                </a:solidFill>
                <a:latin typeface="Georgia"/>
                <a:ea typeface="+mn-lt"/>
                <a:cs typeface="+mn-lt"/>
              </a:rPr>
              <a:t>(n &lt;= 1):</a:t>
            </a:r>
            <a:endParaRPr lang="en-GB" sz="2200">
              <a:cs typeface="Calibri"/>
            </a:endParaRPr>
          </a:p>
          <a:p>
            <a:pPr marL="0" indent="0">
              <a:buNone/>
            </a:pPr>
            <a:r>
              <a:rPr lang="en-GB" sz="2200" dirty="0">
                <a:solidFill>
                  <a:srgbClr val="000000"/>
                </a:solidFill>
                <a:latin typeface="Georgia"/>
                <a:ea typeface="+mn-lt"/>
                <a:cs typeface="+mn-lt"/>
              </a:rPr>
              <a:t>        </a:t>
            </a:r>
            <a:r>
              <a:rPr lang="en-GB" sz="2200" b="1" dirty="0">
                <a:solidFill>
                  <a:srgbClr val="000000"/>
                </a:solidFill>
                <a:latin typeface="Georgia"/>
                <a:ea typeface="+mn-lt"/>
                <a:cs typeface="+mn-lt"/>
              </a:rPr>
              <a:t>return</a:t>
            </a:r>
            <a:r>
              <a:rPr lang="en-GB" sz="2200" dirty="0">
                <a:solidFill>
                  <a:srgbClr val="000000"/>
                </a:solidFill>
                <a:latin typeface="Georgia"/>
                <a:ea typeface="+mn-lt"/>
                <a:cs typeface="+mn-lt"/>
              </a:rPr>
              <a:t> 1</a:t>
            </a:r>
            <a:endParaRPr lang="en-GB" sz="2200">
              <a:cs typeface="Calibri"/>
            </a:endParaRPr>
          </a:p>
          <a:p>
            <a:pPr marL="0" indent="0">
              <a:buNone/>
            </a:pPr>
            <a:r>
              <a:rPr lang="en-GB" sz="2200" dirty="0">
                <a:solidFill>
                  <a:srgbClr val="000000"/>
                </a:solidFill>
                <a:latin typeface="Georgia"/>
                <a:ea typeface="+mn-lt"/>
                <a:cs typeface="+mn-lt"/>
              </a:rPr>
              <a:t>    </a:t>
            </a:r>
            <a:r>
              <a:rPr lang="en-GB" sz="2200" b="1" dirty="0">
                <a:solidFill>
                  <a:srgbClr val="000000"/>
                </a:solidFill>
                <a:latin typeface="Georgia"/>
                <a:ea typeface="+mn-lt"/>
                <a:cs typeface="+mn-lt"/>
              </a:rPr>
              <a:t>else</a:t>
            </a:r>
            <a:r>
              <a:rPr lang="en-GB" sz="2200" dirty="0">
                <a:solidFill>
                  <a:srgbClr val="000000"/>
                </a:solidFill>
                <a:latin typeface="Georgia"/>
                <a:ea typeface="+mn-lt"/>
                <a:cs typeface="+mn-lt"/>
              </a:rPr>
              <a:t>:
        </a:t>
            </a:r>
            <a:r>
              <a:rPr lang="en-GB" sz="2200" b="1" dirty="0">
                <a:solidFill>
                  <a:srgbClr val="000000"/>
                </a:solidFill>
                <a:latin typeface="Georgia"/>
                <a:ea typeface="+mn-lt"/>
                <a:cs typeface="+mn-lt"/>
              </a:rPr>
              <a:t>return</a:t>
            </a:r>
            <a:r>
              <a:rPr lang="en-GB" sz="2200" dirty="0">
                <a:solidFill>
                  <a:srgbClr val="000000"/>
                </a:solidFill>
                <a:latin typeface="Georgia"/>
                <a:ea typeface="+mn-lt"/>
                <a:cs typeface="+mn-lt"/>
              </a:rPr>
              <a:t>(n*factorial(n-1))</a:t>
            </a:r>
            <a:endParaRPr lang="en-GB" sz="2200">
              <a:cs typeface="Calibri"/>
            </a:endParaRPr>
          </a:p>
          <a:p>
            <a:pPr marL="0" indent="0">
              <a:buNone/>
            </a:pPr>
            <a:r>
              <a:rPr lang="en-GB" sz="2200" dirty="0">
                <a:solidFill>
                  <a:srgbClr val="000000"/>
                </a:solidFill>
                <a:latin typeface="Georgia"/>
                <a:ea typeface="+mn-lt"/>
                <a:cs typeface="+mn-lt"/>
              </a:rPr>
              <a:t>
n = int(input("Enter number:"))</a:t>
            </a:r>
            <a:endParaRPr lang="en-GB" sz="2200">
              <a:cs typeface="Calibri"/>
            </a:endParaRPr>
          </a:p>
          <a:p>
            <a:pPr marL="0" indent="0">
              <a:buNone/>
            </a:pPr>
            <a:r>
              <a:rPr lang="en-GB" sz="2200" dirty="0">
                <a:solidFill>
                  <a:srgbClr val="000000"/>
                </a:solidFill>
                <a:latin typeface="Georgia"/>
                <a:ea typeface="+mn-lt"/>
                <a:cs typeface="+mn-lt"/>
              </a:rPr>
              <a:t>
</a:t>
            </a:r>
            <a:r>
              <a:rPr lang="en-GB" sz="2200" b="1" dirty="0">
                <a:solidFill>
                  <a:srgbClr val="000000"/>
                </a:solidFill>
                <a:latin typeface="Georgia"/>
                <a:ea typeface="+mn-lt"/>
                <a:cs typeface="+mn-lt"/>
              </a:rPr>
              <a:t>print</a:t>
            </a:r>
            <a:r>
              <a:rPr lang="en-GB" sz="2200" dirty="0">
                <a:solidFill>
                  <a:srgbClr val="000000"/>
                </a:solidFill>
                <a:latin typeface="Georgia"/>
                <a:ea typeface="+mn-lt"/>
                <a:cs typeface="+mn-lt"/>
              </a:rPr>
              <a:t>("Factorial:")</a:t>
            </a:r>
            <a:endParaRPr lang="en-US" sz="2200">
              <a:cs typeface="Calibri"/>
            </a:endParaRPr>
          </a:p>
          <a:p>
            <a:pPr marL="0" indent="0">
              <a:buNone/>
            </a:pPr>
            <a:r>
              <a:rPr lang="en-GB" sz="2200" dirty="0">
                <a:latin typeface="Georgia"/>
                <a:cs typeface="Calibri"/>
              </a:rPr>
              <a:t>
</a:t>
            </a:r>
            <a:r>
              <a:rPr lang="en-GB" sz="2200" b="1" dirty="0">
                <a:latin typeface="Georgia"/>
                <a:cs typeface="Calibri"/>
              </a:rPr>
              <a:t>print</a:t>
            </a:r>
            <a:r>
              <a:rPr lang="en-GB" sz="2200" dirty="0">
                <a:latin typeface="Georgia"/>
                <a:cs typeface="Calibri"/>
              </a:rPr>
              <a:t>(factorial(n))</a:t>
            </a:r>
            <a:endParaRPr lang="en-GB" sz="2200">
              <a:latin typeface="Georgia"/>
              <a:cs typeface="Calibri"/>
            </a:endParaRPr>
          </a:p>
          <a:p>
            <a:pPr marL="0" indent="0">
              <a:buNone/>
            </a:pPr>
            <a:endParaRPr lang="en-GB" sz="1600" dirty="0">
              <a:latin typeface="Georgia"/>
              <a:cs typeface="Calibri"/>
            </a:endParaRPr>
          </a:p>
          <a:p>
            <a:endParaRPr lang="en-GB" sz="2400" dirty="0">
              <a:latin typeface="Georgia"/>
              <a:cs typeface="Calibri" panose="020F0502020204030204"/>
            </a:endParaRPr>
          </a:p>
          <a:p>
            <a:endParaRPr lang="en-GB" sz="2400" dirty="0">
              <a:latin typeface="Georgia"/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F9B5CA-FB2F-F240-8FED-278F891B0CBA}"/>
              </a:ext>
            </a:extLst>
          </p:cNvPr>
          <p:cNvSpPr txBox="1"/>
          <p:nvPr/>
        </p:nvSpPr>
        <p:spPr>
          <a:xfrm>
            <a:off x="10055883" y="5092639"/>
            <a:ext cx="200977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Output:</a:t>
            </a:r>
          </a:p>
          <a:p>
            <a:r>
              <a:rPr lang="en-GB" dirty="0">
                <a:ea typeface="+mn-lt"/>
                <a:cs typeface="+mn-lt"/>
              </a:rPr>
              <a:t>Enter number:3 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Factorial:</a:t>
            </a:r>
            <a:endParaRPr lang="en-GB" dirty="0"/>
          </a:p>
          <a:p>
            <a:pPr algn="l"/>
            <a:r>
              <a:rPr lang="en-GB" dirty="0">
                <a:ea typeface="+mn-lt"/>
                <a:cs typeface="+mn-lt"/>
              </a:rPr>
              <a:t>6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869D0-5569-ED2B-005A-92DA2D2A1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CE5E8-5255-C579-E9B3-888616C0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820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6984-C8DB-9D70-A941-9519D4137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eorgia"/>
                <a:cs typeface="Calibri Light"/>
              </a:rPr>
              <a:t>Program Explanation</a:t>
            </a:r>
            <a:endParaRPr lang="en-GB" dirty="0" err="1">
              <a:latin typeface="Georgi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925C2-ABCD-0D07-8616-CD176B6CF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446" y="1566833"/>
            <a:ext cx="10544354" cy="46532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sz="2200" b="1" dirty="0">
              <a:solidFill>
                <a:srgbClr val="3A3A3A"/>
              </a:solidFill>
              <a:latin typeface="Georgia"/>
              <a:cs typeface="Calibri" panose="020F0502020204030204"/>
            </a:endParaRPr>
          </a:p>
          <a:p>
            <a:pPr marL="0" indent="0">
              <a:buNone/>
            </a:pPr>
            <a:r>
              <a:rPr lang="en-GB" sz="2200" dirty="0">
                <a:solidFill>
                  <a:srgbClr val="3A3A3A"/>
                </a:solidFill>
                <a:latin typeface="Georgia"/>
                <a:ea typeface="+mn-lt"/>
                <a:cs typeface="+mn-lt"/>
              </a:rPr>
              <a:t>1. User must enter a number and store it in a variable.</a:t>
            </a:r>
            <a:endParaRPr lang="en-GB" sz="2200" dirty="0">
              <a:solidFill>
                <a:srgbClr val="000000"/>
              </a:solidFill>
              <a:latin typeface="Georgia"/>
              <a:ea typeface="+mn-lt"/>
              <a:cs typeface="+mn-lt"/>
            </a:endParaRPr>
          </a:p>
          <a:p>
            <a:pPr marL="0" indent="0">
              <a:buNone/>
            </a:pPr>
            <a:br>
              <a:rPr lang="en-GB" sz="2200" dirty="0">
                <a:latin typeface="Georgia"/>
                <a:ea typeface="+mn-lt"/>
                <a:cs typeface="+mn-lt"/>
              </a:rPr>
            </a:br>
            <a:r>
              <a:rPr lang="en-GB" sz="2200" dirty="0">
                <a:solidFill>
                  <a:srgbClr val="3A3A3A"/>
                </a:solidFill>
                <a:latin typeface="Georgia"/>
                <a:ea typeface="+mn-lt"/>
                <a:cs typeface="+mn-lt"/>
              </a:rPr>
              <a:t>2. The number is passed as an argument to a recursive factorial function.</a:t>
            </a:r>
            <a:br>
              <a:rPr lang="en-GB" sz="2200" dirty="0">
                <a:latin typeface="Georgia"/>
                <a:ea typeface="+mn-lt"/>
                <a:cs typeface="+mn-lt"/>
              </a:rPr>
            </a:br>
            <a:endParaRPr lang="en-GB" sz="2200" dirty="0">
              <a:solidFill>
                <a:srgbClr val="3A3A3A"/>
              </a:solidFill>
              <a:latin typeface="Georgia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200" dirty="0">
                <a:solidFill>
                  <a:srgbClr val="3A3A3A"/>
                </a:solidFill>
                <a:latin typeface="Georgia"/>
                <a:ea typeface="+mn-lt"/>
                <a:cs typeface="+mn-lt"/>
              </a:rPr>
              <a:t>3. The base condition is that the number has to be lesser than or equal to 1 and return 1 if it is.</a:t>
            </a:r>
            <a:br>
              <a:rPr lang="en-GB" sz="2200" dirty="0">
                <a:latin typeface="Georgia"/>
                <a:ea typeface="+mn-lt"/>
                <a:cs typeface="+mn-lt"/>
              </a:rPr>
            </a:br>
            <a:endParaRPr lang="en-GB" sz="2200" dirty="0">
              <a:solidFill>
                <a:srgbClr val="3A3A3A"/>
              </a:solidFill>
              <a:latin typeface="Georgia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200" dirty="0">
                <a:solidFill>
                  <a:srgbClr val="3A3A3A"/>
                </a:solidFill>
                <a:latin typeface="Georgia"/>
                <a:ea typeface="+mn-lt"/>
                <a:cs typeface="+mn-lt"/>
              </a:rPr>
              <a:t>4. Otherwise the function is called recursively with the number minus 1 multiplied by the number itself.</a:t>
            </a:r>
            <a:br>
              <a:rPr lang="en-GB" sz="2200" dirty="0">
                <a:latin typeface="Georgia"/>
                <a:ea typeface="+mn-lt"/>
                <a:cs typeface="+mn-lt"/>
              </a:rPr>
            </a:br>
            <a:endParaRPr lang="en-GB" sz="2200">
              <a:solidFill>
                <a:srgbClr val="3A3A3A"/>
              </a:solidFill>
              <a:latin typeface="Georgia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200" dirty="0">
                <a:solidFill>
                  <a:srgbClr val="3A3A3A"/>
                </a:solidFill>
                <a:latin typeface="Georgia"/>
                <a:ea typeface="+mn-lt"/>
                <a:cs typeface="+mn-lt"/>
              </a:rPr>
              <a:t>5. The result is returned and the factorial of the number is printed.</a:t>
            </a:r>
            <a:endParaRPr lang="en-GB" sz="2200" dirty="0">
              <a:latin typeface="Georgia"/>
            </a:endParaRPr>
          </a:p>
          <a:p>
            <a:endParaRPr lang="en-GB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221498-EA69-AC9E-C0D7-6F2F3B7C1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E6E60E-D38E-6979-FDE2-D39E47C83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269535"/>
      </p:ext>
    </p:extLst>
  </p:cSld>
  <p:clrMapOvr>
    <a:masterClrMapping/>
  </p:clrMapOvr>
</p:sld>
</file>

<file path=ppt/theme/theme1.xml><?xml version="1.0" encoding="utf-8"?>
<a:theme xmlns:a="http://schemas.openxmlformats.org/drawingml/2006/main" name="ICT Basic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CT Basic Theme" id="{98E71BC8-CEE5-4A46-949E-391C0C874B8F}" vid="{96F7FA2A-5830-4612-98C6-3C5F1D18D7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ICT Basic Theme (1) (2)</Template>
  <TotalTime>37</TotalTime>
  <Words>1000</Words>
  <Application>Microsoft Office PowerPoint</Application>
  <PresentationFormat>Widescreen</PresentationFormat>
  <Paragraphs>150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 georgeo</vt:lpstr>
      <vt:lpstr>Arial</vt:lpstr>
      <vt:lpstr>Calibri</vt:lpstr>
      <vt:lpstr>Calibri Light</vt:lpstr>
      <vt:lpstr>Georgia</vt:lpstr>
      <vt:lpstr>Wingdings</vt:lpstr>
      <vt:lpstr>ICT Basic Theme</vt:lpstr>
      <vt:lpstr>Recursion and Lambda Function</vt:lpstr>
      <vt:lpstr>Recursion</vt:lpstr>
      <vt:lpstr>Example for recursion</vt:lpstr>
      <vt:lpstr>PowerPoint Presentation</vt:lpstr>
      <vt:lpstr>PowerPoint Presentation</vt:lpstr>
      <vt:lpstr>PowerPoint Presentation</vt:lpstr>
      <vt:lpstr>PowerPoint Presentation</vt:lpstr>
      <vt:lpstr>Example</vt:lpstr>
      <vt:lpstr>Program Explanation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 and Lambda Function</dc:title>
  <dc:creator>sarihaashanmugasundaram@gmail.com</dc:creator>
  <cp:lastModifiedBy>sarihaashanmugasundaram@gmail.com</cp:lastModifiedBy>
  <cp:revision>5</cp:revision>
  <dcterms:created xsi:type="dcterms:W3CDTF">2023-04-29T05:21:34Z</dcterms:created>
  <dcterms:modified xsi:type="dcterms:W3CDTF">2023-04-29T14:27:22Z</dcterms:modified>
</cp:coreProperties>
</file>