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10" r:id="rId9"/>
    <p:sldId id="311" r:id="rId10"/>
    <p:sldId id="308" r:id="rId11"/>
    <p:sldId id="474" r:id="rId12"/>
    <p:sldId id="475" r:id="rId13"/>
    <p:sldId id="476" r:id="rId14"/>
    <p:sldId id="477" r:id="rId15"/>
    <p:sldId id="4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9B2AF-1C5D-4738-897C-D5D1FAB4F3D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EE128-A5C1-4F28-8601-FB022943B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FB35-30A5-D1F5-E182-6F06BBD40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in Python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ED3BB-0859-3E8B-DD00-231F0FD4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268F-5F05-236A-F979-71D358A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33350"/>
            <a:ext cx="11677650" cy="66080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Finally Block: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In case if there is any code which the user want to be executed, whether exception occurs or not then that code can be placed inside the finally block.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Finally block will always be executed irrespective of the exception.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Syntax: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try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Code  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finally</a:t>
            </a:r>
            <a:r>
              <a:rPr lang="en-IN" dirty="0">
                <a:latin typeface="Georgia" panose="02040502050405020303" pitchFamily="18" charset="0"/>
              </a:rPr>
              <a:t>: 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code which </a:t>
            </a:r>
            <a:r>
              <a:rPr lang="en-IN" b="1" dirty="0">
                <a:latin typeface="Georgia" panose="02040502050405020303" pitchFamily="18" charset="0"/>
              </a:rPr>
              <a:t>is</a:t>
            </a:r>
            <a:r>
              <a:rPr lang="en-IN" dirty="0">
                <a:latin typeface="Georgia" panose="02040502050405020303" pitchFamily="18" charset="0"/>
              </a:rPr>
              <a:t> must to be executed.  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try: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f = open("</a:t>
            </a:r>
            <a:r>
              <a:rPr lang="en-US" dirty="0" err="1">
                <a:latin typeface="Georgia" panose="02040502050405020303" pitchFamily="18" charset="0"/>
              </a:rPr>
              <a:t>test.txt",encoding</a:t>
            </a:r>
            <a:r>
              <a:rPr lang="en-US" dirty="0">
                <a:latin typeface="Georgia" panose="02040502050405020303" pitchFamily="18" charset="0"/>
              </a:rPr>
              <a:t> = 'utf-8')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finally: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</a:t>
            </a:r>
            <a:r>
              <a:rPr lang="en-US" dirty="0" err="1">
                <a:latin typeface="Georgia" panose="02040502050405020303" pitchFamily="18" charset="0"/>
              </a:rPr>
              <a:t>f.close</a:t>
            </a:r>
            <a:r>
              <a:rPr lang="en-US" dirty="0">
                <a:latin typeface="Georgia" panose="02040502050405020303" pitchFamily="18" charset="0"/>
              </a:rPr>
              <a:t>()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F80262-47DC-8C68-FCCD-897CD5A6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3CCF-C1D9-3F70-85AF-8E2BE929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2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D138-B02A-438F-9DC4-11905AB9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895349"/>
            <a:ext cx="11020424" cy="51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Multiple Exceptions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import math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integers = ['orange',6,-8,'apple',2.10]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for number in integers: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try: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    </a:t>
            </a:r>
            <a:r>
              <a:rPr lang="en-US" sz="2000" dirty="0" err="1">
                <a:latin typeface="Georgia" panose="02040502050405020303" pitchFamily="18" charset="0"/>
              </a:rPr>
              <a:t>number_factorial</a:t>
            </a:r>
            <a:r>
              <a:rPr lang="en-US" sz="2000" dirty="0">
                <a:latin typeface="Georgia" panose="02040502050405020303" pitchFamily="18" charset="0"/>
              </a:rPr>
              <a:t> = </a:t>
            </a:r>
            <a:r>
              <a:rPr lang="en-US" sz="2000" dirty="0" err="1">
                <a:latin typeface="Georgia" panose="02040502050405020303" pitchFamily="18" charset="0"/>
              </a:rPr>
              <a:t>math.factorial</a:t>
            </a:r>
            <a:r>
              <a:rPr lang="en-US" sz="2000" dirty="0">
                <a:latin typeface="Georgia" panose="02040502050405020303" pitchFamily="18" charset="0"/>
              </a:rPr>
              <a:t>(number)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except </a:t>
            </a:r>
            <a:r>
              <a:rPr lang="en-US" sz="2000" dirty="0" err="1">
                <a:latin typeface="Georgia" panose="02040502050405020303" pitchFamily="18" charset="0"/>
              </a:rPr>
              <a:t>TypeError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    print("The input is not supported.")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except </a:t>
            </a:r>
            <a:r>
              <a:rPr lang="en-US" sz="2000" dirty="0" err="1">
                <a:latin typeface="Georgia" panose="02040502050405020303" pitchFamily="18" charset="0"/>
              </a:rPr>
              <a:t>ValueError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        print( number," is not a positive integer.")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7E15A8-0124-CBD8-089E-3EEB8D5A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D12C-409A-97A7-3D4E-F042284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6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58DC-6B3D-4CB8-B294-6CA1E27B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6200"/>
            <a:ext cx="11658600" cy="6521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n = 0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m = 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c = m/n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except(</a:t>
            </a:r>
            <a:r>
              <a:rPr lang="en-US" dirty="0" err="1">
                <a:latin typeface="Georgia" panose="02040502050405020303" pitchFamily="18" charset="0"/>
              </a:rPr>
              <a:t>ZeroDivisionError</a:t>
            </a:r>
            <a:r>
              <a:rPr lang="en-US" dirty="0">
                <a:latin typeface="Georgia" panose="02040502050405020303" pitchFamily="18" charset="0"/>
              </a:rPr>
              <a:t>) as 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print("The zero can't be divided")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n = 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m = '3'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p = </a:t>
            </a:r>
            <a:r>
              <a:rPr lang="en-US" dirty="0" err="1">
                <a:latin typeface="Georgia" panose="02040502050405020303" pitchFamily="18" charset="0"/>
              </a:rPr>
              <a:t>m+n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except </a:t>
            </a:r>
            <a:r>
              <a:rPr lang="en-US" dirty="0" err="1">
                <a:latin typeface="Georgia" panose="02040502050405020303" pitchFamily="18" charset="0"/>
              </a:rPr>
              <a:t>TypeError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print('The number is in the string format')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A0631A-258E-0AAE-BB6A-255F335D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5C6A7-526C-3562-2F52-881A2F7C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9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FEA7-BDF5-44A2-ABAA-54F5D93E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763" y="1082080"/>
            <a:ext cx="8856983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number = 2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number = number+'5'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except(</a:t>
            </a:r>
            <a:r>
              <a:rPr lang="en-US" sz="2100" dirty="0" err="1">
                <a:latin typeface="Georgia" panose="02040502050405020303" pitchFamily="18" charset="0"/>
              </a:rPr>
              <a:t>TypeError</a:t>
            </a:r>
            <a:r>
              <a:rPr lang="en-US" sz="2100" dirty="0">
                <a:latin typeface="Georgia" panose="02040502050405020303" pitchFamily="18" charset="0"/>
              </a:rPr>
              <a:t>, </a:t>
            </a:r>
            <a:r>
              <a:rPr lang="en-US" sz="2100" dirty="0" err="1">
                <a:latin typeface="Georgia" panose="02040502050405020303" pitchFamily="18" charset="0"/>
              </a:rPr>
              <a:t>SyntaxError</a:t>
            </a:r>
            <a:r>
              <a:rPr lang="en-US" sz="2100" dirty="0">
                <a:latin typeface="Georgia" panose="02040502050405020303" pitchFamily="18" charset="0"/>
              </a:rPr>
              <a:t>, </a:t>
            </a:r>
            <a:r>
              <a:rPr lang="en-US" sz="2100" dirty="0" err="1">
                <a:latin typeface="Georgia" panose="02040502050405020303" pitchFamily="18" charset="0"/>
              </a:rPr>
              <a:t>ValueError</a:t>
            </a:r>
            <a:r>
              <a:rPr lang="en-US" sz="2100" dirty="0">
                <a:latin typeface="Georgia" panose="02040502050405020303" pitchFamily="18" charset="0"/>
              </a:rPr>
              <a:t>) as e: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print(e)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print("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The number is given in string format")</a:t>
            </a:r>
          </a:p>
          <a:p>
            <a:pPr marL="0" indent="0">
              <a:buNone/>
            </a:pP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9F601-75DC-2AF2-AED7-EB281E15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B889B-466F-0728-A2E2-9DC949C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9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B8A-047F-46CF-9180-3C446FD6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428625"/>
            <a:ext cx="11182350" cy="636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try: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print(x)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except </a:t>
            </a:r>
            <a:r>
              <a:rPr lang="en-IN" sz="1400" dirty="0" err="1">
                <a:latin typeface="Georgia" panose="02040502050405020303" pitchFamily="18" charset="0"/>
              </a:rPr>
              <a:t>TypeError</a:t>
            </a:r>
            <a:r>
              <a:rPr lang="en-IN" sz="14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print("x is not defined")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except: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print("Error")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try: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</a:t>
            </a:r>
            <a:r>
              <a:rPr lang="en-IN" sz="1400" dirty="0" err="1">
                <a:latin typeface="Georgia" panose="02040502050405020303" pitchFamily="18" charset="0"/>
              </a:rPr>
              <a:t>a+b</a:t>
            </a:r>
            <a:r>
              <a:rPr lang="en-IN" sz="14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except: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print("exception </a:t>
            </a:r>
            <a:r>
              <a:rPr lang="en-IN" sz="1400" dirty="0" err="1">
                <a:latin typeface="Georgia" panose="02040502050405020303" pitchFamily="18" charset="0"/>
              </a:rPr>
              <a:t>occured</a:t>
            </a:r>
            <a:r>
              <a:rPr lang="en-IN" sz="1400" dirty="0">
                <a:latin typeface="Georgia" panose="02040502050405020303" pitchFamily="18" charset="0"/>
              </a:rPr>
              <a:t>")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try: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print(hello)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except </a:t>
            </a:r>
            <a:r>
              <a:rPr lang="en-IN" sz="1400" dirty="0" err="1">
                <a:latin typeface="Georgia" panose="02040502050405020303" pitchFamily="18" charset="0"/>
              </a:rPr>
              <a:t>SyntaxError</a:t>
            </a:r>
            <a:r>
              <a:rPr lang="en-IN" sz="1400" dirty="0">
                <a:latin typeface="Georgia" panose="02040502050405020303" pitchFamily="18" charset="0"/>
              </a:rPr>
              <a:t> as e: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print("Invalid syntax")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except: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  print("Invalid syntax")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4F901-DC9B-C873-3522-81152E4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611A-3E88-DB22-7EE2-D1BA018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4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788E-4071-4F64-8E5C-1B7D445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95275"/>
            <a:ext cx="11591924" cy="637408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Error(Exception):</a:t>
            </a:r>
          </a:p>
          <a:p>
            <a:pPr marL="0" indent="0">
              <a:buNone/>
            </a:pPr>
            <a:r>
              <a:rPr lang="en-US" dirty="0"/>
              <a:t>    """Base class for other exceptions"""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ValueTooSmallError</a:t>
            </a:r>
            <a:r>
              <a:rPr lang="en-US" dirty="0"/>
              <a:t>(Error):</a:t>
            </a:r>
          </a:p>
          <a:p>
            <a:pPr marL="0" indent="0">
              <a:buNone/>
            </a:pPr>
            <a:r>
              <a:rPr lang="en-US" dirty="0"/>
              <a:t>    """Raised when the input value is too small"""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ValueTooLargeError</a:t>
            </a:r>
            <a:r>
              <a:rPr lang="en-US" dirty="0"/>
              <a:t>(Error):</a:t>
            </a:r>
          </a:p>
          <a:p>
            <a:pPr marL="0" indent="0">
              <a:buNone/>
            </a:pPr>
            <a:r>
              <a:rPr lang="en-US" dirty="0"/>
              <a:t>    """Raised when the input value is too large"""</a:t>
            </a:r>
          </a:p>
          <a:p>
            <a:pPr marL="0" indent="0">
              <a:buNone/>
            </a:pPr>
            <a:r>
              <a:rPr lang="en-US" dirty="0"/>
              <a:t>    pass</a:t>
            </a:r>
          </a:p>
          <a:p>
            <a:pPr marL="0" indent="0">
              <a:buNone/>
            </a:pPr>
            <a:r>
              <a:rPr lang="en-US" dirty="0"/>
              <a:t>number = 10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    try: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i_num</a:t>
            </a:r>
            <a:r>
              <a:rPr lang="en-US" dirty="0"/>
              <a:t> = int(input("Enter a number: "))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i_num</a:t>
            </a:r>
            <a:r>
              <a:rPr lang="en-US" dirty="0"/>
              <a:t> &lt; number:</a:t>
            </a:r>
          </a:p>
          <a:p>
            <a:pPr marL="0" indent="0">
              <a:buNone/>
            </a:pPr>
            <a:r>
              <a:rPr lang="en-US" dirty="0"/>
              <a:t>            raise </a:t>
            </a:r>
            <a:r>
              <a:rPr lang="en-US" dirty="0" err="1"/>
              <a:t>ValueTooSmallError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i_num</a:t>
            </a:r>
            <a:r>
              <a:rPr lang="en-US" dirty="0"/>
              <a:t> &gt; number:</a:t>
            </a:r>
          </a:p>
          <a:p>
            <a:pPr marL="0" indent="0">
              <a:buNone/>
            </a:pPr>
            <a:r>
              <a:rPr lang="en-US" dirty="0"/>
              <a:t>            raise </a:t>
            </a:r>
            <a:r>
              <a:rPr lang="en-US" dirty="0" err="1"/>
              <a:t>ValueTooLargeError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except </a:t>
            </a:r>
            <a:r>
              <a:rPr lang="en-US" dirty="0" err="1"/>
              <a:t>ValueTooSmallError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print("This value is too small, try again!")</a:t>
            </a:r>
          </a:p>
          <a:p>
            <a:pPr marL="0" indent="0">
              <a:buNone/>
            </a:pPr>
            <a:r>
              <a:rPr lang="en-US" dirty="0"/>
              <a:t>        print()</a:t>
            </a:r>
          </a:p>
          <a:p>
            <a:pPr marL="0" indent="0">
              <a:buNone/>
            </a:pPr>
            <a:r>
              <a:rPr lang="en-US" dirty="0"/>
              <a:t>    except </a:t>
            </a:r>
            <a:r>
              <a:rPr lang="en-US" dirty="0" err="1"/>
              <a:t>ValueTooLargeError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print("This value is too large, try again!")</a:t>
            </a:r>
          </a:p>
          <a:p>
            <a:pPr marL="0" indent="0">
              <a:buNone/>
            </a:pPr>
            <a:r>
              <a:rPr lang="en-US" dirty="0"/>
              <a:t>        print()</a:t>
            </a:r>
          </a:p>
          <a:p>
            <a:pPr marL="0" indent="0">
              <a:buNone/>
            </a:pPr>
            <a:r>
              <a:rPr lang="en-US" dirty="0"/>
              <a:t>print("Congratulations! You guessed it correctly.")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C5CCE6-22A1-032B-CACD-70131902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FDF6-5C64-DDA0-8719-884E59FE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6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173360"/>
            <a:ext cx="8229600" cy="807368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	 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476375"/>
            <a:ext cx="11696700" cy="5381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Exception can be said to be any abnormal condition in a program resulting to the disruption in the flow of the program.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Whenever an exception occurs the program halts the execution and thus further code is not executed. Thus exception is that error which python script is unable to tackle with.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Exception in a code can also be handled. In case it is not handled, then the code is not executed further and hence execution stops when exception occurs.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79AE-30A1-3926-D5DB-34564695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D7F15-AE2A-6996-5E32-26CFACDD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600074"/>
            <a:ext cx="11715750" cy="572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Hierarchy Of Exception:</a:t>
            </a:r>
          </a:p>
          <a:p>
            <a:pPr marL="0" indent="0">
              <a:buNone/>
            </a:pPr>
            <a:endParaRPr lang="en-IN" sz="22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Georgia" panose="02040502050405020303" pitchFamily="18" charset="0"/>
              </a:rPr>
              <a:t>ZeroDivisionError</a:t>
            </a:r>
            <a:r>
              <a:rPr lang="en-IN" sz="2200" dirty="0">
                <a:latin typeface="Georgia" panose="02040502050405020303" pitchFamily="18" charset="0"/>
              </a:rPr>
              <a:t>: Occurs when a number is divided by zero.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Georgia" panose="02040502050405020303" pitchFamily="18" charset="0"/>
              </a:rPr>
              <a:t>NameError</a:t>
            </a:r>
            <a:r>
              <a:rPr lang="en-IN" sz="2200" dirty="0">
                <a:latin typeface="Georgia" panose="02040502050405020303" pitchFamily="18" charset="0"/>
              </a:rPr>
              <a:t>: It occurs when a name is not found. It may be local or global.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Georgia" panose="02040502050405020303" pitchFamily="18" charset="0"/>
              </a:rPr>
              <a:t>IndentationError</a:t>
            </a:r>
            <a:r>
              <a:rPr lang="en-IN" sz="2200" dirty="0">
                <a:latin typeface="Georgia" panose="02040502050405020303" pitchFamily="18" charset="0"/>
              </a:rPr>
              <a:t>: If incorrect indentation is given.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Georgia" panose="02040502050405020303" pitchFamily="18" charset="0"/>
              </a:rPr>
              <a:t>IOError</a:t>
            </a:r>
            <a:r>
              <a:rPr lang="en-IN" sz="2200" dirty="0">
                <a:latin typeface="Georgia" panose="02040502050405020303" pitchFamily="18" charset="0"/>
              </a:rPr>
              <a:t>: It occurs when Input Output operation fails.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>
                <a:latin typeface="Georgia" panose="02040502050405020303" pitchFamily="18" charset="0"/>
              </a:rPr>
              <a:t>EOFError</a:t>
            </a:r>
            <a:r>
              <a:rPr lang="en-IN" sz="2200" dirty="0">
                <a:latin typeface="Georgia" panose="02040502050405020303" pitchFamily="18" charset="0"/>
              </a:rPr>
              <a:t>: It occurs when end of file is reached and yet operations are being performed</a:t>
            </a:r>
          </a:p>
          <a:p>
            <a:pPr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BB1A1-ED58-0EE1-B8CA-41109A0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747D-462E-3258-08DD-B650B723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4326"/>
            <a:ext cx="11553825" cy="63550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suspicious code can be handled by using the try block. Enclose the code which raises an exception inside the try block.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try block is followed except statement. It is then further followed by statements which are executed during exception and in case if exception does not occur.</a:t>
            </a:r>
          </a:p>
          <a:p>
            <a:pPr marL="0" indent="0">
              <a:buNone/>
            </a:pPr>
            <a:r>
              <a:rPr lang="en-IN" b="1" dirty="0">
                <a:latin typeface="Georgia" panose="02040502050405020303" pitchFamily="18" charset="0"/>
              </a:rPr>
              <a:t>Syntax: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try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malicious code  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except</a:t>
            </a:r>
            <a:r>
              <a:rPr lang="en-IN" dirty="0">
                <a:latin typeface="Georgia" panose="02040502050405020303" pitchFamily="18" charset="0"/>
              </a:rPr>
              <a:t> Exception1: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 execute code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....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....  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except</a:t>
            </a:r>
            <a:r>
              <a:rPr lang="en-IN" dirty="0">
                <a:latin typeface="Georgia" panose="02040502050405020303" pitchFamily="18" charset="0"/>
              </a:rPr>
              <a:t> </a:t>
            </a:r>
            <a:r>
              <a:rPr lang="en-IN" dirty="0" err="1">
                <a:latin typeface="Georgia" panose="02040502050405020303" pitchFamily="18" charset="0"/>
              </a:rPr>
              <a:t>ExceptionN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execute code  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else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In case of no exception, execute the </a:t>
            </a:r>
            <a:r>
              <a:rPr lang="en-IN" b="1" dirty="0">
                <a:latin typeface="Georgia" panose="02040502050405020303" pitchFamily="18" charset="0"/>
              </a:rPr>
              <a:t>else</a:t>
            </a:r>
            <a:r>
              <a:rPr lang="en-IN" dirty="0">
                <a:latin typeface="Georgia" panose="02040502050405020303" pitchFamily="18" charset="0"/>
              </a:rPr>
              <a:t> block code. 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920D40-C6E2-5A31-2DA7-CB18A17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04E9-505A-0847-E396-CB2FC3C7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3375"/>
            <a:ext cx="11296650" cy="633598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import sys</a:t>
            </a:r>
          </a:p>
          <a:p>
            <a:pPr>
              <a:buNone/>
            </a:pPr>
            <a:r>
              <a:rPr lang="en-US" dirty="0" err="1">
                <a:latin typeface="Georgia" panose="02040502050405020303" pitchFamily="18" charset="0"/>
              </a:rPr>
              <a:t>randomList</a:t>
            </a:r>
            <a:r>
              <a:rPr lang="en-US" dirty="0">
                <a:latin typeface="Georgia" panose="02040502050405020303" pitchFamily="18" charset="0"/>
              </a:rPr>
              <a:t> = ['a', 0, 2]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for entry in </a:t>
            </a:r>
            <a:r>
              <a:rPr lang="en-US" dirty="0" err="1">
                <a:latin typeface="Georgia" panose="02040502050405020303" pitchFamily="18" charset="0"/>
              </a:rPr>
              <a:t>randomList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try: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print("The entry is", entry)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r = 1/int(entry)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break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except: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print("Oops!", </a:t>
            </a:r>
            <a:r>
              <a:rPr lang="en-US" dirty="0" err="1">
                <a:latin typeface="Georgia" panose="02040502050405020303" pitchFamily="18" charset="0"/>
              </a:rPr>
              <a:t>sys.exc_info</a:t>
            </a:r>
            <a:r>
              <a:rPr lang="en-US" dirty="0">
                <a:latin typeface="Georgia" panose="02040502050405020303" pitchFamily="18" charset="0"/>
              </a:rPr>
              <a:t>()[0], "occurred.")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print("Next entry.")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print()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print("The reciprocal of", entry, "is", r)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The entry is a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Oops! &lt;class '</a:t>
            </a:r>
            <a:r>
              <a:rPr lang="en-US" dirty="0" err="1">
                <a:latin typeface="Georgia" panose="02040502050405020303" pitchFamily="18" charset="0"/>
              </a:rPr>
              <a:t>ValueError</a:t>
            </a:r>
            <a:r>
              <a:rPr lang="en-US" dirty="0">
                <a:latin typeface="Georgia" panose="02040502050405020303" pitchFamily="18" charset="0"/>
              </a:rPr>
              <a:t>'&gt; occurred.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Next entry.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The entry is 0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Oops! &lt;class '</a:t>
            </a:r>
            <a:r>
              <a:rPr lang="en-US" dirty="0" err="1">
                <a:latin typeface="Georgia" panose="02040502050405020303" pitchFamily="18" charset="0"/>
              </a:rPr>
              <a:t>ZeroDivisionError</a:t>
            </a:r>
            <a:r>
              <a:rPr lang="en-US" dirty="0">
                <a:latin typeface="Georgia" panose="02040502050405020303" pitchFamily="18" charset="0"/>
              </a:rPr>
              <a:t>'&gt; </a:t>
            </a:r>
            <a:r>
              <a:rPr lang="en-US" dirty="0" err="1">
                <a:latin typeface="Georgia" panose="02040502050405020303" pitchFamily="18" charset="0"/>
              </a:rPr>
              <a:t>occured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Next entry.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The entry is 2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The reciprocal of 2 is 0.5</a:t>
            </a:r>
            <a:r>
              <a:rPr lang="en-IN" dirty="0">
                <a:latin typeface="Georgia" panose="02040502050405020303" pitchFamily="18" charset="0"/>
              </a:rPr>
              <a:t>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9C441-32CD-B76A-FD12-67B9E5CE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DEF7B-F676-7EA3-AB6B-9065EF0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638174"/>
            <a:ext cx="11191875" cy="5661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Except with no Exception: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Except statement can also be used without specifying Exception.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Syntax: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try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    code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</a:t>
            </a:r>
            <a:r>
              <a:rPr lang="en-IN" b="1" dirty="0">
                <a:latin typeface="Georgia" panose="02040502050405020303" pitchFamily="18" charset="0"/>
              </a:rPr>
              <a:t>except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    code to be executed </a:t>
            </a:r>
            <a:r>
              <a:rPr lang="en-IN" b="1" dirty="0">
                <a:latin typeface="Georgia" panose="02040502050405020303" pitchFamily="18" charset="0"/>
              </a:rPr>
              <a:t>in</a:t>
            </a:r>
            <a:r>
              <a:rPr lang="en-IN" dirty="0">
                <a:latin typeface="Georgia" panose="02040502050405020303" pitchFamily="18" charset="0"/>
              </a:rPr>
              <a:t> case exception occurs.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</a:t>
            </a:r>
            <a:r>
              <a:rPr lang="en-IN" b="1" dirty="0">
                <a:latin typeface="Georgia" panose="02040502050405020303" pitchFamily="18" charset="0"/>
              </a:rPr>
              <a:t>else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    code to be executed </a:t>
            </a:r>
            <a:r>
              <a:rPr lang="en-IN" b="1" dirty="0">
                <a:latin typeface="Georgia" panose="02040502050405020303" pitchFamily="18" charset="0"/>
              </a:rPr>
              <a:t>in</a:t>
            </a:r>
            <a:r>
              <a:rPr lang="en-IN" dirty="0">
                <a:latin typeface="Georgia" panose="02040502050405020303" pitchFamily="18" charset="0"/>
              </a:rPr>
              <a:t> case exception does </a:t>
            </a:r>
            <a:r>
              <a:rPr lang="en-IN" b="1" dirty="0">
                <a:latin typeface="Georgia" panose="02040502050405020303" pitchFamily="18" charset="0"/>
              </a:rPr>
              <a:t>not</a:t>
            </a:r>
            <a:r>
              <a:rPr lang="en-IN" dirty="0">
                <a:latin typeface="Georgia" panose="02040502050405020303" pitchFamily="18" charset="0"/>
              </a:rPr>
              <a:t> occur. 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9F0FEE-585A-78FF-4E51-E2E5720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1A7FA-E9F6-92D7-A9BF-0163E5F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571500"/>
            <a:ext cx="11229975" cy="5753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Declaring Multiple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Multiple Exceptions can be declared using the same except statement: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Syntax: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try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code  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except</a:t>
            </a:r>
            <a:r>
              <a:rPr lang="en-IN" dirty="0">
                <a:latin typeface="Georgia" panose="02040502050405020303" pitchFamily="18" charset="0"/>
              </a:rPr>
              <a:t> Exception1,Exception2,Exception3,..,ExceptionN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execute this code </a:t>
            </a:r>
            <a:r>
              <a:rPr lang="en-IN" b="1" dirty="0">
                <a:latin typeface="Georgia" panose="02040502050405020303" pitchFamily="18" charset="0"/>
              </a:rPr>
              <a:t>in</a:t>
            </a:r>
            <a:r>
              <a:rPr lang="en-IN" dirty="0">
                <a:latin typeface="Georgia" panose="02040502050405020303" pitchFamily="18" charset="0"/>
              </a:rPr>
              <a:t> case any Exception of these occur.  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else</a:t>
            </a:r>
            <a:r>
              <a:rPr lang="en-IN" dirty="0">
                <a:latin typeface="Georgia" panose="02040502050405020303" pitchFamily="18" charset="0"/>
              </a:rPr>
              <a:t>:  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    execute code </a:t>
            </a:r>
            <a:r>
              <a:rPr lang="en-IN" b="1" dirty="0">
                <a:latin typeface="Georgia" panose="02040502050405020303" pitchFamily="18" charset="0"/>
              </a:rPr>
              <a:t>in</a:t>
            </a:r>
            <a:r>
              <a:rPr lang="en-IN" dirty="0">
                <a:latin typeface="Georgia" panose="02040502050405020303" pitchFamily="18" charset="0"/>
              </a:rPr>
              <a:t> case no exception occurred.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3DD369-E23B-86A3-6959-6D5D32A2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3E3C-7C59-CF8F-E2E0-E683B955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342900"/>
            <a:ext cx="11849100" cy="59817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Raise an Exception: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You can explicitly throw an exception in Python using ?raise? statement. raise will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cause an exception to occur and thus execution control will stop in case it is not handled.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Syntax: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raise</a:t>
            </a:r>
            <a:r>
              <a:rPr lang="en-IN" dirty="0">
                <a:latin typeface="Georgia" panose="02040502050405020303" pitchFamily="18" charset="0"/>
              </a:rPr>
              <a:t> </a:t>
            </a:r>
            <a:r>
              <a:rPr lang="en-IN" dirty="0" err="1">
                <a:latin typeface="Georgia" panose="02040502050405020303" pitchFamily="18" charset="0"/>
              </a:rPr>
              <a:t>Exception_class</a:t>
            </a:r>
            <a:r>
              <a:rPr lang="en-IN" dirty="0">
                <a:latin typeface="Georgia" panose="02040502050405020303" pitchFamily="18" charset="0"/>
              </a:rPr>
              <a:t>,&lt;value&gt;  </a:t>
            </a:r>
          </a:p>
          <a:p>
            <a:pPr>
              <a:buNone/>
            </a:pPr>
            <a:r>
              <a:rPr lang="en-IN" b="1" dirty="0" err="1">
                <a:latin typeface="Georgia" panose="02040502050405020303" pitchFamily="18" charset="0"/>
              </a:rPr>
              <a:t>eg</a:t>
            </a:r>
            <a:r>
              <a:rPr lang="en-IN" b="1" dirty="0">
                <a:latin typeface="Georgia" panose="02040502050405020303" pitchFamily="18" charset="0"/>
              </a:rPr>
              <a:t>:</a:t>
            </a: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b="1" dirty="0">
                <a:latin typeface="Georgia" panose="02040502050405020303" pitchFamily="18" charset="0"/>
              </a:rPr>
              <a:t> try: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a = int(input("Enter a positive integer: "))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if a &lt;= 0: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     raise </a:t>
            </a:r>
            <a:r>
              <a:rPr lang="en-US" dirty="0" err="1">
                <a:latin typeface="Georgia" panose="02040502050405020303" pitchFamily="18" charset="0"/>
              </a:rPr>
              <a:t>ValueError</a:t>
            </a:r>
            <a:r>
              <a:rPr lang="en-US" dirty="0">
                <a:latin typeface="Georgia" panose="02040502050405020303" pitchFamily="18" charset="0"/>
              </a:rPr>
              <a:t>("That is not a positive number!")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except </a:t>
            </a:r>
            <a:r>
              <a:rPr lang="en-US" dirty="0" err="1">
                <a:latin typeface="Georgia" panose="02040502050405020303" pitchFamily="18" charset="0"/>
              </a:rPr>
              <a:t>ValueError</a:t>
            </a:r>
            <a:r>
              <a:rPr lang="en-US" dirty="0">
                <a:latin typeface="Georgia" panose="02040502050405020303" pitchFamily="18" charset="0"/>
              </a:rPr>
              <a:t> as </a:t>
            </a:r>
            <a:r>
              <a:rPr lang="en-US" dirty="0" err="1">
                <a:latin typeface="Georgia" panose="02040502050405020303" pitchFamily="18" charset="0"/>
              </a:rPr>
              <a:t>ve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print(</a:t>
            </a:r>
            <a:r>
              <a:rPr lang="en-US" dirty="0" err="1">
                <a:latin typeface="Georgia" panose="02040502050405020303" pitchFamily="18" charset="0"/>
              </a:rPr>
              <a:t>ve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Enter a positive integer: -2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That is not a positive number!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292AD3-1844-0060-E670-C355AD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07C1C-0024-D8CA-DF22-8666500C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200025"/>
            <a:ext cx="11553825" cy="654134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Explanation: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) To raise an exception, raise statement is used. It is followed by exception class name.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ii) Exception can be provided with a value that can be given in the parenthesis. (here, Hello)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iii) To access the value "as" keyword is used. "e" is used as a reference variable which stores the value of the exception.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try: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num = int(input("Enter a number: "))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assert num % 2 == 0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except: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print("Not an even number!")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else: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reciprocal = 1/num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    print(reciprocal)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If we pass an odd number: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Enter a number: 1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Not an even number!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If we pass an even number, the reciprocal is computed and displayed.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Enter a number: 4</a:t>
            </a:r>
          </a:p>
          <a:p>
            <a:pPr>
              <a:buNone/>
            </a:pPr>
            <a:r>
              <a:rPr lang="en-US" dirty="0">
                <a:latin typeface="Georgia" panose="02040502050405020303" pitchFamily="18" charset="0"/>
              </a:rPr>
              <a:t>0.25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61FD4-4273-4081-9FE6-00CEF505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2EAEF-A1B5-E80F-D25C-55E334DD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34</TotalTime>
  <Words>1257</Words>
  <Application>Microsoft Office PowerPoint</Application>
  <PresentationFormat>Widescreen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Wingdings</vt:lpstr>
      <vt:lpstr>ICT Basic Theme</vt:lpstr>
      <vt:lpstr>Exception Handling in Python</vt:lpstr>
      <vt:lpstr>     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sarihaashanmugasundaram@gmail.com</dc:creator>
  <cp:lastModifiedBy>sarihaashanmugasundaram@gmail.com</cp:lastModifiedBy>
  <cp:revision>3</cp:revision>
  <dcterms:created xsi:type="dcterms:W3CDTF">2023-04-29T05:58:50Z</dcterms:created>
  <dcterms:modified xsi:type="dcterms:W3CDTF">2023-04-29T14:27:59Z</dcterms:modified>
</cp:coreProperties>
</file>