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6" r:id="rId4"/>
    <p:sldId id="277" r:id="rId5"/>
    <p:sldId id="291" r:id="rId6"/>
    <p:sldId id="292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8875" autoAdjust="0"/>
  </p:normalViewPr>
  <p:slideViewPr>
    <p:cSldViewPr snapToGrid="0">
      <p:cViewPr varScale="1">
        <p:scale>
          <a:sx n="76" d="100"/>
          <a:sy n="76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2:0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1697,'0'0'0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3:0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3:0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0 400,'-264'127'160,"201"-112"-160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3:5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481 418 11691,'62'2'-720,"-57"-2"661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5:1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11477,'0'0'0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5:1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1056,'0'0'3922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15:4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30 647 11957,'0'0'2722,"-30"-24"-9669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24:5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11580 1182 7523,'0'0'0</inkml:trace>
  <inkml:trace contextRef="#ctx0" brushRef="#br0" timeOffset="3">2041 873 9482,'100'2'712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14:25:0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9349,'0'2'-129,"0"1"-767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27F7-F6AD-49A0-A0DA-D8215628CCE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D7D3C-DF33-4A62-919C-027C0009B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5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4" Type="http://schemas.openxmlformats.org/officeDocument/2006/relationships/customXml" Target="../ink/ink2.xml"/><Relationship Id="rId1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4" Type="http://schemas.openxmlformats.org/officeDocument/2006/relationships/image" Target="NULL"/><Relationship Id="rId33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6.xml"/><Relationship Id="rId31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D90-B50A-3C60-6876-4A9944F2B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E31C-A525-9A36-0FF9-CFF8A00D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9508-035A-E87B-2ED6-71B58884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71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B413-9E97-4CCF-8AF3-C7282D3C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752475"/>
            <a:ext cx="11182349" cy="5886450"/>
          </a:xfrm>
        </p:spPr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print ("Array with first 2 rows and alternate"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                   "columns(0 and 2):\n", temp)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temp = </a:t>
            </a: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[[0, 1, 2, 3], [3, 2, 1, 0]]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print ("\</a:t>
            </a:r>
            <a:r>
              <a:rPr lang="en-US" dirty="0" err="1">
                <a:latin typeface="Georgia" panose="02040502050405020303" pitchFamily="18" charset="0"/>
              </a:rPr>
              <a:t>nElements</a:t>
            </a:r>
            <a:r>
              <a:rPr lang="en-US" dirty="0">
                <a:latin typeface="Georgia" panose="02040502050405020303" pitchFamily="18" charset="0"/>
              </a:rPr>
              <a:t> at indices (0, 3), (1, 2), (2, 1),"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                                   "(3, 0):\n", temp)</a:t>
            </a:r>
          </a:p>
          <a:p>
            <a:pPr marL="0" indent="0" algn="l" fontAlgn="base">
              <a:buNone/>
            </a:pPr>
            <a:r>
              <a:rPr lang="en-US" dirty="0" err="1">
                <a:latin typeface="Georgia" panose="02040502050405020303" pitchFamily="18" charset="0"/>
              </a:rPr>
              <a:t>cond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 &gt; 0 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temp = </a:t>
            </a: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[</a:t>
            </a:r>
            <a:r>
              <a:rPr lang="en-US" dirty="0" err="1">
                <a:latin typeface="Georgia" panose="02040502050405020303" pitchFamily="18" charset="0"/>
              </a:rPr>
              <a:t>cond</a:t>
            </a:r>
            <a:r>
              <a:rPr lang="en-US" dirty="0">
                <a:latin typeface="Georgia" panose="02040502050405020303" pitchFamily="18" charset="0"/>
              </a:rPr>
              <a:t>]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print ("\</a:t>
            </a:r>
            <a:r>
              <a:rPr lang="en-US" dirty="0" err="1">
                <a:latin typeface="Georgia" panose="02040502050405020303" pitchFamily="18" charset="0"/>
              </a:rPr>
              <a:t>nElements</a:t>
            </a:r>
            <a:r>
              <a:rPr lang="en-US" dirty="0">
                <a:latin typeface="Georgia" panose="02040502050405020303" pitchFamily="18" charset="0"/>
              </a:rPr>
              <a:t> greater than 0:\n", temp)</a:t>
            </a:r>
            <a:br>
              <a:rPr lang="en-US" dirty="0"/>
            </a:br>
            <a:br>
              <a:rPr lang="en-IN" dirty="0"/>
            </a:b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 :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Array with first 2 rows and </a:t>
            </a:r>
            <a:r>
              <a:rPr lang="en-US" dirty="0" err="1">
                <a:latin typeface="Georgia" panose="02040502050405020303" pitchFamily="18" charset="0"/>
              </a:rPr>
              <a:t>alternatecolumns</a:t>
            </a:r>
            <a:r>
              <a:rPr lang="en-US" dirty="0">
                <a:latin typeface="Georgia" panose="02040502050405020303" pitchFamily="18" charset="0"/>
              </a:rPr>
              <a:t>(0 and 2):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[[-1.  0.]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[ 4.  6.]]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Elements at indices (0, 3), (1, 2), (2, 1),(3, 0):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[ 4.  6.  0.  3.]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Elements greater than 0: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[ 2.   4.   4.   6.   2.6  7.   8.   3.   4.   2. ]</a:t>
            </a:r>
            <a:endParaRPr lang="en-US" b="0" i="0" dirty="0">
              <a:solidFill>
                <a:srgbClr val="273239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A6734D-43B9-F7ED-5F45-19F7559F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62A3-802C-C21D-3596-0BF1F76B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A8E1-A490-4B0A-98D7-E09DBC61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23900"/>
            <a:ext cx="11029615" cy="5810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BASIC OPERATIONS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([1, 2, 5, 3])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("Adding 1 to every element:", a+1)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("Subtracting 3 from each element:", a-3)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("Multiplying each element by 10:", a*10)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("Squaring each element:", a**2)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*=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("Doubled each element of original array:", a)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([[1, 2, 3], [3, 4, 5], [9, 6, 0]])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("\</a:t>
            </a:r>
            <a:r>
              <a:rPr lang="en-US" dirty="0" err="1">
                <a:latin typeface="Georgia" panose="02040502050405020303" pitchFamily="18" charset="0"/>
              </a:rPr>
              <a:t>nOriginal</a:t>
            </a:r>
            <a:r>
              <a:rPr lang="en-US" dirty="0">
                <a:latin typeface="Georgia" panose="02040502050405020303" pitchFamily="18" charset="0"/>
              </a:rPr>
              <a:t> array:\n", a)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("Transpose of array:\n", </a:t>
            </a:r>
            <a:r>
              <a:rPr lang="en-US" dirty="0" err="1">
                <a:latin typeface="Georgia" panose="02040502050405020303" pitchFamily="18" charset="0"/>
              </a:rPr>
              <a:t>a.T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5DB0D-B62A-22B6-116F-03F3107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DD526-971F-E179-314D-16D1D462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5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0D95-C2BD-4A87-822F-64080284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704851"/>
            <a:ext cx="11830050" cy="602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Output 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Adding 1 to every element: [2 3 6 4]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Subtracting 3 from each element: [-2 -1  2  0]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Multiplying each element by 10: [10 20 50 30]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Squaring each element: [ 1  4 25  9]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Doubled each element of original array: [ 2  4 10  6]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Original array: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[[1 2 3]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[3 4 5]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[9 6 0]]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Transpose of array: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[[1 3 9]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[2 4 6]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[3 5 0]]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4F892-5089-4436-42B7-49C56F3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B466-3250-BB79-0FE0-62ECE27D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4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8DF-3B6D-4EC6-9C9C-4D5F7838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76300"/>
            <a:ext cx="11029615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Numpy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sum with axis 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np_array_2d = </a:t>
            </a:r>
            <a:r>
              <a:rPr lang="en-IN" dirty="0" err="1">
                <a:latin typeface="Georgia" panose="02040502050405020303" pitchFamily="18" charset="0"/>
              </a:rPr>
              <a:t>np.arange</a:t>
            </a:r>
            <a:r>
              <a:rPr lang="en-IN" dirty="0">
                <a:latin typeface="Georgia" panose="02040502050405020303" pitchFamily="18" charset="0"/>
              </a:rPr>
              <a:t>(0, 6).reshape([2,3])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print(np_array_2d)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np.sum</a:t>
            </a:r>
            <a:r>
              <a:rPr lang="en-IN" dirty="0">
                <a:latin typeface="Georgia" panose="02040502050405020303" pitchFamily="18" charset="0"/>
              </a:rPr>
              <a:t>(np_array_2d, axis = 0)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[[0 1 2]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[3 4 5]]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array([3, 5, 7])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3FB03-2C85-6295-834C-85367FC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D5DE-E5F2-10F6-91B6-B2FD9B11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6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0E63-7A0C-4D89-8A8B-AF015889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4900"/>
            <a:ext cx="11029615" cy="487045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Numpy</a:t>
            </a:r>
            <a:r>
              <a:rPr lang="en-US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Sum With Axis 1</a:t>
            </a:r>
            <a:endParaRPr lang="en-IN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np_array_2d = </a:t>
            </a:r>
            <a:r>
              <a:rPr lang="en-IN" dirty="0" err="1">
                <a:latin typeface="Georgia" panose="02040502050405020303" pitchFamily="18" charset="0"/>
              </a:rPr>
              <a:t>np.arange</a:t>
            </a:r>
            <a:r>
              <a:rPr lang="en-IN" dirty="0">
                <a:latin typeface="Georgia" panose="02040502050405020303" pitchFamily="18" charset="0"/>
              </a:rPr>
              <a:t>(0, 6).reshape([2,3])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print(np_array_2d)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np.sum</a:t>
            </a:r>
            <a:r>
              <a:rPr lang="en-IN" dirty="0">
                <a:latin typeface="Georgia" panose="02040502050405020303" pitchFamily="18" charset="0"/>
              </a:rPr>
              <a:t>(np_array_2d, axis = 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1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array([3, 12])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BD118-7F0C-B7FF-51EF-D2E63BCC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B8597-52E0-BA2D-60A0-7FD34833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F72B-FDDD-4FA4-B1F5-B9F5D7A0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628651"/>
            <a:ext cx="11630025" cy="6038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Concatenate Np arrays with axis 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np_array_1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([[1,1,1],[1,1,1]])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np_array_2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([[2,2,2],[2,2,2]])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print(np_array_2)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np.concatenate</a:t>
            </a:r>
            <a:r>
              <a:rPr lang="en-IN" dirty="0">
                <a:latin typeface="Georgia" panose="02040502050405020303" pitchFamily="18" charset="0"/>
              </a:rPr>
              <a:t>([np_array_1, np_array_2], axis = 0)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array([[1, 1, 1],				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[1, 1, 1]])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array([[2, 2, 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[2, 2, 2]])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05518-9B6F-3B57-D608-5DD87BDB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76A9F-608B-47F6-F978-38EA6E6B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0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E06B-5666-4458-9F11-0B654C87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771525"/>
            <a:ext cx="11687174" cy="5857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array([[1, 1, 1],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[1, 1, 1],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[2, 2, 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[2, 2, 2]]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Concatenate </a:t>
            </a:r>
            <a:r>
              <a:rPr lang="en-US" sz="2800" b="1" i="0" dirty="0" err="1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Numpy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arrays with axis 1</a:t>
            </a:r>
            <a:endParaRPr lang="en-IN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np_array_1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([[1,1,1],[1,1,1]])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np_array_2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([[2,2,2],[2,2,2]])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print(np_array_2)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np.concatenate</a:t>
            </a:r>
            <a:r>
              <a:rPr lang="en-IN" dirty="0">
                <a:latin typeface="Georgia" panose="02040502050405020303" pitchFamily="18" charset="0"/>
              </a:rPr>
              <a:t>([np_array_1, np_array_2], axis = 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array([[1, 1, 1],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[1, 1, 1]])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array([[2, 2, 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[2, 2, 2]])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array([[1, 1, 1, 2, 2, 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[1, 1, 1, 2, 2, 2]])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3A59A-64A3-AD87-3C81-A50ED02C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D345C-5710-4008-0578-9C74C0C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5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EAFF-AEF2-4F4F-872E-2B7EBB97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76275"/>
            <a:ext cx="11715750" cy="5934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Georgia" panose="02040502050405020303" pitchFamily="18" charset="0"/>
              </a:rPr>
              <a:t>Example to concatenate two 1D arrays with Np axis in python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np_array_1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([1,1,1])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np_array_2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([[2,2,2])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print(np_array_2)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np.concatenate</a:t>
            </a:r>
            <a:r>
              <a:rPr lang="en-IN" dirty="0">
                <a:latin typeface="Georgia" panose="02040502050405020303" pitchFamily="18" charset="0"/>
              </a:rPr>
              <a:t>([np_array_1, np_array_2], axis = 0)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 = </a:t>
            </a:r>
            <a:r>
              <a:rPr lang="en-IN" dirty="0" err="1">
                <a:latin typeface="Georgia" panose="02040502050405020303" pitchFamily="18" charset="0"/>
              </a:rPr>
              <a:t>np.concatenate</a:t>
            </a:r>
            <a:r>
              <a:rPr lang="en-IN" dirty="0">
                <a:latin typeface="Georgia" panose="02040502050405020303" pitchFamily="18" charset="0"/>
              </a:rPr>
              <a:t>([np_array_1, np_array_2], axis = 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print(b)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[1 1 1]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[2 2 2]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array([1, 1, 1, 2, 2, 2])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IndexError</a:t>
            </a:r>
            <a:r>
              <a:rPr lang="en-IN" dirty="0">
                <a:latin typeface="Georgia" panose="02040502050405020303" pitchFamily="18" charset="0"/>
              </a:rPr>
              <a:t>: axis 1 out of bounds [0, 1)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102A7-7EDC-1FFE-1BAA-5AC3F935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0838-41D0-5978-9C49-B66EBA6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1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52EA-EC4D-472A-9587-0D53B881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Introduction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B128-09D8-44FB-B7E2-444411B6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2550"/>
            <a:ext cx="11029615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NumPy is a general-purpose array-processing package. It provides a high-performance multidimensional array object, and tools for working with these arrays.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It is the fundamental package for scientific computing with Python. It contains various features including these important ones: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A powerful N-dimensional array object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Sophisticated (broadcasting) functions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Tools for integrating C/C++ and Fortran code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Useful linear algebra, Fourier transform, and random number capabilities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Technique for effectively loading, storing and manipulating data in python.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E7DD9A-04F3-4FE5-8F84-5F68E0027257}"/>
                  </a:ext>
                </a:extLst>
              </p14:cNvPr>
              <p14:cNvContentPartPr/>
              <p14:nvPr/>
            </p14:nvContentPartPr>
            <p14:xfrm>
              <a:off x="1172235" y="25781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E7DD9A-04F3-4FE5-8F84-5F68E0027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235" y="25691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5E068-A5AC-4096-B789-D42CDD2FF54B}"/>
              </a:ext>
            </a:extLst>
          </p:cNvPr>
          <p:cNvGrpSpPr/>
          <p:nvPr/>
        </p:nvGrpSpPr>
        <p:grpSpPr>
          <a:xfrm>
            <a:off x="1573995" y="3147690"/>
            <a:ext cx="5088600" cy="1792080"/>
            <a:chOff x="1573995" y="3147690"/>
            <a:chExt cx="5088600" cy="17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8883E9-E081-4435-9C44-0489EC88A865}"/>
                    </a:ext>
                  </a:extLst>
                </p14:cNvPr>
                <p14:cNvContentPartPr/>
                <p14:nvPr/>
              </p14:nvContentPartPr>
              <p14:xfrm>
                <a:off x="1692075" y="314769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8883E9-E081-4435-9C44-0489EC88A8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3075" y="3138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503A2E-913D-42FE-A3E5-D3FB0F73B9FB}"/>
                    </a:ext>
                  </a:extLst>
                </p14:cNvPr>
                <p14:cNvContentPartPr/>
                <p14:nvPr/>
              </p14:nvContentPartPr>
              <p14:xfrm>
                <a:off x="1573995" y="3147690"/>
                <a:ext cx="118440" cy="5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503A2E-913D-42FE-A3E5-D3FB0F73B9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5355" y="3138690"/>
                  <a:ext cx="136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B13C51-4132-3609-CA37-F954D4CC5EB2}"/>
                    </a:ext>
                  </a:extLst>
                </p14:cNvPr>
                <p14:cNvContentPartPr/>
                <p14:nvPr/>
              </p14:nvContentPartPr>
              <p14:xfrm>
                <a:off x="6638115" y="4938330"/>
                <a:ext cx="24480" cy="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B13C51-4132-3609-CA37-F954D4CC5E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9475" y="4926330"/>
                  <a:ext cx="42120" cy="2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BC52-8571-DD6F-F574-B27517A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156A-775D-7F72-D6BE-7F32426D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3982-52AC-4E8C-8F54-083D04D3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0125"/>
            <a:ext cx="11029615" cy="5467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Efficient storage and manipulation of numerical arrays is absolutely fundamental to the process of doing Data Science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Specialized tools that python has for handling such numerical 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IN" dirty="0">
                <a:latin typeface="Georgia" panose="02040502050405020303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Pandas Package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Why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Numpy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Instead if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Less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Convenient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76F21B-D447-4A20-A5D5-EAACFF43EC7F}"/>
                  </a:ext>
                </a:extLst>
              </p14:cNvPr>
              <p14:cNvContentPartPr/>
              <p14:nvPr/>
            </p14:nvContentPartPr>
            <p14:xfrm>
              <a:off x="3065835" y="389253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76F21B-D447-4A20-A5D5-EAACFF43EC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7195" y="38838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5DAC0A-EBA9-46AB-8151-9E1AA6A5D4DB}"/>
                  </a:ext>
                </a:extLst>
              </p14:cNvPr>
              <p14:cNvContentPartPr/>
              <p14:nvPr/>
            </p14:nvContentPartPr>
            <p14:xfrm>
              <a:off x="1133715" y="3160650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5DAC0A-EBA9-46AB-8151-9E1AA6A5D4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5075" y="31516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7B5A53-8ABD-CD69-A7F7-C0BF5DEC4434}"/>
                  </a:ext>
                </a:extLst>
              </p14:cNvPr>
              <p14:cNvContentPartPr/>
              <p14:nvPr/>
            </p14:nvContentPartPr>
            <p14:xfrm>
              <a:off x="7966155" y="5798370"/>
              <a:ext cx="11160" cy="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7B5A53-8ABD-CD69-A7F7-C0BF5DEC443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57155" y="5789370"/>
                <a:ext cx="28800" cy="26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00891-7DE2-DC71-06EF-5AC84AA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EF3C9-120D-DBD7-3790-3112DCB8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85C8-1AA6-4071-B3E3-7B139048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8225"/>
            <a:ext cx="11029615" cy="493712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List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time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s-=range(1000)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sys.getsizeof</a:t>
            </a:r>
            <a:r>
              <a:rPr lang="en-US" dirty="0">
                <a:latin typeface="Georgia" panose="02040502050405020303" pitchFamily="18" charset="0"/>
              </a:rPr>
              <a:t>(5)*</a:t>
            </a:r>
            <a:r>
              <a:rPr lang="en-US" dirty="0" err="1">
                <a:latin typeface="Georgia" panose="02040502050405020303" pitchFamily="18" charset="0"/>
              </a:rPr>
              <a:t>len</a:t>
            </a:r>
            <a:r>
              <a:rPr lang="en-US" dirty="0">
                <a:latin typeface="Georgia" panose="02040502050405020303" pitchFamily="18" charset="0"/>
              </a:rPr>
              <a:t>(s))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Numpy</a:t>
            </a: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D=</a:t>
            </a:r>
            <a:r>
              <a:rPr lang="en-US" dirty="0" err="1">
                <a:latin typeface="Georgia" panose="02040502050405020303" pitchFamily="18" charset="0"/>
              </a:rPr>
              <a:t>np.arrange</a:t>
            </a:r>
            <a:r>
              <a:rPr lang="en-US" dirty="0">
                <a:latin typeface="Georgia" panose="02040502050405020303" pitchFamily="18" charset="0"/>
              </a:rPr>
              <a:t>(1000)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D.size</a:t>
            </a:r>
            <a:r>
              <a:rPr lang="en-US" dirty="0">
                <a:latin typeface="Georgia" panose="02040502050405020303" pitchFamily="18" charset="0"/>
              </a:rPr>
              <a:t>*</a:t>
            </a:r>
            <a:r>
              <a:rPr lang="en-US" dirty="0" err="1">
                <a:latin typeface="Georgia" panose="02040502050405020303" pitchFamily="18" charset="0"/>
              </a:rPr>
              <a:t>D.itemsize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C4DC69-FB68-03C3-480F-E10D2A03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BF1D-3BD1-45B1-6D19-F4B68C6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3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0938-DF31-4C8B-89D9-BA169D98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09625"/>
            <a:ext cx="11029615" cy="56006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time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SIZE=1000</a:t>
            </a:r>
            <a:r>
              <a:rPr lang="en-IN" dirty="0">
                <a:latin typeface="Georgia" panose="02040502050405020303" pitchFamily="18" charset="0"/>
              </a:rPr>
              <a:t>00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L1=range(SIZE)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L2=range(SIZE)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A1=</a:t>
            </a:r>
            <a:r>
              <a:rPr lang="en-IN" dirty="0" err="1">
                <a:latin typeface="Georgia" panose="02040502050405020303" pitchFamily="18" charset="0"/>
              </a:rPr>
              <a:t>np.arange</a:t>
            </a:r>
            <a:r>
              <a:rPr lang="en-IN" dirty="0">
                <a:latin typeface="Georgia" panose="02040502050405020303" pitchFamily="18" charset="0"/>
              </a:rPr>
              <a:t>(SIZE)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A2=</a:t>
            </a:r>
            <a:r>
              <a:rPr lang="en-IN" dirty="0" err="1">
                <a:latin typeface="Georgia" panose="02040502050405020303" pitchFamily="18" charset="0"/>
              </a:rPr>
              <a:t>np,arange</a:t>
            </a:r>
            <a:r>
              <a:rPr lang="en-IN" dirty="0">
                <a:latin typeface="Georgia" panose="02040502050405020303" pitchFamily="18" charset="0"/>
              </a:rPr>
              <a:t>(SIZE)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start=</a:t>
            </a:r>
            <a:r>
              <a:rPr lang="en-IN" dirty="0" err="1">
                <a:latin typeface="Georgia" panose="02040502050405020303" pitchFamily="18" charset="0"/>
              </a:rPr>
              <a:t>time.time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result=[(</a:t>
            </a:r>
            <a:r>
              <a:rPr lang="en-IN" dirty="0" err="1">
                <a:latin typeface="Georgia" panose="02040502050405020303" pitchFamily="18" charset="0"/>
              </a:rPr>
              <a:t>x,y</a:t>
            </a:r>
            <a:r>
              <a:rPr lang="en-IN" dirty="0">
                <a:latin typeface="Georgia" panose="02040502050405020303" pitchFamily="18" charset="0"/>
              </a:rPr>
              <a:t>) for </a:t>
            </a:r>
            <a:r>
              <a:rPr lang="en-IN" dirty="0" err="1">
                <a:latin typeface="Georgia" panose="02040502050405020303" pitchFamily="18" charset="0"/>
              </a:rPr>
              <a:t>x,y</a:t>
            </a:r>
            <a:r>
              <a:rPr lang="en-IN" dirty="0">
                <a:latin typeface="Georgia" panose="02040502050405020303" pitchFamily="18" charset="0"/>
              </a:rPr>
              <a:t> in zip(L1,L2)]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print((</a:t>
            </a:r>
            <a:r>
              <a:rPr lang="en-IN" dirty="0" err="1">
                <a:latin typeface="Georgia" panose="02040502050405020303" pitchFamily="18" charset="0"/>
              </a:rPr>
              <a:t>time.time</a:t>
            </a:r>
            <a:r>
              <a:rPr lang="en-IN" dirty="0">
                <a:latin typeface="Georgia" panose="02040502050405020303" pitchFamily="18" charset="0"/>
              </a:rPr>
              <a:t>()-start)*1000)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start=</a:t>
            </a:r>
            <a:r>
              <a:rPr lang="en-IN" dirty="0" err="1">
                <a:latin typeface="Georgia" panose="02040502050405020303" pitchFamily="18" charset="0"/>
              </a:rPr>
              <a:t>time.time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result=A1+A2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Print((</a:t>
            </a:r>
            <a:r>
              <a:rPr lang="en-US" dirty="0" err="1">
                <a:latin typeface="Georgia" panose="02040502050405020303" pitchFamily="18" charset="0"/>
              </a:rPr>
              <a:t>time.time</a:t>
            </a:r>
            <a:r>
              <a:rPr lang="en-US" dirty="0">
                <a:latin typeface="Georgia" panose="02040502050405020303" pitchFamily="18" charset="0"/>
              </a:rPr>
              <a:t>()-start)*1000)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8B50F-4754-91CE-2986-64254A32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DF72-973B-740F-F1DA-1C8CC930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1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3923-9F47-4AB3-8099-4360251B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819149"/>
            <a:ext cx="11630024" cy="5838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 [[ 1, 2, 3],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        [ 4, 2, 5]]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print("Array is of type: ", type(</a:t>
            </a: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print("No. of dimensions: ", </a:t>
            </a:r>
            <a:r>
              <a:rPr lang="en-US" dirty="0" err="1">
                <a:latin typeface="Georgia" panose="02040502050405020303" pitchFamily="18" charset="0"/>
              </a:rPr>
              <a:t>arr.ndim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print("Shape of array: ", </a:t>
            </a:r>
            <a:r>
              <a:rPr lang="en-US" dirty="0" err="1">
                <a:latin typeface="Georgia" panose="02040502050405020303" pitchFamily="18" charset="0"/>
              </a:rPr>
              <a:t>arr.shape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print("Size of array: ", </a:t>
            </a:r>
            <a:r>
              <a:rPr lang="en-US" dirty="0" err="1">
                <a:latin typeface="Georgia" panose="02040502050405020303" pitchFamily="18" charset="0"/>
              </a:rPr>
              <a:t>arr.size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print("Array stores elements of type: ", </a:t>
            </a:r>
            <a:r>
              <a:rPr lang="en-US" dirty="0" err="1">
                <a:latin typeface="Georgia" panose="02040502050405020303" pitchFamily="18" charset="0"/>
              </a:rPr>
              <a:t>arr.dtype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Array is of type: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No. of dimensions: 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Shape of array:  (2, 3)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Size of array:  6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Array stores elements of type:  int32</a:t>
            </a:r>
            <a:endParaRPr lang="en-IN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B9FF33-D552-0223-3BDB-E826FF4DE2D1}"/>
                  </a:ext>
                </a:extLst>
              </p14:cNvPr>
              <p14:cNvContentPartPr/>
              <p14:nvPr/>
            </p14:nvContentPartPr>
            <p14:xfrm>
              <a:off x="3660915" y="2816490"/>
              <a:ext cx="3434400" cy="11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B9FF33-D552-0223-3BDB-E826FF4DE2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2275" y="2807878"/>
                <a:ext cx="3452040" cy="12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B7F37B-BE97-BAB3-D7BA-9211E9876B85}"/>
                  </a:ext>
                </a:extLst>
              </p14:cNvPr>
              <p14:cNvContentPartPr/>
              <p14:nvPr/>
            </p14:nvContentPartPr>
            <p14:xfrm>
              <a:off x="646635" y="1626330"/>
              <a:ext cx="0" cy="2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B7F37B-BE97-BAB3-D7BA-9211E9876B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635" y="1617690"/>
                <a:ext cx="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794EE-83CC-17DB-3187-0F9394C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838B3-59A7-CD56-9904-BB044DEA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B20-1194-4931-A0CC-44EEB613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5989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Array creation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687-332D-43ED-B3A4-99A1DC78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2052"/>
            <a:ext cx="11029615" cy="53244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To create sequences of numbers, NumPy provides a function analogous to range that returns arrays instead of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For example:</a:t>
            </a:r>
            <a:r>
              <a:rPr lang="en-IN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np.zeros</a:t>
            </a:r>
            <a:r>
              <a:rPr lang="en-IN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np.ones</a:t>
            </a:r>
            <a:r>
              <a:rPr lang="en-IN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np.full</a:t>
            </a:r>
            <a:r>
              <a:rPr lang="en-IN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np.empty</a:t>
            </a:r>
            <a:r>
              <a:rPr lang="en-IN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, etc.</a:t>
            </a:r>
            <a:endParaRPr lang="en-US" b="0" i="0" dirty="0">
              <a:solidFill>
                <a:srgbClr val="273239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arange</a:t>
            </a: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US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returns evenly spaced values within a given interval. 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step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size is specified.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linspace</a:t>
            </a: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US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returns evenly spaced values within a given interval. 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num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no. of elements are returned.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Reshaping array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We can use 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reshape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method to reshape an array. Consider an array with shape (a1, a2, a3, …,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aN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). We can reshape and convert it into another array with shape (b1, b2, b3, …,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bM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). The only required condition is:</a:t>
            </a:r>
            <a:b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a1 x a2 x a3 … x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aN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 = b1 x b2 x b3 … x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bM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 .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 original size of array remains unchanged.)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Flatten array:</a:t>
            </a:r>
            <a:r>
              <a:rPr lang="en-US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We can use 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flatten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method to get a copy of array collapsed into 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one dimension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. It accepts </a:t>
            </a:r>
            <a:r>
              <a:rPr lang="en-US" b="0" i="1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order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argument. Default value is ‘C’ (for row-major order). Use ‘F’ for column major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A9629-B831-C930-E299-A3FC7AE9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E1620-1A5C-388C-6BCB-28BF7B40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2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7DB8-575A-488B-A409-8145C6AE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47725"/>
            <a:ext cx="11029615" cy="56102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([[1, 2, 4], [5, 8, 7]], </a:t>
            </a:r>
            <a:r>
              <a:rPr lang="en-IN" dirty="0" err="1">
                <a:latin typeface="Georgia" panose="02040502050405020303" pitchFamily="18" charset="0"/>
              </a:rPr>
              <a:t>dtype</a:t>
            </a:r>
            <a:r>
              <a:rPr lang="en-IN" dirty="0">
                <a:latin typeface="Georgia" panose="02040502050405020303" pitchFamily="18" charset="0"/>
              </a:rPr>
              <a:t> = 'float')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("Array created using passed list:\n", a)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b = </a:t>
            </a:r>
            <a:r>
              <a:rPr lang="en-IN" dirty="0" err="1">
                <a:latin typeface="Georgia" panose="02040502050405020303" pitchFamily="18" charset="0"/>
              </a:rPr>
              <a:t>np.array</a:t>
            </a:r>
            <a:r>
              <a:rPr lang="en-IN" dirty="0">
                <a:latin typeface="Georgia" panose="02040502050405020303" pitchFamily="18" charset="0"/>
              </a:rPr>
              <a:t>((1 , 3, 2))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("\</a:t>
            </a:r>
            <a:r>
              <a:rPr lang="en-IN" dirty="0" err="1">
                <a:latin typeface="Georgia" panose="02040502050405020303" pitchFamily="18" charset="0"/>
              </a:rPr>
              <a:t>nArray</a:t>
            </a:r>
            <a:r>
              <a:rPr lang="en-IN" dirty="0">
                <a:latin typeface="Georgia" panose="02040502050405020303" pitchFamily="18" charset="0"/>
              </a:rPr>
              <a:t> created using passed tuple:\n", b)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 = </a:t>
            </a:r>
            <a:r>
              <a:rPr lang="en-IN" dirty="0" err="1">
                <a:latin typeface="Georgia" panose="02040502050405020303" pitchFamily="18" charset="0"/>
              </a:rPr>
              <a:t>np.zeros</a:t>
            </a:r>
            <a:r>
              <a:rPr lang="en-IN" dirty="0">
                <a:latin typeface="Georgia" panose="02040502050405020303" pitchFamily="18" charset="0"/>
              </a:rPr>
              <a:t>((3, 4))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("\</a:t>
            </a:r>
            <a:r>
              <a:rPr lang="en-IN" dirty="0" err="1">
                <a:latin typeface="Georgia" panose="02040502050405020303" pitchFamily="18" charset="0"/>
              </a:rPr>
              <a:t>nAn</a:t>
            </a:r>
            <a:r>
              <a:rPr lang="en-IN" dirty="0">
                <a:latin typeface="Georgia" panose="02040502050405020303" pitchFamily="18" charset="0"/>
              </a:rPr>
              <a:t> array initialized with all zeros:\n", c)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 = </a:t>
            </a:r>
            <a:r>
              <a:rPr lang="en-IN" dirty="0" err="1">
                <a:latin typeface="Georgia" panose="02040502050405020303" pitchFamily="18" charset="0"/>
              </a:rPr>
              <a:t>np.full</a:t>
            </a:r>
            <a:r>
              <a:rPr lang="en-IN" dirty="0">
                <a:latin typeface="Georgia" panose="02040502050405020303" pitchFamily="18" charset="0"/>
              </a:rPr>
              <a:t>((3, 3), 6, </a:t>
            </a:r>
            <a:r>
              <a:rPr lang="en-IN" dirty="0" err="1">
                <a:latin typeface="Georgia" panose="02040502050405020303" pitchFamily="18" charset="0"/>
              </a:rPr>
              <a:t>dtype</a:t>
            </a:r>
            <a:r>
              <a:rPr lang="en-IN" dirty="0">
                <a:latin typeface="Georgia" panose="02040502050405020303" pitchFamily="18" charset="0"/>
              </a:rPr>
              <a:t> = 'complex')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("\</a:t>
            </a:r>
            <a:r>
              <a:rPr lang="en-IN" dirty="0" err="1">
                <a:latin typeface="Georgia" panose="02040502050405020303" pitchFamily="18" charset="0"/>
              </a:rPr>
              <a:t>nAn</a:t>
            </a:r>
            <a:r>
              <a:rPr lang="en-IN" dirty="0">
                <a:latin typeface="Georgia" panose="02040502050405020303" pitchFamily="18" charset="0"/>
              </a:rPr>
              <a:t> array initialized with all 6s."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"Array type is complex:\n", d)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e = </a:t>
            </a:r>
            <a:r>
              <a:rPr lang="en-IN" dirty="0" err="1">
                <a:latin typeface="Georgia" panose="02040502050405020303" pitchFamily="18" charset="0"/>
              </a:rPr>
              <a:t>np.random.random</a:t>
            </a:r>
            <a:r>
              <a:rPr lang="en-IN" dirty="0">
                <a:latin typeface="Georgia" panose="02040502050405020303" pitchFamily="18" charset="0"/>
              </a:rPr>
              <a:t>((2, 2))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("\</a:t>
            </a:r>
            <a:r>
              <a:rPr lang="en-IN" dirty="0" err="1">
                <a:latin typeface="Georgia" panose="02040502050405020303" pitchFamily="18" charset="0"/>
              </a:rPr>
              <a:t>nA</a:t>
            </a:r>
            <a:r>
              <a:rPr lang="en-IN" dirty="0">
                <a:latin typeface="Georgia" panose="02040502050405020303" pitchFamily="18" charset="0"/>
              </a:rPr>
              <a:t> random array:\n", e)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 = </a:t>
            </a:r>
            <a:r>
              <a:rPr lang="en-IN" dirty="0" err="1">
                <a:latin typeface="Georgia" panose="02040502050405020303" pitchFamily="18" charset="0"/>
              </a:rPr>
              <a:t>np.arange</a:t>
            </a:r>
            <a:r>
              <a:rPr lang="en-IN" dirty="0">
                <a:latin typeface="Georgia" panose="02040502050405020303" pitchFamily="18" charset="0"/>
              </a:rPr>
              <a:t>(0, 30, 5)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("\</a:t>
            </a:r>
            <a:r>
              <a:rPr lang="en-IN" dirty="0" err="1">
                <a:latin typeface="Georgia" panose="02040502050405020303" pitchFamily="18" charset="0"/>
              </a:rPr>
              <a:t>nA</a:t>
            </a:r>
            <a:r>
              <a:rPr lang="en-IN" dirty="0">
                <a:latin typeface="Georgia" panose="02040502050405020303" pitchFamily="18" charset="0"/>
              </a:rPr>
              <a:t> sequential array with steps of 5:\n", f)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443E9-1FED-DE86-6F12-31F6E72F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C22F-12A1-DD6F-0BC8-8A2F2F5F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4A0-1F53-44B4-8ECC-599A68CB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57225"/>
            <a:ext cx="11029615" cy="5829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Array Indexing:</a:t>
            </a:r>
            <a:r>
              <a:rPr lang="en-US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Knowing the basics of array indexing is important for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analysing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 and manipulating the array object. NumPy offers many ways to do array indexing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Slicing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Just like lists in python, NumPy arrays can be sliced. As arrays can be multidimensional, you need to specify a slice for each dimension of the array.</a:t>
            </a:r>
            <a:r>
              <a:rPr lang="en-IN" dirty="0">
                <a:latin typeface="Georgia" panose="02040502050405020303" pitchFamily="18" charset="0"/>
              </a:rPr>
              <a:t> </a:t>
            </a:r>
          </a:p>
          <a:p>
            <a:pPr marL="0" indent="0" algn="l" fontAlgn="base">
              <a:buNone/>
            </a:pPr>
            <a:r>
              <a:rPr lang="en-US" b="1" dirty="0">
                <a:solidFill>
                  <a:srgbClr val="00B050"/>
                </a:solidFill>
                <a:latin typeface="Georgia" panose="02040502050405020303" pitchFamily="18" charset="0"/>
              </a:rPr>
              <a:t>I</a:t>
            </a: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nteger array indexing:</a:t>
            </a:r>
            <a:r>
              <a:rPr lang="en-US" b="0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In this method, lists are passed for indexing for each dimension. One to one mapping of corresponding elements is done to construct a new arbitrary array.</a:t>
            </a:r>
          </a:p>
          <a:p>
            <a:pPr marL="0" indent="0" fontAlgn="base">
              <a:buNone/>
            </a:pP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Boolean array indexing</a:t>
            </a:r>
            <a:r>
              <a:rPr lang="en-US" b="1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US" b="0" i="0" dirty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 This method is used when we want to pick elements from array which satisfy some condition.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 algn="l" fontAlgn="base">
              <a:buNone/>
            </a:pP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([[-1, 2, 0, 4],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               [4, -0.5, 6, 0],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               [2.6, 0, 7, 8],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                [3, -7, 4, 2.0]])</a:t>
            </a:r>
          </a:p>
          <a:p>
            <a:pPr marL="0" indent="0" algn="l" fontAlgn="base">
              <a:buNone/>
            </a:pPr>
            <a:r>
              <a:rPr lang="en-US" dirty="0">
                <a:latin typeface="Georgia" panose="02040502050405020303" pitchFamily="18" charset="0"/>
              </a:rPr>
              <a:t>temp = </a:t>
            </a:r>
            <a:r>
              <a:rPr lang="en-US" dirty="0" err="1">
                <a:latin typeface="Georgia" panose="02040502050405020303" pitchFamily="18" charset="0"/>
              </a:rPr>
              <a:t>arr</a:t>
            </a:r>
            <a:r>
              <a:rPr lang="en-US" dirty="0">
                <a:latin typeface="Georgia" panose="02040502050405020303" pitchFamily="18" charset="0"/>
              </a:rPr>
              <a:t>[:2, ::2]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29C8-6C18-CF60-DF3B-087CBF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A6C3A-D3A6-EEC8-A59B-9E5DD0C8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59787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34</TotalTime>
  <Words>1977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Wingdings</vt:lpstr>
      <vt:lpstr>ICT Basic Theme</vt:lpstr>
      <vt:lpstr>Numpy</vt:lpstr>
      <vt:lpstr>Introduction</vt:lpstr>
      <vt:lpstr>PowerPoint Presentation</vt:lpstr>
      <vt:lpstr>PowerPoint Presentation</vt:lpstr>
      <vt:lpstr>PowerPoint Presentation</vt:lpstr>
      <vt:lpstr>PowerPoint Presentation</vt:lpstr>
      <vt:lpstr>Array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sarihaashanmugasundaram@gmail.com</dc:creator>
  <cp:lastModifiedBy>vijaya murugan</cp:lastModifiedBy>
  <cp:revision>2</cp:revision>
  <dcterms:created xsi:type="dcterms:W3CDTF">2023-04-29T06:42:35Z</dcterms:created>
  <dcterms:modified xsi:type="dcterms:W3CDTF">2024-01-18T00:18:32Z</dcterms:modified>
</cp:coreProperties>
</file>