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B0EA4-B4DC-326E-6D5D-5E2D139A0452}"/>
              </a:ext>
            </a:extLst>
          </p:cNvPr>
          <p:cNvSpPr>
            <a:spLocks noGrp="1"/>
          </p:cNvSpPr>
          <p:nvPr>
            <p:ph type="ctrTitle"/>
          </p:nvPr>
        </p:nvSpPr>
        <p:spPr>
          <a:xfrm>
            <a:off x="1524000" y="159988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4939C0-40CA-89E4-C146-B212E439D280}"/>
              </a:ext>
            </a:extLst>
          </p:cNvPr>
          <p:cNvSpPr>
            <a:spLocks noGrp="1"/>
          </p:cNvSpPr>
          <p:nvPr>
            <p:ph type="subTitle" idx="1"/>
          </p:nvPr>
        </p:nvSpPr>
        <p:spPr>
          <a:xfrm>
            <a:off x="1524000" y="407955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5" name="Footer Placeholder 4">
            <a:extLst>
              <a:ext uri="{FF2B5EF4-FFF2-40B4-BE49-F238E27FC236}">
                <a16:creationId xmlns:a16="http://schemas.microsoft.com/office/drawing/2014/main" id="{0B16BB94-0024-A1B1-676D-3344605E1A33}"/>
              </a:ext>
            </a:extLst>
          </p:cNvPr>
          <p:cNvSpPr>
            <a:spLocks noGrp="1"/>
          </p:cNvSpPr>
          <p:nvPr>
            <p:ph type="ftr" sz="quarter" idx="11"/>
          </p:nvPr>
        </p:nvSpPr>
        <p:spPr>
          <a:xfrm>
            <a:off x="492760" y="6356350"/>
            <a:ext cx="2743200" cy="365125"/>
          </a:xfrm>
        </p:spPr>
        <p:style>
          <a:lnRef idx="2">
            <a:schemeClr val="dk1"/>
          </a:lnRef>
          <a:fillRef idx="1">
            <a:schemeClr val="lt1"/>
          </a:fillRef>
          <a:effectRef idx="0">
            <a:schemeClr val="dk1"/>
          </a:effectRef>
          <a:fontRef idx="minor">
            <a:schemeClr val="dk1"/>
          </a:fontRef>
        </p:style>
        <p:txBody>
          <a:bodyPr/>
          <a:lstStyle>
            <a:lvl1pPr>
              <a:defRPr sz="1400" b="1">
                <a:solidFill>
                  <a:srgbClr val="FF8B37"/>
                </a:solidFill>
              </a:defRPr>
            </a:lvl1pPr>
          </a:lstStyle>
          <a:p>
            <a:r>
              <a:rPr lang="en-IN" dirty="0"/>
              <a:t>ICT Academy</a:t>
            </a:r>
          </a:p>
        </p:txBody>
      </p:sp>
      <p:sp>
        <p:nvSpPr>
          <p:cNvPr id="6" name="Slide Number Placeholder 5">
            <a:extLst>
              <a:ext uri="{FF2B5EF4-FFF2-40B4-BE49-F238E27FC236}">
                <a16:creationId xmlns:a16="http://schemas.microsoft.com/office/drawing/2014/main" id="{62F97940-2C58-1613-E123-6DDD0303A770}"/>
              </a:ext>
            </a:extLst>
          </p:cNvPr>
          <p:cNvSpPr>
            <a:spLocks noGrp="1"/>
          </p:cNvSpPr>
          <p:nvPr>
            <p:ph type="sldNum" sz="quarter" idx="12"/>
          </p:nvPr>
        </p:nvSpPr>
        <p:spPr/>
        <p:txBody>
          <a:bodyPr/>
          <a:lstStyle/>
          <a:p>
            <a:fld id="{FACB5482-D393-4E2D-8FB7-B68A06B80F1E}" type="slidenum">
              <a:rPr lang="en-IN" smtClean="0"/>
              <a:t>‹#›</a:t>
            </a:fld>
            <a:endParaRPr lang="en-IN" dirty="0"/>
          </a:p>
        </p:txBody>
      </p:sp>
      <p:pic>
        <p:nvPicPr>
          <p:cNvPr id="8" name="Picture 7" descr="A picture containing text, clipart&#10;&#10;Description automatically generated">
            <a:extLst>
              <a:ext uri="{FF2B5EF4-FFF2-40B4-BE49-F238E27FC236}">
                <a16:creationId xmlns:a16="http://schemas.microsoft.com/office/drawing/2014/main" id="{71AEE35B-EB9C-00F8-69E3-A61AB35E6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720" y="114905"/>
            <a:ext cx="2194560" cy="906840"/>
          </a:xfrm>
          <a:prstGeom prst="rect">
            <a:avLst/>
          </a:prstGeom>
        </p:spPr>
      </p:pic>
      <p:sp>
        <p:nvSpPr>
          <p:cNvPr id="9" name="TextBox 8">
            <a:extLst>
              <a:ext uri="{FF2B5EF4-FFF2-40B4-BE49-F238E27FC236}">
                <a16:creationId xmlns:a16="http://schemas.microsoft.com/office/drawing/2014/main" id="{A1F7F60E-D9C1-03D4-79DD-717DE0406607}"/>
              </a:ext>
            </a:extLst>
          </p:cNvPr>
          <p:cNvSpPr txBox="1"/>
          <p:nvPr/>
        </p:nvSpPr>
        <p:spPr>
          <a:xfrm>
            <a:off x="5602275" y="1157754"/>
            <a:ext cx="987450" cy="369332"/>
          </a:xfrm>
          <a:prstGeom prst="rect">
            <a:avLst/>
          </a:prstGeom>
          <a:noFill/>
        </p:spPr>
        <p:txBody>
          <a:bodyPr wrap="none" rtlCol="0">
            <a:spAutoFit/>
          </a:bodyPr>
          <a:lstStyle/>
          <a:p>
            <a:r>
              <a:rPr lang="en-IN" dirty="0"/>
              <a:t>Presents</a:t>
            </a:r>
          </a:p>
        </p:txBody>
      </p:sp>
    </p:spTree>
    <p:extLst>
      <p:ext uri="{BB962C8B-B14F-4D97-AF65-F5344CB8AC3E}">
        <p14:creationId xmlns:p14="http://schemas.microsoft.com/office/powerpoint/2010/main" val="276576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50074-28FB-BB92-1334-D3199538B14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A4B89C-E1B4-11C7-BD5F-12CEA1E62A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F9A6FC-871A-08A2-36CE-71B509CE4E6C}"/>
              </a:ext>
            </a:extLst>
          </p:cNvPr>
          <p:cNvSpPr>
            <a:spLocks noGrp="1"/>
          </p:cNvSpPr>
          <p:nvPr>
            <p:ph type="dt" sz="half" idx="10"/>
          </p:nvPr>
        </p:nvSpPr>
        <p:spPr/>
        <p:txBody>
          <a:bodyPr/>
          <a:lstStyle/>
          <a:p>
            <a:fld id="{C1051B4E-5575-4A78-B131-68CA26BC193F}" type="datetime1">
              <a:rPr lang="en-IN" smtClean="0"/>
              <a:t>16-01-2024</a:t>
            </a:fld>
            <a:endParaRPr lang="en-IN"/>
          </a:p>
        </p:txBody>
      </p:sp>
      <p:sp>
        <p:nvSpPr>
          <p:cNvPr id="5" name="Footer Placeholder 4">
            <a:extLst>
              <a:ext uri="{FF2B5EF4-FFF2-40B4-BE49-F238E27FC236}">
                <a16:creationId xmlns:a16="http://schemas.microsoft.com/office/drawing/2014/main" id="{886AC8DD-F950-5BE5-E4E7-121D5941CAB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9B2A425-3FF3-3365-D49E-BBDD426BB6E6}"/>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08996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8931A1-7258-F68D-94DD-E74D7DE1AD4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C476F33-C629-F305-B184-04006A27F3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8B77F6-1334-F1B2-C639-554A293C7172}"/>
              </a:ext>
            </a:extLst>
          </p:cNvPr>
          <p:cNvSpPr>
            <a:spLocks noGrp="1"/>
          </p:cNvSpPr>
          <p:nvPr>
            <p:ph type="dt" sz="half" idx="10"/>
          </p:nvPr>
        </p:nvSpPr>
        <p:spPr/>
        <p:txBody>
          <a:bodyPr/>
          <a:lstStyle/>
          <a:p>
            <a:fld id="{7A1378E5-3397-4B27-AE7A-920628AB8853}" type="datetime1">
              <a:rPr lang="en-IN" smtClean="0"/>
              <a:t>16-01-2024</a:t>
            </a:fld>
            <a:endParaRPr lang="en-IN"/>
          </a:p>
        </p:txBody>
      </p:sp>
      <p:sp>
        <p:nvSpPr>
          <p:cNvPr id="5" name="Footer Placeholder 4">
            <a:extLst>
              <a:ext uri="{FF2B5EF4-FFF2-40B4-BE49-F238E27FC236}">
                <a16:creationId xmlns:a16="http://schemas.microsoft.com/office/drawing/2014/main" id="{9F3B7234-63D7-35A5-7F62-FDC4F3FDC76A}"/>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F5979070-1721-11B6-98C9-21898196A390}"/>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738026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31408-42B5-048B-604E-DC3C6B5F7E5E}"/>
              </a:ext>
            </a:extLst>
          </p:cNvPr>
          <p:cNvSpPr>
            <a:spLocks noGrp="1"/>
          </p:cNvSpPr>
          <p:nvPr>
            <p:ph type="title"/>
          </p:nvPr>
        </p:nvSpPr>
        <p:spPr>
          <a:xfrm>
            <a:off x="558800" y="320675"/>
            <a:ext cx="9616440" cy="1325563"/>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920C93-6881-5562-8115-9DE448BA7000}"/>
              </a:ext>
            </a:extLst>
          </p:cNvPr>
          <p:cNvSpPr>
            <a:spLocks noGrp="1"/>
          </p:cNvSpPr>
          <p:nvPr>
            <p:ph idx="1"/>
          </p:nvPr>
        </p:nvSpPr>
        <p:spPr>
          <a:xfrm>
            <a:off x="548640" y="1825625"/>
            <a:ext cx="110947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a:extLst>
              <a:ext uri="{FF2B5EF4-FFF2-40B4-BE49-F238E27FC236}">
                <a16:creationId xmlns:a16="http://schemas.microsoft.com/office/drawing/2014/main" id="{4B05E45B-4B06-4607-CA1B-D8C33E810558}"/>
              </a:ext>
            </a:extLst>
          </p:cNvPr>
          <p:cNvSpPr>
            <a:spLocks noGrp="1"/>
          </p:cNvSpPr>
          <p:nvPr>
            <p:ph type="ftr" sz="quarter" idx="11"/>
          </p:nvPr>
        </p:nvSpPr>
        <p:spPr>
          <a:xfrm>
            <a:off x="523240" y="6356350"/>
            <a:ext cx="4114800" cy="365125"/>
          </a:xfrm>
        </p:spPr>
        <p:txBody>
          <a:bodyPr/>
          <a:lstStyle/>
          <a:p>
            <a:r>
              <a:rPr lang="en-IN"/>
              <a:t>ICT Academy</a:t>
            </a:r>
          </a:p>
        </p:txBody>
      </p:sp>
      <p:sp>
        <p:nvSpPr>
          <p:cNvPr id="6" name="Slide Number Placeholder 5">
            <a:extLst>
              <a:ext uri="{FF2B5EF4-FFF2-40B4-BE49-F238E27FC236}">
                <a16:creationId xmlns:a16="http://schemas.microsoft.com/office/drawing/2014/main" id="{F03C3F43-42D4-B0E8-A909-EC0F0B5B2331}"/>
              </a:ext>
            </a:extLst>
          </p:cNvPr>
          <p:cNvSpPr>
            <a:spLocks noGrp="1"/>
          </p:cNvSpPr>
          <p:nvPr>
            <p:ph type="sldNum" sz="quarter" idx="12"/>
          </p:nvPr>
        </p:nvSpPr>
        <p:spPr>
          <a:xfrm>
            <a:off x="8925560" y="6356350"/>
            <a:ext cx="2743200" cy="365125"/>
          </a:xfrm>
        </p:spPr>
        <p:txBody>
          <a:bodyPr/>
          <a:lstStyle/>
          <a:p>
            <a:fld id="{FACB5482-D393-4E2D-8FB7-B68A06B80F1E}" type="slidenum">
              <a:rPr lang="en-IN" smtClean="0"/>
              <a:t>‹#›</a:t>
            </a:fld>
            <a:endParaRPr lang="en-IN"/>
          </a:p>
        </p:txBody>
      </p:sp>
      <p:pic>
        <p:nvPicPr>
          <p:cNvPr id="7" name="Picture 6" descr="A picture containing text, clipart&#10;&#10;Description automatically generated">
            <a:extLst>
              <a:ext uri="{FF2B5EF4-FFF2-40B4-BE49-F238E27FC236}">
                <a16:creationId xmlns:a16="http://schemas.microsoft.com/office/drawing/2014/main" id="{5AE49820-F2D7-5F64-EE38-DAED2F98C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7360" y="136525"/>
            <a:ext cx="1432560" cy="591965"/>
          </a:xfrm>
          <a:prstGeom prst="rect">
            <a:avLst/>
          </a:prstGeom>
        </p:spPr>
      </p:pic>
    </p:spTree>
    <p:extLst>
      <p:ext uri="{BB962C8B-B14F-4D97-AF65-F5344CB8AC3E}">
        <p14:creationId xmlns:p14="http://schemas.microsoft.com/office/powerpoint/2010/main" val="4109170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71C01-395F-0777-13F4-257E0B9481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6E7DE9F-7CBA-439C-6B80-6036E8D254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87F607-5560-B262-0980-239ED914E1A3}"/>
              </a:ext>
            </a:extLst>
          </p:cNvPr>
          <p:cNvSpPr>
            <a:spLocks noGrp="1"/>
          </p:cNvSpPr>
          <p:nvPr>
            <p:ph type="dt" sz="half" idx="10"/>
          </p:nvPr>
        </p:nvSpPr>
        <p:spPr/>
        <p:txBody>
          <a:bodyPr/>
          <a:lstStyle/>
          <a:p>
            <a:fld id="{0BFA8325-8C1D-4B03-A87C-3333D6EF1138}" type="datetime1">
              <a:rPr lang="en-IN" smtClean="0"/>
              <a:t>16-01-2024</a:t>
            </a:fld>
            <a:endParaRPr lang="en-IN"/>
          </a:p>
        </p:txBody>
      </p:sp>
      <p:sp>
        <p:nvSpPr>
          <p:cNvPr id="5" name="Footer Placeholder 4">
            <a:extLst>
              <a:ext uri="{FF2B5EF4-FFF2-40B4-BE49-F238E27FC236}">
                <a16:creationId xmlns:a16="http://schemas.microsoft.com/office/drawing/2014/main" id="{A924DA0A-3FC5-EC03-EB3D-6E41FF0745D1}"/>
              </a:ext>
            </a:extLst>
          </p:cNvPr>
          <p:cNvSpPr>
            <a:spLocks noGrp="1"/>
          </p:cNvSpPr>
          <p:nvPr>
            <p:ph type="ftr" sz="quarter" idx="11"/>
          </p:nvPr>
        </p:nvSpPr>
        <p:spPr/>
        <p:txBody>
          <a:bodyPr/>
          <a:lstStyle/>
          <a:p>
            <a:r>
              <a:rPr lang="en-IN"/>
              <a:t>ICT Academy</a:t>
            </a:r>
          </a:p>
        </p:txBody>
      </p:sp>
      <p:sp>
        <p:nvSpPr>
          <p:cNvPr id="6" name="Slide Number Placeholder 5">
            <a:extLst>
              <a:ext uri="{FF2B5EF4-FFF2-40B4-BE49-F238E27FC236}">
                <a16:creationId xmlns:a16="http://schemas.microsoft.com/office/drawing/2014/main" id="{D6A1EE97-89F1-FB29-A042-AF9AAEA7C3D4}"/>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8496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7BADA-87CE-8C82-A87F-E40CB4E7FA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96624C-BA87-CDB7-A54D-F3635CF6F2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6EB491A-1D4C-EDC8-35EA-36A836E667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E264F77-6485-9B9C-9BB6-031600B7952C}"/>
              </a:ext>
            </a:extLst>
          </p:cNvPr>
          <p:cNvSpPr>
            <a:spLocks noGrp="1"/>
          </p:cNvSpPr>
          <p:nvPr>
            <p:ph type="dt" sz="half" idx="10"/>
          </p:nvPr>
        </p:nvSpPr>
        <p:spPr/>
        <p:txBody>
          <a:bodyPr/>
          <a:lstStyle/>
          <a:p>
            <a:fld id="{628F29CA-D2F8-42FA-8BC2-6F807D4ED3FC}" type="datetime1">
              <a:rPr lang="en-IN" smtClean="0"/>
              <a:t>16-01-2024</a:t>
            </a:fld>
            <a:endParaRPr lang="en-IN"/>
          </a:p>
        </p:txBody>
      </p:sp>
      <p:sp>
        <p:nvSpPr>
          <p:cNvPr id="6" name="Footer Placeholder 5">
            <a:extLst>
              <a:ext uri="{FF2B5EF4-FFF2-40B4-BE49-F238E27FC236}">
                <a16:creationId xmlns:a16="http://schemas.microsoft.com/office/drawing/2014/main" id="{47510FCC-33DA-9C94-2C67-618F3BD03657}"/>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AE31E08E-556D-B996-60C8-4004DAA726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21195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25D2A-9AEC-B95C-116A-99221D76A7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5DDD43-B53A-07CB-E3C2-7A806D8DD6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FE2DD3-82F2-97CE-4807-2951B90E26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3B666C-DB33-0BF1-8383-35658C760A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1B0222-CDCC-4628-176F-B52242F8E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50D6F2-EFA7-E2F6-CB2E-56F0C496B54E}"/>
              </a:ext>
            </a:extLst>
          </p:cNvPr>
          <p:cNvSpPr>
            <a:spLocks noGrp="1"/>
          </p:cNvSpPr>
          <p:nvPr>
            <p:ph type="dt" sz="half" idx="10"/>
          </p:nvPr>
        </p:nvSpPr>
        <p:spPr/>
        <p:txBody>
          <a:bodyPr/>
          <a:lstStyle/>
          <a:p>
            <a:fld id="{BD2C066E-49BE-4767-9998-353379C5A2DC}" type="datetime1">
              <a:rPr lang="en-IN" smtClean="0"/>
              <a:t>16-01-2024</a:t>
            </a:fld>
            <a:endParaRPr lang="en-IN"/>
          </a:p>
        </p:txBody>
      </p:sp>
      <p:sp>
        <p:nvSpPr>
          <p:cNvPr id="8" name="Footer Placeholder 7">
            <a:extLst>
              <a:ext uri="{FF2B5EF4-FFF2-40B4-BE49-F238E27FC236}">
                <a16:creationId xmlns:a16="http://schemas.microsoft.com/office/drawing/2014/main" id="{C713E863-FA2F-7C51-6233-113BBF33933A}"/>
              </a:ext>
            </a:extLst>
          </p:cNvPr>
          <p:cNvSpPr>
            <a:spLocks noGrp="1"/>
          </p:cNvSpPr>
          <p:nvPr>
            <p:ph type="ftr" sz="quarter" idx="11"/>
          </p:nvPr>
        </p:nvSpPr>
        <p:spPr/>
        <p:txBody>
          <a:bodyPr/>
          <a:lstStyle/>
          <a:p>
            <a:r>
              <a:rPr lang="en-IN"/>
              <a:t>ICT Academy</a:t>
            </a:r>
          </a:p>
        </p:txBody>
      </p:sp>
      <p:sp>
        <p:nvSpPr>
          <p:cNvPr id="9" name="Slide Number Placeholder 8">
            <a:extLst>
              <a:ext uri="{FF2B5EF4-FFF2-40B4-BE49-F238E27FC236}">
                <a16:creationId xmlns:a16="http://schemas.microsoft.com/office/drawing/2014/main" id="{CFF579E7-B028-BF1C-EEDB-48CC0DF4EC6F}"/>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767296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41336-CDC4-2B09-0BBE-738425B4F22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DBFDC-32AD-FCFE-AFE0-B95ED378E075}"/>
              </a:ext>
            </a:extLst>
          </p:cNvPr>
          <p:cNvSpPr>
            <a:spLocks noGrp="1"/>
          </p:cNvSpPr>
          <p:nvPr>
            <p:ph type="dt" sz="half" idx="10"/>
          </p:nvPr>
        </p:nvSpPr>
        <p:spPr/>
        <p:txBody>
          <a:bodyPr/>
          <a:lstStyle/>
          <a:p>
            <a:fld id="{6F6A39A1-3E5E-4E95-8859-FC8E8D062240}" type="datetime1">
              <a:rPr lang="en-IN" smtClean="0"/>
              <a:t>16-01-2024</a:t>
            </a:fld>
            <a:endParaRPr lang="en-IN"/>
          </a:p>
        </p:txBody>
      </p:sp>
      <p:sp>
        <p:nvSpPr>
          <p:cNvPr id="4" name="Footer Placeholder 3">
            <a:extLst>
              <a:ext uri="{FF2B5EF4-FFF2-40B4-BE49-F238E27FC236}">
                <a16:creationId xmlns:a16="http://schemas.microsoft.com/office/drawing/2014/main" id="{64F93E42-47F8-70CA-3B8C-187F13E76D3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0542204-51A6-1E03-1A7A-EED6ED83FF68}"/>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891280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EE1783-8682-6B7B-B009-6F3B4DD29A14}"/>
              </a:ext>
            </a:extLst>
          </p:cNvPr>
          <p:cNvSpPr>
            <a:spLocks noGrp="1"/>
          </p:cNvSpPr>
          <p:nvPr>
            <p:ph type="dt" sz="half" idx="10"/>
          </p:nvPr>
        </p:nvSpPr>
        <p:spPr/>
        <p:txBody>
          <a:bodyPr/>
          <a:lstStyle/>
          <a:p>
            <a:fld id="{16A64C03-1BCE-44FB-A603-B0277149B141}" type="datetime1">
              <a:rPr lang="en-IN" smtClean="0"/>
              <a:t>16-01-2024</a:t>
            </a:fld>
            <a:endParaRPr lang="en-IN"/>
          </a:p>
        </p:txBody>
      </p:sp>
      <p:sp>
        <p:nvSpPr>
          <p:cNvPr id="3" name="Footer Placeholder 2">
            <a:extLst>
              <a:ext uri="{FF2B5EF4-FFF2-40B4-BE49-F238E27FC236}">
                <a16:creationId xmlns:a16="http://schemas.microsoft.com/office/drawing/2014/main" id="{6633FD71-F38D-ECAA-3A7F-1D6ED3265C0E}"/>
              </a:ext>
            </a:extLst>
          </p:cNvPr>
          <p:cNvSpPr>
            <a:spLocks noGrp="1"/>
          </p:cNvSpPr>
          <p:nvPr>
            <p:ph type="ftr" sz="quarter" idx="11"/>
          </p:nvPr>
        </p:nvSpPr>
        <p:spPr/>
        <p:txBody>
          <a:bodyPr/>
          <a:lstStyle/>
          <a:p>
            <a:r>
              <a:rPr lang="en-IN"/>
              <a:t>ICT Academy</a:t>
            </a:r>
          </a:p>
        </p:txBody>
      </p:sp>
      <p:sp>
        <p:nvSpPr>
          <p:cNvPr id="4" name="Slide Number Placeholder 3">
            <a:extLst>
              <a:ext uri="{FF2B5EF4-FFF2-40B4-BE49-F238E27FC236}">
                <a16:creationId xmlns:a16="http://schemas.microsoft.com/office/drawing/2014/main" id="{8193E9B6-9ED3-33BD-3C54-48982C952C07}"/>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082166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80EE-C9E7-60CA-3BC1-FED7806FD6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C81F3A-97E7-7BD6-9FB6-E79EDEC7E0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AA2157-2739-28BD-8068-C2D99C853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8D990E-7E5B-77EC-526B-BEAF7563116D}"/>
              </a:ext>
            </a:extLst>
          </p:cNvPr>
          <p:cNvSpPr>
            <a:spLocks noGrp="1"/>
          </p:cNvSpPr>
          <p:nvPr>
            <p:ph type="dt" sz="half" idx="10"/>
          </p:nvPr>
        </p:nvSpPr>
        <p:spPr/>
        <p:txBody>
          <a:bodyPr/>
          <a:lstStyle/>
          <a:p>
            <a:fld id="{277F7B9D-55BA-4E5A-A5EF-B7447534C6A7}" type="datetime1">
              <a:rPr lang="en-IN" smtClean="0"/>
              <a:t>16-01-2024</a:t>
            </a:fld>
            <a:endParaRPr lang="en-IN"/>
          </a:p>
        </p:txBody>
      </p:sp>
      <p:sp>
        <p:nvSpPr>
          <p:cNvPr id="6" name="Footer Placeholder 5">
            <a:extLst>
              <a:ext uri="{FF2B5EF4-FFF2-40B4-BE49-F238E27FC236}">
                <a16:creationId xmlns:a16="http://schemas.microsoft.com/office/drawing/2014/main" id="{1ECC717D-5870-155A-BA04-A9CF7CF553EF}"/>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57BC93C4-4A4B-B56C-0E1A-8A69E28C2EFD}"/>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1802294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A9C30-A057-B64F-B977-A0576D7728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E253BF-90DF-4AA4-DDCE-2599092725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7F2A5480-4AE3-D1FE-0E7D-F4D446FDA9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01B69-F137-A5F2-F200-D7C195C910E7}"/>
              </a:ext>
            </a:extLst>
          </p:cNvPr>
          <p:cNvSpPr>
            <a:spLocks noGrp="1"/>
          </p:cNvSpPr>
          <p:nvPr>
            <p:ph type="dt" sz="half" idx="10"/>
          </p:nvPr>
        </p:nvSpPr>
        <p:spPr/>
        <p:txBody>
          <a:bodyPr/>
          <a:lstStyle/>
          <a:p>
            <a:fld id="{E79D32F2-F369-42C7-968B-30361C0F6E03}" type="datetime1">
              <a:rPr lang="en-IN" smtClean="0"/>
              <a:t>16-01-2024</a:t>
            </a:fld>
            <a:endParaRPr lang="en-IN"/>
          </a:p>
        </p:txBody>
      </p:sp>
      <p:sp>
        <p:nvSpPr>
          <p:cNvPr id="6" name="Footer Placeholder 5">
            <a:extLst>
              <a:ext uri="{FF2B5EF4-FFF2-40B4-BE49-F238E27FC236}">
                <a16:creationId xmlns:a16="http://schemas.microsoft.com/office/drawing/2014/main" id="{F9A7EE1A-8167-8271-E341-3AB393354911}"/>
              </a:ext>
            </a:extLst>
          </p:cNvPr>
          <p:cNvSpPr>
            <a:spLocks noGrp="1"/>
          </p:cNvSpPr>
          <p:nvPr>
            <p:ph type="ftr" sz="quarter" idx="11"/>
          </p:nvPr>
        </p:nvSpPr>
        <p:spPr/>
        <p:txBody>
          <a:bodyPr/>
          <a:lstStyle/>
          <a:p>
            <a:r>
              <a:rPr lang="en-IN"/>
              <a:t>ICT Academy</a:t>
            </a:r>
          </a:p>
        </p:txBody>
      </p:sp>
      <p:sp>
        <p:nvSpPr>
          <p:cNvPr id="7" name="Slide Number Placeholder 6">
            <a:extLst>
              <a:ext uri="{FF2B5EF4-FFF2-40B4-BE49-F238E27FC236}">
                <a16:creationId xmlns:a16="http://schemas.microsoft.com/office/drawing/2014/main" id="{14415E91-D591-0EAF-EE9B-D9D7FF77B62A}"/>
              </a:ext>
            </a:extLst>
          </p:cNvPr>
          <p:cNvSpPr>
            <a:spLocks noGrp="1"/>
          </p:cNvSpPr>
          <p:nvPr>
            <p:ph type="sldNum" sz="quarter" idx="12"/>
          </p:nvPr>
        </p:nvSpPr>
        <p:spPr/>
        <p:txBody>
          <a:bodyPr/>
          <a:lstStyle/>
          <a:p>
            <a:fld id="{FACB5482-D393-4E2D-8FB7-B68A06B80F1E}" type="slidenum">
              <a:rPr lang="en-IN" smtClean="0"/>
              <a:t>‹#›</a:t>
            </a:fld>
            <a:endParaRPr lang="en-IN"/>
          </a:p>
        </p:txBody>
      </p:sp>
    </p:spTree>
    <p:extLst>
      <p:ext uri="{BB962C8B-B14F-4D97-AF65-F5344CB8AC3E}">
        <p14:creationId xmlns:p14="http://schemas.microsoft.com/office/powerpoint/2010/main" val="305130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10B398-F915-5505-94AD-9216305064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308474-9A63-8164-7B1F-EBD2D248E2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98716F-C3C6-E5B9-1F33-4B5C86ACB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331137-26CA-4C5A-BBF9-67194E68A3A8}" type="datetime1">
              <a:rPr lang="en-IN" smtClean="0"/>
              <a:t>16-01-2024</a:t>
            </a:fld>
            <a:endParaRPr lang="en-IN"/>
          </a:p>
        </p:txBody>
      </p:sp>
      <p:sp>
        <p:nvSpPr>
          <p:cNvPr id="5" name="Footer Placeholder 4">
            <a:extLst>
              <a:ext uri="{FF2B5EF4-FFF2-40B4-BE49-F238E27FC236}">
                <a16:creationId xmlns:a16="http://schemas.microsoft.com/office/drawing/2014/main" id="{23734610-798B-63E0-7549-3F2DB92C5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ICT Academy</a:t>
            </a:r>
          </a:p>
        </p:txBody>
      </p:sp>
      <p:sp>
        <p:nvSpPr>
          <p:cNvPr id="6" name="Slide Number Placeholder 5">
            <a:extLst>
              <a:ext uri="{FF2B5EF4-FFF2-40B4-BE49-F238E27FC236}">
                <a16:creationId xmlns:a16="http://schemas.microsoft.com/office/drawing/2014/main" id="{E2EA51D3-7D0E-183B-C878-0D8222E9E1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CB5482-D393-4E2D-8FB7-B68A06B80F1E}" type="slidenum">
              <a:rPr lang="en-IN" smtClean="0"/>
              <a:t>‹#›</a:t>
            </a:fld>
            <a:endParaRPr lang="en-IN"/>
          </a:p>
        </p:txBody>
      </p:sp>
    </p:spTree>
    <p:extLst>
      <p:ext uri="{BB962C8B-B14F-4D97-AF65-F5344CB8AC3E}">
        <p14:creationId xmlns:p14="http://schemas.microsoft.com/office/powerpoint/2010/main" val="14774584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AC0EE-1E52-2F64-293D-F58E80347A7F}"/>
              </a:ext>
            </a:extLst>
          </p:cNvPr>
          <p:cNvSpPr>
            <a:spLocks noGrp="1"/>
          </p:cNvSpPr>
          <p:nvPr>
            <p:ph type="ctrTitle"/>
          </p:nvPr>
        </p:nvSpPr>
        <p:spPr/>
        <p:txBody>
          <a:bodyPr/>
          <a:lstStyle/>
          <a:p>
            <a:r>
              <a:rPr lang="en-US" dirty="0"/>
              <a:t>Joint, Split, Search, Sort and Filter</a:t>
            </a:r>
            <a:endParaRPr lang="en-IN" dirty="0"/>
          </a:p>
        </p:txBody>
      </p:sp>
      <p:sp>
        <p:nvSpPr>
          <p:cNvPr id="4" name="Footer Placeholder 3">
            <a:extLst>
              <a:ext uri="{FF2B5EF4-FFF2-40B4-BE49-F238E27FC236}">
                <a16:creationId xmlns:a16="http://schemas.microsoft.com/office/drawing/2014/main" id="{6E75455B-6D19-049E-C233-C4AAB7C22C55}"/>
              </a:ext>
            </a:extLst>
          </p:cNvPr>
          <p:cNvSpPr>
            <a:spLocks noGrp="1"/>
          </p:cNvSpPr>
          <p:nvPr>
            <p:ph type="ftr" sz="quarter" idx="11"/>
          </p:nvPr>
        </p:nvSpPr>
        <p:spPr/>
        <p:txBody>
          <a:bodyPr/>
          <a:lstStyle/>
          <a:p>
            <a:r>
              <a:rPr lang="en-IN"/>
              <a:t>ICT Academy</a:t>
            </a:r>
            <a:endParaRPr lang="en-IN" dirty="0"/>
          </a:p>
        </p:txBody>
      </p:sp>
      <p:sp>
        <p:nvSpPr>
          <p:cNvPr id="5" name="Slide Number Placeholder 4">
            <a:extLst>
              <a:ext uri="{FF2B5EF4-FFF2-40B4-BE49-F238E27FC236}">
                <a16:creationId xmlns:a16="http://schemas.microsoft.com/office/drawing/2014/main" id="{C8475EDD-B190-A67D-5CA3-9A4854276B15}"/>
              </a:ext>
            </a:extLst>
          </p:cNvPr>
          <p:cNvSpPr>
            <a:spLocks noGrp="1"/>
          </p:cNvSpPr>
          <p:nvPr>
            <p:ph type="sldNum" sz="quarter" idx="12"/>
          </p:nvPr>
        </p:nvSpPr>
        <p:spPr/>
        <p:txBody>
          <a:bodyPr/>
          <a:lstStyle/>
          <a:p>
            <a:fld id="{FACB5482-D393-4E2D-8FB7-B68A06B80F1E}" type="slidenum">
              <a:rPr lang="en-IN" smtClean="0"/>
              <a:t>1</a:t>
            </a:fld>
            <a:endParaRPr lang="en-IN" dirty="0"/>
          </a:p>
        </p:txBody>
      </p:sp>
    </p:spTree>
    <p:extLst>
      <p:ext uri="{BB962C8B-B14F-4D97-AF65-F5344CB8AC3E}">
        <p14:creationId xmlns:p14="http://schemas.microsoft.com/office/powerpoint/2010/main" val="2742589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022B88-CD2F-F291-476D-D82987D4C981}"/>
              </a:ext>
            </a:extLst>
          </p:cNvPr>
          <p:cNvSpPr>
            <a:spLocks noGrp="1"/>
          </p:cNvSpPr>
          <p:nvPr>
            <p:ph idx="1"/>
          </p:nvPr>
        </p:nvSpPr>
        <p:spPr>
          <a:xfrm>
            <a:off x="342899" y="209550"/>
            <a:ext cx="11401425" cy="6429375"/>
          </a:xfrm>
        </p:spPr>
        <p:txBody>
          <a:bodyPr>
            <a:normAutofit/>
          </a:bodyPr>
          <a:lstStyle/>
          <a:p>
            <a:pPr marL="0" indent="0">
              <a:buNone/>
            </a:pPr>
            <a:r>
              <a:rPr lang="en-US" sz="2400" dirty="0">
                <a:solidFill>
                  <a:srgbClr val="C00000"/>
                </a:solidFill>
                <a:latin typeface="Georgia" panose="02040502050405020303" pitchFamily="18" charset="0"/>
              </a:rPr>
              <a:t>Example 2: With </a:t>
            </a:r>
            <a:r>
              <a:rPr lang="en-US" sz="2400" dirty="0" err="1">
                <a:solidFill>
                  <a:srgbClr val="C00000"/>
                </a:solidFill>
                <a:latin typeface="Georgia" panose="02040502050405020303" pitchFamily="18" charset="0"/>
              </a:rPr>
              <a:t>maxsplit</a:t>
            </a:r>
            <a:r>
              <a:rPr lang="en-US" sz="2400" dirty="0">
                <a:solidFill>
                  <a:srgbClr val="C00000"/>
                </a:solidFill>
                <a:latin typeface="Georgia" panose="02040502050405020303" pitchFamily="18" charset="0"/>
              </a:rPr>
              <a:t> Parameter</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We will use the </a:t>
            </a:r>
            <a:r>
              <a:rPr lang="en-US" sz="2200" dirty="0" err="1">
                <a:latin typeface="Georgia" panose="02040502050405020303" pitchFamily="18" charset="0"/>
              </a:rPr>
              <a:t>maxsplit</a:t>
            </a:r>
            <a:r>
              <a:rPr lang="en-US" sz="2200" dirty="0">
                <a:latin typeface="Georgia" panose="02040502050405020303" pitchFamily="18" charset="0"/>
              </a:rPr>
              <a:t> parameter of the split() function. We will try to split the given string based on comma(,) and you will see although there are 2 commas in the complete string, the string will be split only once, because we have provided the </a:t>
            </a:r>
            <a:r>
              <a:rPr lang="en-US" sz="2200" dirty="0" err="1">
                <a:latin typeface="Georgia" panose="02040502050405020303" pitchFamily="18" charset="0"/>
              </a:rPr>
              <a:t>maxsplit</a:t>
            </a:r>
            <a:r>
              <a:rPr lang="en-US" sz="2200" dirty="0">
                <a:latin typeface="Georgia" panose="02040502050405020303" pitchFamily="18" charset="0"/>
              </a:rPr>
              <a:t> parameter value as 1.</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import </a:t>
            </a:r>
            <a:r>
              <a:rPr lang="en-US" sz="2200" dirty="0" err="1">
                <a:latin typeface="Georgia" panose="02040502050405020303" pitchFamily="18" charset="0"/>
              </a:rPr>
              <a:t>numpy</a:t>
            </a:r>
            <a:r>
              <a:rPr lang="en-US" sz="2200" dirty="0">
                <a:latin typeface="Georgia" panose="02040502050405020303" pitchFamily="18" charset="0"/>
              </a:rPr>
              <a:t> as np</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x = "We, very happily, welcome you all!"</a:t>
            </a:r>
          </a:p>
          <a:p>
            <a:pPr marL="0" indent="0">
              <a:buNone/>
            </a:pPr>
            <a:r>
              <a:rPr lang="en-US" sz="2200" dirty="0">
                <a:latin typeface="Georgia" panose="02040502050405020303" pitchFamily="18" charset="0"/>
              </a:rPr>
              <a:t>print("The String is:\n", x)</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out = </a:t>
            </a:r>
            <a:r>
              <a:rPr lang="en-US" sz="2200" dirty="0" err="1">
                <a:latin typeface="Georgia" panose="02040502050405020303" pitchFamily="18" charset="0"/>
              </a:rPr>
              <a:t>np.char.split</a:t>
            </a:r>
            <a:r>
              <a:rPr lang="en-US" sz="2200" dirty="0">
                <a:latin typeface="Georgia" panose="02040502050405020303" pitchFamily="18" charset="0"/>
              </a:rPr>
              <a:t>(x, </a:t>
            </a:r>
            <a:r>
              <a:rPr lang="en-US" sz="2200" dirty="0" err="1">
                <a:latin typeface="Georgia" panose="02040502050405020303" pitchFamily="18" charset="0"/>
              </a:rPr>
              <a:t>sep</a:t>
            </a:r>
            <a:r>
              <a:rPr lang="en-US" sz="2200" dirty="0">
                <a:latin typeface="Georgia" panose="02040502050405020303" pitchFamily="18" charset="0"/>
              </a:rPr>
              <a:t>=',', </a:t>
            </a:r>
            <a:r>
              <a:rPr lang="en-US" sz="2200" dirty="0" err="1">
                <a:latin typeface="Georgia" panose="02040502050405020303" pitchFamily="18" charset="0"/>
              </a:rPr>
              <a:t>maxsplit</a:t>
            </a:r>
            <a:r>
              <a:rPr lang="en-US" sz="2200" dirty="0">
                <a:latin typeface="Georgia" panose="02040502050405020303" pitchFamily="18" charset="0"/>
              </a:rPr>
              <a:t>=1)</a:t>
            </a:r>
          </a:p>
          <a:p>
            <a:pPr marL="0" indent="0">
              <a:buNone/>
            </a:pPr>
            <a:r>
              <a:rPr lang="en-US" sz="2200" dirty="0">
                <a:latin typeface="Georgia" panose="02040502050405020303" pitchFamily="18" charset="0"/>
              </a:rPr>
              <a:t>print("The output is:", out)</a:t>
            </a:r>
            <a:endParaRPr lang="en-IN" sz="2200" dirty="0">
              <a:latin typeface="Georgia" panose="02040502050405020303" pitchFamily="18" charset="0"/>
            </a:endParaRPr>
          </a:p>
        </p:txBody>
      </p:sp>
      <p:sp>
        <p:nvSpPr>
          <p:cNvPr id="4" name="Footer Placeholder 3">
            <a:extLst>
              <a:ext uri="{FF2B5EF4-FFF2-40B4-BE49-F238E27FC236}">
                <a16:creationId xmlns:a16="http://schemas.microsoft.com/office/drawing/2014/main" id="{E67EB03B-C713-63D8-B674-6621BC891450}"/>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4E0CC545-26F8-D737-4114-BFBBFEA66779}"/>
              </a:ext>
            </a:extLst>
          </p:cNvPr>
          <p:cNvSpPr>
            <a:spLocks noGrp="1"/>
          </p:cNvSpPr>
          <p:nvPr>
            <p:ph type="sldNum" sz="quarter" idx="12"/>
          </p:nvPr>
        </p:nvSpPr>
        <p:spPr/>
        <p:txBody>
          <a:bodyPr/>
          <a:lstStyle/>
          <a:p>
            <a:fld id="{FACB5482-D393-4E2D-8FB7-B68A06B80F1E}" type="slidenum">
              <a:rPr lang="en-IN" smtClean="0"/>
              <a:t>10</a:t>
            </a:fld>
            <a:endParaRPr lang="en-IN"/>
          </a:p>
        </p:txBody>
      </p:sp>
    </p:spTree>
    <p:extLst>
      <p:ext uri="{BB962C8B-B14F-4D97-AF65-F5344CB8AC3E}">
        <p14:creationId xmlns:p14="http://schemas.microsoft.com/office/powerpoint/2010/main" val="963292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94F6C9-8B46-EF87-FC86-9757B3A8811E}"/>
              </a:ext>
            </a:extLst>
          </p:cNvPr>
          <p:cNvSpPr>
            <a:spLocks noGrp="1"/>
          </p:cNvSpPr>
          <p:nvPr>
            <p:ph idx="1"/>
          </p:nvPr>
        </p:nvSpPr>
        <p:spPr>
          <a:xfrm>
            <a:off x="266699" y="209550"/>
            <a:ext cx="11630025" cy="6511925"/>
          </a:xfrm>
        </p:spPr>
        <p:txBody>
          <a:bodyPr>
            <a:normAutofit/>
          </a:bodyPr>
          <a:lstStyle/>
          <a:p>
            <a:pPr marL="0" indent="0">
              <a:buNone/>
            </a:pPr>
            <a:r>
              <a:rPr lang="en-US" sz="2400" dirty="0">
                <a:solidFill>
                  <a:srgbClr val="C00000"/>
                </a:solidFill>
                <a:latin typeface="Georgia" panose="02040502050405020303" pitchFamily="18" charset="0"/>
              </a:rPr>
              <a:t>Example 3: With array of string</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We will apply the split() method on an array of strings.</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import </a:t>
            </a:r>
            <a:r>
              <a:rPr lang="en-US" sz="2200" dirty="0" err="1">
                <a:latin typeface="Georgia" panose="02040502050405020303" pitchFamily="18" charset="0"/>
              </a:rPr>
              <a:t>numpy</a:t>
            </a:r>
            <a:r>
              <a:rPr lang="en-US" sz="2200" dirty="0">
                <a:latin typeface="Georgia" panose="02040502050405020303" pitchFamily="18" charset="0"/>
              </a:rPr>
              <a:t> as np</a:t>
            </a:r>
          </a:p>
          <a:p>
            <a:pPr marL="0" indent="0">
              <a:buNone/>
            </a:pPr>
            <a:endParaRPr lang="en-US" sz="2200" dirty="0">
              <a:latin typeface="Georgia" panose="02040502050405020303" pitchFamily="18" charset="0"/>
            </a:endParaRPr>
          </a:p>
          <a:p>
            <a:pPr marL="0" indent="0">
              <a:buNone/>
            </a:pPr>
            <a:r>
              <a:rPr lang="en-US" sz="2200" dirty="0" err="1">
                <a:latin typeface="Georgia" panose="02040502050405020303" pitchFamily="18" charset="0"/>
              </a:rPr>
              <a:t>inp</a:t>
            </a:r>
            <a:r>
              <a:rPr lang="en-US" sz="2200" dirty="0">
                <a:latin typeface="Georgia" panose="02040502050405020303" pitchFamily="18" charset="0"/>
              </a:rPr>
              <a:t> = </a:t>
            </a:r>
            <a:r>
              <a:rPr lang="en-US" sz="2200" dirty="0" err="1">
                <a:latin typeface="Georgia" panose="02040502050405020303" pitchFamily="18" charset="0"/>
              </a:rPr>
              <a:t>np.array</a:t>
            </a:r>
            <a:r>
              <a:rPr lang="en-US" sz="2200" dirty="0">
                <a:latin typeface="Georgia" panose="02040502050405020303" pitchFamily="18" charset="0"/>
              </a:rPr>
              <a:t>(['Dance-Tonight', 'Sleep-Tonight', 'Walk-</a:t>
            </a:r>
            <a:r>
              <a:rPr lang="en-US" sz="2200" dirty="0" err="1">
                <a:latin typeface="Georgia" panose="02040502050405020303" pitchFamily="18" charset="0"/>
              </a:rPr>
              <a:t>Tonight','Study</a:t>
            </a:r>
            <a:r>
              <a:rPr lang="en-US" sz="2200" dirty="0">
                <a:latin typeface="Georgia" panose="02040502050405020303" pitchFamily="18" charset="0"/>
              </a:rPr>
              <a:t>-Tonight']) </a:t>
            </a:r>
          </a:p>
          <a:p>
            <a:pPr marL="0" indent="0">
              <a:buNone/>
            </a:pPr>
            <a:r>
              <a:rPr lang="en-US" sz="2200" dirty="0">
                <a:latin typeface="Georgia" panose="02040502050405020303" pitchFamily="18" charset="0"/>
              </a:rPr>
              <a:t>print ("The original Input array : \n", </a:t>
            </a:r>
            <a:r>
              <a:rPr lang="en-US" sz="2200" dirty="0" err="1">
                <a:latin typeface="Georgia" panose="02040502050405020303" pitchFamily="18" charset="0"/>
              </a:rPr>
              <a:t>inp</a:t>
            </a:r>
            <a:r>
              <a:rPr lang="en-US" sz="2200" dirty="0">
                <a:latin typeface="Georgia" panose="02040502050405020303" pitchFamily="18" charset="0"/>
              </a:rPr>
              <a:t>) </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output= </a:t>
            </a:r>
            <a:r>
              <a:rPr lang="en-US" sz="2200" dirty="0" err="1">
                <a:latin typeface="Georgia" panose="02040502050405020303" pitchFamily="18" charset="0"/>
              </a:rPr>
              <a:t>np.char.split</a:t>
            </a:r>
            <a:r>
              <a:rPr lang="en-US" sz="2200" dirty="0">
                <a:latin typeface="Georgia" panose="02040502050405020303" pitchFamily="18" charset="0"/>
              </a:rPr>
              <a:t>(</a:t>
            </a:r>
            <a:r>
              <a:rPr lang="en-US" sz="2200" dirty="0" err="1">
                <a:latin typeface="Georgia" panose="02040502050405020303" pitchFamily="18" charset="0"/>
              </a:rPr>
              <a:t>inp</a:t>
            </a:r>
            <a:r>
              <a:rPr lang="en-US" sz="2200" dirty="0">
                <a:latin typeface="Georgia" panose="02040502050405020303" pitchFamily="18" charset="0"/>
              </a:rPr>
              <a:t>, </a:t>
            </a:r>
            <a:r>
              <a:rPr lang="en-US" sz="2200" dirty="0" err="1">
                <a:latin typeface="Georgia" panose="02040502050405020303" pitchFamily="18" charset="0"/>
              </a:rPr>
              <a:t>sep</a:t>
            </a:r>
            <a:r>
              <a:rPr lang="en-US" sz="2200" dirty="0">
                <a:latin typeface="Georgia" panose="02040502050405020303" pitchFamily="18" charset="0"/>
              </a:rPr>
              <a:t>='-', </a:t>
            </a:r>
            <a:r>
              <a:rPr lang="en-US" sz="2200" dirty="0" err="1">
                <a:latin typeface="Georgia" panose="02040502050405020303" pitchFamily="18" charset="0"/>
              </a:rPr>
              <a:t>maxsplit</a:t>
            </a:r>
            <a:r>
              <a:rPr lang="en-US" sz="2200" dirty="0">
                <a:latin typeface="Georgia" panose="02040502050405020303" pitchFamily="18" charset="0"/>
              </a:rPr>
              <a:t>=1)</a:t>
            </a:r>
          </a:p>
          <a:p>
            <a:pPr marL="0" indent="0">
              <a:buNone/>
            </a:pPr>
            <a:r>
              <a:rPr lang="en-US" sz="2200" dirty="0">
                <a:latin typeface="Georgia" panose="02040502050405020303" pitchFamily="18" charset="0"/>
              </a:rPr>
              <a:t>print ("The output split array: ", output)</a:t>
            </a:r>
            <a:endParaRPr lang="en-IN" sz="2200" dirty="0">
              <a:latin typeface="Georgia" panose="02040502050405020303" pitchFamily="18" charset="0"/>
            </a:endParaRPr>
          </a:p>
        </p:txBody>
      </p:sp>
      <p:sp>
        <p:nvSpPr>
          <p:cNvPr id="4" name="Footer Placeholder 3">
            <a:extLst>
              <a:ext uri="{FF2B5EF4-FFF2-40B4-BE49-F238E27FC236}">
                <a16:creationId xmlns:a16="http://schemas.microsoft.com/office/drawing/2014/main" id="{B820EBC6-219D-F258-82CD-0403D62A52F1}"/>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66B486F1-C0A0-7CEB-6DC5-3DFE355A71BC}"/>
              </a:ext>
            </a:extLst>
          </p:cNvPr>
          <p:cNvSpPr>
            <a:spLocks noGrp="1"/>
          </p:cNvSpPr>
          <p:nvPr>
            <p:ph type="sldNum" sz="quarter" idx="12"/>
          </p:nvPr>
        </p:nvSpPr>
        <p:spPr/>
        <p:txBody>
          <a:bodyPr/>
          <a:lstStyle/>
          <a:p>
            <a:fld id="{FACB5482-D393-4E2D-8FB7-B68A06B80F1E}" type="slidenum">
              <a:rPr lang="en-IN" smtClean="0"/>
              <a:t>11</a:t>
            </a:fld>
            <a:endParaRPr lang="en-IN"/>
          </a:p>
        </p:txBody>
      </p:sp>
    </p:spTree>
    <p:extLst>
      <p:ext uri="{BB962C8B-B14F-4D97-AF65-F5344CB8AC3E}">
        <p14:creationId xmlns:p14="http://schemas.microsoft.com/office/powerpoint/2010/main" val="2233319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F080F-AB0C-93BA-C1AE-94C99C51E3D9}"/>
              </a:ext>
            </a:extLst>
          </p:cNvPr>
          <p:cNvSpPr>
            <a:spLocks noGrp="1"/>
          </p:cNvSpPr>
          <p:nvPr>
            <p:ph type="title"/>
          </p:nvPr>
        </p:nvSpPr>
        <p:spPr>
          <a:xfrm>
            <a:off x="558800" y="320676"/>
            <a:ext cx="9616440" cy="889000"/>
          </a:xfrm>
        </p:spPr>
        <p:txBody>
          <a:bodyPr/>
          <a:lstStyle/>
          <a:p>
            <a:pPr algn="ctr"/>
            <a:r>
              <a:rPr lang="en-US" dirty="0">
                <a:solidFill>
                  <a:srgbClr val="7030A0"/>
                </a:solidFill>
                <a:latin typeface="Georgia" panose="02040502050405020303" pitchFamily="18" charset="0"/>
              </a:rPr>
              <a:t>Search</a:t>
            </a:r>
            <a:endParaRPr lang="en-IN" dirty="0">
              <a:solidFill>
                <a:srgbClr val="7030A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C4657EDC-4138-A316-DB89-3118E84649A7}"/>
              </a:ext>
            </a:extLst>
          </p:cNvPr>
          <p:cNvSpPr>
            <a:spLocks noGrp="1"/>
          </p:cNvSpPr>
          <p:nvPr>
            <p:ph idx="1"/>
          </p:nvPr>
        </p:nvSpPr>
        <p:spPr>
          <a:xfrm>
            <a:off x="266699" y="1209676"/>
            <a:ext cx="11687175" cy="5429249"/>
          </a:xfrm>
        </p:spPr>
        <p:txBody>
          <a:bodyPr>
            <a:noAutofit/>
          </a:bodyPr>
          <a:lstStyle/>
          <a:p>
            <a:r>
              <a:rPr lang="en-US" sz="2200" dirty="0">
                <a:latin typeface="Georgia" panose="02040502050405020303" pitchFamily="18" charset="0"/>
              </a:rPr>
              <a:t>We can search for a specific value using the </a:t>
            </a:r>
            <a:r>
              <a:rPr lang="en-US" sz="2200" dirty="0" err="1">
                <a:latin typeface="Georgia" panose="02040502050405020303" pitchFamily="18" charset="0"/>
              </a:rPr>
              <a:t>numpy.where</a:t>
            </a:r>
            <a:r>
              <a:rPr lang="en-US" sz="2200" dirty="0">
                <a:latin typeface="Georgia" panose="02040502050405020303" pitchFamily="18" charset="0"/>
              </a:rPr>
              <a:t>() method. This method returns the index where the specific element is found.</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import </a:t>
            </a:r>
            <a:r>
              <a:rPr lang="en-US" sz="2200" dirty="0" err="1">
                <a:latin typeface="Georgia" panose="02040502050405020303" pitchFamily="18" charset="0"/>
              </a:rPr>
              <a:t>numpy</a:t>
            </a:r>
            <a:r>
              <a:rPr lang="en-US" sz="2200" dirty="0">
                <a:latin typeface="Georgia" panose="02040502050405020303" pitchFamily="18" charset="0"/>
              </a:rPr>
              <a:t> as np</a:t>
            </a:r>
          </a:p>
          <a:p>
            <a:pPr marL="0" indent="0">
              <a:buNone/>
            </a:pPr>
            <a:r>
              <a:rPr lang="en-US" sz="2200" dirty="0">
                <a:latin typeface="Georgia" panose="02040502050405020303" pitchFamily="18" charset="0"/>
              </a:rPr>
              <a:t>n = </a:t>
            </a:r>
            <a:r>
              <a:rPr lang="en-US" sz="2200" dirty="0" err="1">
                <a:latin typeface="Georgia" panose="02040502050405020303" pitchFamily="18" charset="0"/>
              </a:rPr>
              <a:t>np.array</a:t>
            </a:r>
            <a:r>
              <a:rPr lang="en-US" sz="2200" dirty="0">
                <a:latin typeface="Georgia" panose="02040502050405020303" pitchFamily="18" charset="0"/>
              </a:rPr>
              <a:t>([10, 20, 30, 40, 50, 30])</a:t>
            </a:r>
          </a:p>
          <a:p>
            <a:pPr marL="0" indent="0">
              <a:buNone/>
            </a:pPr>
            <a:r>
              <a:rPr lang="en-US" sz="2200" dirty="0">
                <a:latin typeface="Georgia" panose="02040502050405020303" pitchFamily="18" charset="0"/>
              </a:rPr>
              <a:t>print("Iterating array...")</a:t>
            </a:r>
          </a:p>
          <a:p>
            <a:pPr marL="0" indent="0">
              <a:buNone/>
            </a:pPr>
            <a:r>
              <a:rPr lang="en-US" sz="2200" dirty="0">
                <a:latin typeface="Georgia" panose="02040502050405020303" pitchFamily="18" charset="0"/>
              </a:rPr>
              <a:t>for a in n:</a:t>
            </a:r>
          </a:p>
          <a:p>
            <a:pPr marL="0" indent="0">
              <a:buNone/>
            </a:pPr>
            <a:r>
              <a:rPr lang="en-US" sz="2200" dirty="0">
                <a:latin typeface="Georgia" panose="02040502050405020303" pitchFamily="18" charset="0"/>
              </a:rPr>
              <a:t>    print(a)</a:t>
            </a:r>
          </a:p>
          <a:p>
            <a:pPr marL="0" indent="0">
              <a:buNone/>
            </a:pPr>
            <a:r>
              <a:rPr lang="en-US" sz="2200" dirty="0">
                <a:latin typeface="Georgia" panose="02040502050405020303" pitchFamily="18" charset="0"/>
              </a:rPr>
              <a:t>res = </a:t>
            </a:r>
            <a:r>
              <a:rPr lang="en-US" sz="2200" dirty="0" err="1">
                <a:latin typeface="Georgia" panose="02040502050405020303" pitchFamily="18" charset="0"/>
              </a:rPr>
              <a:t>np.where</a:t>
            </a:r>
            <a:r>
              <a:rPr lang="en-US" sz="2200" dirty="0">
                <a:latin typeface="Georgia" panose="02040502050405020303" pitchFamily="18" charset="0"/>
              </a:rPr>
              <a:t>(n == 30)</a:t>
            </a:r>
          </a:p>
          <a:p>
            <a:pPr marL="0" indent="0">
              <a:buNone/>
            </a:pPr>
            <a:r>
              <a:rPr lang="en-US" sz="2200" dirty="0">
                <a:latin typeface="Georgia" panose="02040502050405020303" pitchFamily="18" charset="0"/>
              </a:rPr>
              <a:t>print("\</a:t>
            </a:r>
            <a:r>
              <a:rPr lang="en-US" sz="2200" dirty="0" err="1">
                <a:latin typeface="Georgia" panose="02040502050405020303" pitchFamily="18" charset="0"/>
              </a:rPr>
              <a:t>nElement</a:t>
            </a:r>
            <a:r>
              <a:rPr lang="en-US" sz="2200" dirty="0">
                <a:latin typeface="Georgia" panose="02040502050405020303" pitchFamily="18" charset="0"/>
              </a:rPr>
              <a:t> 30 found at following indexes:")</a:t>
            </a:r>
          </a:p>
          <a:p>
            <a:pPr marL="0" indent="0">
              <a:buNone/>
            </a:pPr>
            <a:r>
              <a:rPr lang="en-US" sz="2200" dirty="0">
                <a:latin typeface="Georgia" panose="02040502050405020303" pitchFamily="18" charset="0"/>
              </a:rPr>
              <a:t>print(res)</a:t>
            </a:r>
          </a:p>
          <a:p>
            <a:pPr marL="0" indent="0">
              <a:buNone/>
            </a:pPr>
            <a:r>
              <a:rPr lang="en-US" sz="2200" dirty="0">
                <a:latin typeface="Georgia" panose="02040502050405020303" pitchFamily="18" charset="0"/>
              </a:rPr>
              <a:t> </a:t>
            </a:r>
            <a:endParaRPr lang="en-IN" sz="2200" dirty="0">
              <a:latin typeface="Georgia" panose="02040502050405020303" pitchFamily="18" charset="0"/>
            </a:endParaRPr>
          </a:p>
        </p:txBody>
      </p:sp>
      <p:sp>
        <p:nvSpPr>
          <p:cNvPr id="4" name="Footer Placeholder 3">
            <a:extLst>
              <a:ext uri="{FF2B5EF4-FFF2-40B4-BE49-F238E27FC236}">
                <a16:creationId xmlns:a16="http://schemas.microsoft.com/office/drawing/2014/main" id="{BCDBAF70-F9C4-B322-A4FA-72BAABF72A23}"/>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02533E9A-AE68-A1FD-CDC4-8C743CDAE820}"/>
              </a:ext>
            </a:extLst>
          </p:cNvPr>
          <p:cNvSpPr>
            <a:spLocks noGrp="1"/>
          </p:cNvSpPr>
          <p:nvPr>
            <p:ph type="sldNum" sz="quarter" idx="12"/>
          </p:nvPr>
        </p:nvSpPr>
        <p:spPr/>
        <p:txBody>
          <a:bodyPr/>
          <a:lstStyle/>
          <a:p>
            <a:fld id="{FACB5482-D393-4E2D-8FB7-B68A06B80F1E}" type="slidenum">
              <a:rPr lang="en-IN" smtClean="0"/>
              <a:t>12</a:t>
            </a:fld>
            <a:endParaRPr lang="en-IN"/>
          </a:p>
        </p:txBody>
      </p:sp>
    </p:spTree>
    <p:extLst>
      <p:ext uri="{BB962C8B-B14F-4D97-AF65-F5344CB8AC3E}">
        <p14:creationId xmlns:p14="http://schemas.microsoft.com/office/powerpoint/2010/main" val="1312451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EE985-18C8-1E21-38B8-F24E15FE266F}"/>
              </a:ext>
            </a:extLst>
          </p:cNvPr>
          <p:cNvSpPr>
            <a:spLocks noGrp="1"/>
          </p:cNvSpPr>
          <p:nvPr>
            <p:ph type="title"/>
          </p:nvPr>
        </p:nvSpPr>
        <p:spPr>
          <a:xfrm>
            <a:off x="548640" y="136525"/>
            <a:ext cx="9616440" cy="815975"/>
          </a:xfrm>
        </p:spPr>
        <p:txBody>
          <a:bodyPr/>
          <a:lstStyle/>
          <a:p>
            <a:pPr algn="ctr"/>
            <a:r>
              <a:rPr lang="en-US" dirty="0">
                <a:solidFill>
                  <a:srgbClr val="7030A0"/>
                </a:solidFill>
                <a:latin typeface="Georgia" panose="02040502050405020303" pitchFamily="18" charset="0"/>
              </a:rPr>
              <a:t>Sort</a:t>
            </a:r>
            <a:endParaRPr lang="en-IN" dirty="0">
              <a:solidFill>
                <a:srgbClr val="7030A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DB4E70F4-B649-BA2B-17CB-0131672C1EC9}"/>
              </a:ext>
            </a:extLst>
          </p:cNvPr>
          <p:cNvSpPr>
            <a:spLocks noGrp="1"/>
          </p:cNvSpPr>
          <p:nvPr>
            <p:ph idx="1"/>
          </p:nvPr>
        </p:nvSpPr>
        <p:spPr>
          <a:xfrm>
            <a:off x="295275" y="838200"/>
            <a:ext cx="11753850" cy="5791200"/>
          </a:xfrm>
        </p:spPr>
        <p:txBody>
          <a:bodyPr>
            <a:normAutofit/>
          </a:bodyPr>
          <a:lstStyle/>
          <a:p>
            <a:r>
              <a:rPr lang="en-US" sz="2200" dirty="0">
                <a:latin typeface="Georgia" panose="02040502050405020303" pitchFamily="18" charset="0"/>
              </a:rPr>
              <a:t>We require a sorted array for computation. For this purpose, the </a:t>
            </a:r>
            <a:r>
              <a:rPr lang="en-US" sz="2200" dirty="0" err="1">
                <a:latin typeface="Georgia" panose="02040502050405020303" pitchFamily="18" charset="0"/>
              </a:rPr>
              <a:t>numpy</a:t>
            </a:r>
            <a:r>
              <a:rPr lang="en-US" sz="2200" dirty="0">
                <a:latin typeface="Georgia" panose="02040502050405020303" pitchFamily="18" charset="0"/>
              </a:rPr>
              <a:t> module of Python provides a function called </a:t>
            </a:r>
            <a:r>
              <a:rPr lang="en-US" sz="2200" dirty="0" err="1">
                <a:latin typeface="Georgia" panose="02040502050405020303" pitchFamily="18" charset="0"/>
              </a:rPr>
              <a:t>numpy.sort</a:t>
            </a:r>
            <a:r>
              <a:rPr lang="en-US" sz="2200" dirty="0">
                <a:latin typeface="Georgia" panose="02040502050405020303" pitchFamily="18" charset="0"/>
              </a:rPr>
              <a:t>(). This function gives a sorted copy of the source array or input array.</a:t>
            </a:r>
          </a:p>
          <a:p>
            <a:endParaRPr lang="en-US" sz="2200" dirty="0">
              <a:latin typeface="Georgia" panose="02040502050405020303" pitchFamily="18" charset="0"/>
            </a:endParaRPr>
          </a:p>
          <a:p>
            <a:pPr marL="0" indent="0">
              <a:buNone/>
            </a:pPr>
            <a:r>
              <a:rPr lang="en-US" sz="2200" dirty="0">
                <a:latin typeface="Georgia" panose="02040502050405020303" pitchFamily="18" charset="0"/>
              </a:rPr>
              <a:t>Syntax:</a:t>
            </a:r>
          </a:p>
          <a:p>
            <a:pPr marL="0" indent="0">
              <a:buNone/>
            </a:pPr>
            <a:r>
              <a:rPr lang="en-US" sz="2200" dirty="0">
                <a:latin typeface="Georgia" panose="02040502050405020303" pitchFamily="18" charset="0"/>
              </a:rPr>
              <a:t>	</a:t>
            </a:r>
            <a:r>
              <a:rPr lang="en-US" sz="2200" dirty="0" err="1">
                <a:latin typeface="Georgia" panose="02040502050405020303" pitchFamily="18" charset="0"/>
              </a:rPr>
              <a:t>numpy.sort</a:t>
            </a:r>
            <a:r>
              <a:rPr lang="en-US" sz="2200" dirty="0">
                <a:latin typeface="Georgia" panose="02040502050405020303" pitchFamily="18" charset="0"/>
              </a:rPr>
              <a:t>(a, axis=-1, kind='quicksort', order=None)  </a:t>
            </a:r>
          </a:p>
          <a:p>
            <a:pPr marL="0" indent="0">
              <a:buNone/>
            </a:pPr>
            <a:r>
              <a:rPr lang="en-US" sz="2200" dirty="0">
                <a:latin typeface="Georgia" panose="02040502050405020303" pitchFamily="18" charset="0"/>
              </a:rPr>
              <a:t>Parameters:</a:t>
            </a:r>
          </a:p>
          <a:p>
            <a:pPr marL="0" indent="0">
              <a:buNone/>
            </a:pPr>
            <a:r>
              <a:rPr lang="en-US" sz="2200" dirty="0">
                <a:latin typeface="Georgia" panose="02040502050405020303" pitchFamily="18" charset="0"/>
              </a:rPr>
              <a:t>	x: </a:t>
            </a:r>
            <a:r>
              <a:rPr lang="en-US" sz="2200" dirty="0" err="1">
                <a:latin typeface="Georgia" panose="02040502050405020303" pitchFamily="18" charset="0"/>
              </a:rPr>
              <a:t>array_like</a:t>
            </a:r>
            <a:endParaRPr lang="en-US" sz="2200" dirty="0">
              <a:latin typeface="Georgia" panose="02040502050405020303" pitchFamily="18" charset="0"/>
            </a:endParaRP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This parameter defines the source array, which is going to be sorted.</a:t>
            </a:r>
            <a:endParaRPr lang="en-IN" sz="2200" dirty="0">
              <a:latin typeface="Georgia" panose="02040502050405020303" pitchFamily="18" charset="0"/>
            </a:endParaRPr>
          </a:p>
        </p:txBody>
      </p:sp>
      <p:sp>
        <p:nvSpPr>
          <p:cNvPr id="4" name="Footer Placeholder 3">
            <a:extLst>
              <a:ext uri="{FF2B5EF4-FFF2-40B4-BE49-F238E27FC236}">
                <a16:creationId xmlns:a16="http://schemas.microsoft.com/office/drawing/2014/main" id="{BF28FA85-9A14-67A9-5A91-616EFAADD5A3}"/>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A6309205-EFC9-9AD7-FDBE-84D44F815DC6}"/>
              </a:ext>
            </a:extLst>
          </p:cNvPr>
          <p:cNvSpPr>
            <a:spLocks noGrp="1"/>
          </p:cNvSpPr>
          <p:nvPr>
            <p:ph type="sldNum" sz="quarter" idx="12"/>
          </p:nvPr>
        </p:nvSpPr>
        <p:spPr/>
        <p:txBody>
          <a:bodyPr/>
          <a:lstStyle/>
          <a:p>
            <a:fld id="{FACB5482-D393-4E2D-8FB7-B68A06B80F1E}" type="slidenum">
              <a:rPr lang="en-IN" smtClean="0"/>
              <a:t>13</a:t>
            </a:fld>
            <a:endParaRPr lang="en-IN"/>
          </a:p>
        </p:txBody>
      </p:sp>
    </p:spTree>
    <p:extLst>
      <p:ext uri="{BB962C8B-B14F-4D97-AF65-F5344CB8AC3E}">
        <p14:creationId xmlns:p14="http://schemas.microsoft.com/office/powerpoint/2010/main" val="4094226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DE4BE6-F463-1C39-D855-AED8190F371F}"/>
              </a:ext>
            </a:extLst>
          </p:cNvPr>
          <p:cNvSpPr>
            <a:spLocks noGrp="1"/>
          </p:cNvSpPr>
          <p:nvPr>
            <p:ph idx="1"/>
          </p:nvPr>
        </p:nvSpPr>
        <p:spPr>
          <a:xfrm>
            <a:off x="152400" y="136525"/>
            <a:ext cx="11706225" cy="6584950"/>
          </a:xfrm>
        </p:spPr>
        <p:txBody>
          <a:bodyPr>
            <a:normAutofit/>
          </a:bodyPr>
          <a:lstStyle/>
          <a:p>
            <a:pPr marL="0" indent="0">
              <a:buNone/>
            </a:pPr>
            <a:r>
              <a:rPr lang="en-IN" sz="2200" dirty="0">
                <a:solidFill>
                  <a:srgbClr val="C00000"/>
                </a:solidFill>
                <a:latin typeface="Georgia" panose="02040502050405020303" pitchFamily="18" charset="0"/>
              </a:rPr>
              <a:t>Example 1:</a:t>
            </a:r>
          </a:p>
          <a:p>
            <a:pPr marL="0" indent="0">
              <a:buNone/>
            </a:pPr>
            <a:endParaRPr lang="en-IN" sz="2200" dirty="0">
              <a:latin typeface="Georgia" panose="02040502050405020303" pitchFamily="18" charset="0"/>
            </a:endParaRPr>
          </a:p>
          <a:p>
            <a:pPr marL="0" indent="0">
              <a:buNone/>
            </a:pPr>
            <a:r>
              <a:rPr lang="en-IN" sz="2200" dirty="0">
                <a:latin typeface="Georgia" panose="02040502050405020303" pitchFamily="18" charset="0"/>
              </a:rPr>
              <a:t>import </a:t>
            </a:r>
            <a:r>
              <a:rPr lang="en-IN" sz="2200" dirty="0" err="1">
                <a:latin typeface="Georgia" panose="02040502050405020303" pitchFamily="18" charset="0"/>
              </a:rPr>
              <a:t>numpy</a:t>
            </a:r>
            <a:r>
              <a:rPr lang="en-IN" sz="2200" dirty="0">
                <a:latin typeface="Georgia" panose="02040502050405020303" pitchFamily="18" charset="0"/>
              </a:rPr>
              <a:t> as np  </a:t>
            </a:r>
          </a:p>
          <a:p>
            <a:pPr marL="0" indent="0">
              <a:buNone/>
            </a:pPr>
            <a:r>
              <a:rPr lang="en-IN" sz="2200" dirty="0">
                <a:latin typeface="Georgia" panose="02040502050405020303" pitchFamily="18" charset="0"/>
              </a:rPr>
              <a:t>x=</a:t>
            </a:r>
            <a:r>
              <a:rPr lang="en-IN" sz="2200" dirty="0" err="1">
                <a:latin typeface="Georgia" panose="02040502050405020303" pitchFamily="18" charset="0"/>
              </a:rPr>
              <a:t>np.array</a:t>
            </a:r>
            <a:r>
              <a:rPr lang="en-IN" sz="2200" dirty="0">
                <a:latin typeface="Georgia" panose="02040502050405020303" pitchFamily="18" charset="0"/>
              </a:rPr>
              <a:t>([[1,4,2,3],[9,13,61,1],[43,24,88,22]])  </a:t>
            </a:r>
          </a:p>
          <a:p>
            <a:pPr marL="0" indent="0">
              <a:buNone/>
            </a:pPr>
            <a:r>
              <a:rPr lang="en-IN" sz="2200" dirty="0">
                <a:latin typeface="Georgia" panose="02040502050405020303" pitchFamily="18" charset="0"/>
              </a:rPr>
              <a:t>x  </a:t>
            </a:r>
          </a:p>
          <a:p>
            <a:pPr marL="0" indent="0">
              <a:buNone/>
            </a:pPr>
            <a:r>
              <a:rPr lang="en-IN" sz="2200" dirty="0">
                <a:latin typeface="Georgia" panose="02040502050405020303" pitchFamily="18" charset="0"/>
              </a:rPr>
              <a:t>y=</a:t>
            </a:r>
            <a:r>
              <a:rPr lang="en-IN" sz="2200" dirty="0" err="1">
                <a:latin typeface="Georgia" panose="02040502050405020303" pitchFamily="18" charset="0"/>
              </a:rPr>
              <a:t>np.sort</a:t>
            </a:r>
            <a:r>
              <a:rPr lang="en-IN" sz="2200" dirty="0">
                <a:latin typeface="Georgia" panose="02040502050405020303" pitchFamily="18" charset="0"/>
              </a:rPr>
              <a:t>(x)  </a:t>
            </a:r>
          </a:p>
          <a:p>
            <a:pPr marL="0" indent="0">
              <a:buNone/>
            </a:pPr>
            <a:r>
              <a:rPr lang="en-IN" sz="2200" dirty="0">
                <a:latin typeface="Georgia" panose="02040502050405020303" pitchFamily="18" charset="0"/>
              </a:rPr>
              <a:t>y </a:t>
            </a:r>
          </a:p>
          <a:p>
            <a:pPr marL="0" indent="0">
              <a:buNone/>
            </a:pPr>
            <a:endParaRPr lang="en-IN" sz="2200" dirty="0">
              <a:latin typeface="Georgia" panose="02040502050405020303" pitchFamily="18" charset="0"/>
            </a:endParaRPr>
          </a:p>
          <a:p>
            <a:pPr marL="0" indent="0">
              <a:buNone/>
            </a:pPr>
            <a:r>
              <a:rPr lang="en-US" sz="2400" dirty="0">
                <a:solidFill>
                  <a:srgbClr val="C00000"/>
                </a:solidFill>
                <a:latin typeface="Georgia" panose="02040502050405020303" pitchFamily="18" charset="0"/>
              </a:rPr>
              <a:t>Example 2:</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import </a:t>
            </a:r>
            <a:r>
              <a:rPr lang="en-US" sz="2200" dirty="0" err="1">
                <a:latin typeface="Georgia" panose="02040502050405020303" pitchFamily="18" charset="0"/>
              </a:rPr>
              <a:t>numpy</a:t>
            </a:r>
            <a:r>
              <a:rPr lang="en-US" sz="2200" dirty="0">
                <a:latin typeface="Georgia" panose="02040502050405020303" pitchFamily="18" charset="0"/>
              </a:rPr>
              <a:t> as np  </a:t>
            </a:r>
          </a:p>
          <a:p>
            <a:pPr marL="0" indent="0">
              <a:buNone/>
            </a:pPr>
            <a:r>
              <a:rPr lang="en-US" sz="2200" dirty="0">
                <a:latin typeface="Georgia" panose="02040502050405020303" pitchFamily="18" charset="0"/>
              </a:rPr>
              <a:t>x=</a:t>
            </a:r>
            <a:r>
              <a:rPr lang="en-US" sz="2200" dirty="0" err="1">
                <a:latin typeface="Georgia" panose="02040502050405020303" pitchFamily="18" charset="0"/>
              </a:rPr>
              <a:t>np.array</a:t>
            </a:r>
            <a:r>
              <a:rPr lang="en-US" sz="2200" dirty="0">
                <a:latin typeface="Georgia" panose="02040502050405020303" pitchFamily="18" charset="0"/>
              </a:rPr>
              <a:t>([[1,4,2,3],[9,13,61,1],[43,24,88,22]])  </a:t>
            </a:r>
          </a:p>
          <a:p>
            <a:pPr marL="0" indent="0">
              <a:buNone/>
            </a:pPr>
            <a:r>
              <a:rPr lang="en-US" sz="2200" dirty="0">
                <a:latin typeface="Georgia" panose="02040502050405020303" pitchFamily="18" charset="0"/>
              </a:rPr>
              <a:t>x  </a:t>
            </a:r>
          </a:p>
          <a:p>
            <a:pPr marL="0" indent="0">
              <a:buNone/>
            </a:pPr>
            <a:r>
              <a:rPr lang="en-US" sz="2200" dirty="0">
                <a:latin typeface="Georgia" panose="02040502050405020303" pitchFamily="18" charset="0"/>
              </a:rPr>
              <a:t>y=</a:t>
            </a:r>
            <a:r>
              <a:rPr lang="en-US" sz="2200" dirty="0" err="1">
                <a:latin typeface="Georgia" panose="02040502050405020303" pitchFamily="18" charset="0"/>
              </a:rPr>
              <a:t>np.sort</a:t>
            </a:r>
            <a:r>
              <a:rPr lang="en-US" sz="2200" dirty="0">
                <a:latin typeface="Georgia" panose="02040502050405020303" pitchFamily="18" charset="0"/>
              </a:rPr>
              <a:t>(x, axis=None)  </a:t>
            </a:r>
          </a:p>
          <a:p>
            <a:pPr marL="0" indent="0">
              <a:buNone/>
            </a:pPr>
            <a:r>
              <a:rPr lang="en-US" sz="2200" dirty="0">
                <a:latin typeface="Georgia" panose="02040502050405020303" pitchFamily="18" charset="0"/>
              </a:rPr>
              <a:t>y </a:t>
            </a:r>
            <a:endParaRPr lang="en-IN" sz="2200" dirty="0">
              <a:latin typeface="Georgia" panose="02040502050405020303" pitchFamily="18" charset="0"/>
            </a:endParaRPr>
          </a:p>
        </p:txBody>
      </p:sp>
      <p:sp>
        <p:nvSpPr>
          <p:cNvPr id="4" name="Footer Placeholder 3">
            <a:extLst>
              <a:ext uri="{FF2B5EF4-FFF2-40B4-BE49-F238E27FC236}">
                <a16:creationId xmlns:a16="http://schemas.microsoft.com/office/drawing/2014/main" id="{3726A9BD-03D1-C12B-E728-DCA2D9BCDD36}"/>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D96B7EBE-2567-A374-9784-6EBC298E6E62}"/>
              </a:ext>
            </a:extLst>
          </p:cNvPr>
          <p:cNvSpPr>
            <a:spLocks noGrp="1"/>
          </p:cNvSpPr>
          <p:nvPr>
            <p:ph type="sldNum" sz="quarter" idx="12"/>
          </p:nvPr>
        </p:nvSpPr>
        <p:spPr/>
        <p:txBody>
          <a:bodyPr/>
          <a:lstStyle/>
          <a:p>
            <a:fld id="{FACB5482-D393-4E2D-8FB7-B68A06B80F1E}" type="slidenum">
              <a:rPr lang="en-IN" smtClean="0"/>
              <a:t>14</a:t>
            </a:fld>
            <a:endParaRPr lang="en-IN"/>
          </a:p>
        </p:txBody>
      </p:sp>
    </p:spTree>
    <p:extLst>
      <p:ext uri="{BB962C8B-B14F-4D97-AF65-F5344CB8AC3E}">
        <p14:creationId xmlns:p14="http://schemas.microsoft.com/office/powerpoint/2010/main" val="504617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C7CEA4-AEE5-2645-C626-B7AC16147741}"/>
              </a:ext>
            </a:extLst>
          </p:cNvPr>
          <p:cNvSpPr>
            <a:spLocks noGrp="1"/>
          </p:cNvSpPr>
          <p:nvPr>
            <p:ph idx="1"/>
          </p:nvPr>
        </p:nvSpPr>
        <p:spPr>
          <a:xfrm>
            <a:off x="304799" y="342900"/>
            <a:ext cx="11706225" cy="6378575"/>
          </a:xfrm>
        </p:spPr>
        <p:txBody>
          <a:bodyPr>
            <a:normAutofit/>
          </a:bodyPr>
          <a:lstStyle/>
          <a:p>
            <a:pPr marL="0" indent="0">
              <a:buNone/>
            </a:pPr>
            <a:r>
              <a:rPr lang="en-IN" sz="2400" dirty="0">
                <a:solidFill>
                  <a:srgbClr val="C00000"/>
                </a:solidFill>
                <a:latin typeface="Georgia" panose="02040502050405020303" pitchFamily="18" charset="0"/>
              </a:rPr>
              <a:t>Example 3:</a:t>
            </a:r>
          </a:p>
          <a:p>
            <a:pPr marL="0" indent="0">
              <a:buNone/>
            </a:pPr>
            <a:endParaRPr lang="en-IN" sz="2200" dirty="0">
              <a:latin typeface="Georgia" panose="02040502050405020303" pitchFamily="18" charset="0"/>
            </a:endParaRPr>
          </a:p>
          <a:p>
            <a:pPr marL="0" indent="0">
              <a:buNone/>
            </a:pPr>
            <a:r>
              <a:rPr lang="en-IN" sz="2200" dirty="0">
                <a:latin typeface="Georgia" panose="02040502050405020303" pitchFamily="18" charset="0"/>
              </a:rPr>
              <a:t>import </a:t>
            </a:r>
            <a:r>
              <a:rPr lang="en-IN" sz="2200" dirty="0" err="1">
                <a:latin typeface="Georgia" panose="02040502050405020303" pitchFamily="18" charset="0"/>
              </a:rPr>
              <a:t>numpy</a:t>
            </a:r>
            <a:r>
              <a:rPr lang="en-IN" sz="2200" dirty="0">
                <a:latin typeface="Georgia" panose="02040502050405020303" pitchFamily="18" charset="0"/>
              </a:rPr>
              <a:t> as np  </a:t>
            </a:r>
          </a:p>
          <a:p>
            <a:pPr marL="0" indent="0">
              <a:buNone/>
            </a:pPr>
            <a:r>
              <a:rPr lang="en-IN" sz="2200" dirty="0">
                <a:latin typeface="Georgia" panose="02040502050405020303" pitchFamily="18" charset="0"/>
              </a:rPr>
              <a:t>x=</a:t>
            </a:r>
            <a:r>
              <a:rPr lang="en-IN" sz="2200" dirty="0" err="1">
                <a:latin typeface="Georgia" panose="02040502050405020303" pitchFamily="18" charset="0"/>
              </a:rPr>
              <a:t>np.array</a:t>
            </a:r>
            <a:r>
              <a:rPr lang="en-IN" sz="2200" dirty="0">
                <a:latin typeface="Georgia" panose="02040502050405020303" pitchFamily="18" charset="0"/>
              </a:rPr>
              <a:t>([[1,4,2,3],[9,13,61,1],[43,24,88,22]])  </a:t>
            </a:r>
          </a:p>
          <a:p>
            <a:pPr marL="0" indent="0">
              <a:buNone/>
            </a:pPr>
            <a:r>
              <a:rPr lang="en-IN" sz="2200" dirty="0">
                <a:latin typeface="Georgia" panose="02040502050405020303" pitchFamily="18" charset="0"/>
              </a:rPr>
              <a:t>x  </a:t>
            </a:r>
          </a:p>
          <a:p>
            <a:pPr marL="0" indent="0">
              <a:buNone/>
            </a:pPr>
            <a:r>
              <a:rPr lang="en-IN" sz="2200" dirty="0">
                <a:latin typeface="Georgia" panose="02040502050405020303" pitchFamily="18" charset="0"/>
              </a:rPr>
              <a:t>y=</a:t>
            </a:r>
            <a:r>
              <a:rPr lang="en-IN" sz="2200" dirty="0" err="1">
                <a:latin typeface="Georgia" panose="02040502050405020303" pitchFamily="18" charset="0"/>
              </a:rPr>
              <a:t>np.sort</a:t>
            </a:r>
            <a:r>
              <a:rPr lang="en-IN" sz="2200" dirty="0">
                <a:latin typeface="Georgia" panose="02040502050405020303" pitchFamily="18" charset="0"/>
              </a:rPr>
              <a:t>(</a:t>
            </a:r>
            <a:r>
              <a:rPr lang="en-IN" sz="2200" dirty="0" err="1">
                <a:latin typeface="Georgia" panose="02040502050405020303" pitchFamily="18" charset="0"/>
              </a:rPr>
              <a:t>x,axis</a:t>
            </a:r>
            <a:r>
              <a:rPr lang="en-IN" sz="2200" dirty="0">
                <a:latin typeface="Georgia" panose="02040502050405020303" pitchFamily="18" charset="0"/>
              </a:rPr>
              <a:t>=0)  </a:t>
            </a:r>
          </a:p>
          <a:p>
            <a:pPr marL="0" indent="0">
              <a:buNone/>
            </a:pPr>
            <a:r>
              <a:rPr lang="en-IN" sz="2200" dirty="0">
                <a:latin typeface="Georgia" panose="02040502050405020303" pitchFamily="18" charset="0"/>
              </a:rPr>
              <a:t>y  </a:t>
            </a:r>
          </a:p>
          <a:p>
            <a:pPr marL="0" indent="0">
              <a:buNone/>
            </a:pPr>
            <a:r>
              <a:rPr lang="en-IN" sz="2200" dirty="0">
                <a:latin typeface="Georgia" panose="02040502050405020303" pitchFamily="18" charset="0"/>
              </a:rPr>
              <a:t>z=</a:t>
            </a:r>
            <a:r>
              <a:rPr lang="en-IN" sz="2200" dirty="0" err="1">
                <a:latin typeface="Georgia" panose="02040502050405020303" pitchFamily="18" charset="0"/>
              </a:rPr>
              <a:t>np.sort</a:t>
            </a:r>
            <a:r>
              <a:rPr lang="en-IN" sz="2200" dirty="0">
                <a:latin typeface="Georgia" panose="02040502050405020303" pitchFamily="18" charset="0"/>
              </a:rPr>
              <a:t>(</a:t>
            </a:r>
            <a:r>
              <a:rPr lang="en-IN" sz="2200" dirty="0" err="1">
                <a:latin typeface="Georgia" panose="02040502050405020303" pitchFamily="18" charset="0"/>
              </a:rPr>
              <a:t>x,axis</a:t>
            </a:r>
            <a:r>
              <a:rPr lang="en-IN" sz="2200" dirty="0">
                <a:latin typeface="Georgia" panose="02040502050405020303" pitchFamily="18" charset="0"/>
              </a:rPr>
              <a:t>=1)  </a:t>
            </a:r>
          </a:p>
          <a:p>
            <a:pPr marL="0" indent="0">
              <a:buNone/>
            </a:pPr>
            <a:r>
              <a:rPr lang="en-IN" sz="2200" dirty="0">
                <a:latin typeface="Georgia" panose="02040502050405020303" pitchFamily="18" charset="0"/>
              </a:rPr>
              <a:t>z </a:t>
            </a:r>
          </a:p>
        </p:txBody>
      </p:sp>
      <p:sp>
        <p:nvSpPr>
          <p:cNvPr id="4" name="Footer Placeholder 3">
            <a:extLst>
              <a:ext uri="{FF2B5EF4-FFF2-40B4-BE49-F238E27FC236}">
                <a16:creationId xmlns:a16="http://schemas.microsoft.com/office/drawing/2014/main" id="{116852F8-0950-87BC-7C8B-D13BD302244E}"/>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89C89489-FCBB-A0A2-5719-E949466F1579}"/>
              </a:ext>
            </a:extLst>
          </p:cNvPr>
          <p:cNvSpPr>
            <a:spLocks noGrp="1"/>
          </p:cNvSpPr>
          <p:nvPr>
            <p:ph type="sldNum" sz="quarter" idx="12"/>
          </p:nvPr>
        </p:nvSpPr>
        <p:spPr/>
        <p:txBody>
          <a:bodyPr/>
          <a:lstStyle/>
          <a:p>
            <a:fld id="{FACB5482-D393-4E2D-8FB7-B68A06B80F1E}" type="slidenum">
              <a:rPr lang="en-IN" smtClean="0"/>
              <a:t>15</a:t>
            </a:fld>
            <a:endParaRPr lang="en-IN"/>
          </a:p>
        </p:txBody>
      </p:sp>
    </p:spTree>
    <p:extLst>
      <p:ext uri="{BB962C8B-B14F-4D97-AF65-F5344CB8AC3E}">
        <p14:creationId xmlns:p14="http://schemas.microsoft.com/office/powerpoint/2010/main" val="70910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4CBF3C-8CD7-EAAD-0A79-3CD7DD6E0AE1}"/>
              </a:ext>
            </a:extLst>
          </p:cNvPr>
          <p:cNvSpPr>
            <a:spLocks noGrp="1"/>
          </p:cNvSpPr>
          <p:nvPr>
            <p:ph idx="1"/>
          </p:nvPr>
        </p:nvSpPr>
        <p:spPr>
          <a:xfrm>
            <a:off x="247650" y="504824"/>
            <a:ext cx="11395710" cy="5851525"/>
          </a:xfrm>
        </p:spPr>
        <p:txBody>
          <a:bodyPr>
            <a:normAutofit/>
          </a:bodyPr>
          <a:lstStyle/>
          <a:p>
            <a:pPr marL="0" indent="0">
              <a:buNone/>
            </a:pPr>
            <a:r>
              <a:rPr lang="en-IN" sz="2400" dirty="0">
                <a:solidFill>
                  <a:srgbClr val="C00000"/>
                </a:solidFill>
                <a:latin typeface="Georgia" panose="02040502050405020303" pitchFamily="18" charset="0"/>
              </a:rPr>
              <a:t>Example 4:</a:t>
            </a:r>
          </a:p>
          <a:p>
            <a:pPr marL="0" indent="0">
              <a:buNone/>
            </a:pPr>
            <a:endParaRPr lang="en-IN" sz="2200" dirty="0">
              <a:latin typeface="Georgia" panose="02040502050405020303" pitchFamily="18" charset="0"/>
            </a:endParaRPr>
          </a:p>
          <a:p>
            <a:pPr marL="0" indent="0">
              <a:buNone/>
            </a:pPr>
            <a:r>
              <a:rPr lang="en-IN" sz="2200" dirty="0">
                <a:latin typeface="Georgia" panose="02040502050405020303" pitchFamily="18" charset="0"/>
              </a:rPr>
              <a:t>import </a:t>
            </a:r>
            <a:r>
              <a:rPr lang="en-IN" sz="2200" dirty="0" err="1">
                <a:latin typeface="Georgia" panose="02040502050405020303" pitchFamily="18" charset="0"/>
              </a:rPr>
              <a:t>numpy</a:t>
            </a:r>
            <a:r>
              <a:rPr lang="en-IN" sz="2200" dirty="0">
                <a:latin typeface="Georgia" panose="02040502050405020303" pitchFamily="18" charset="0"/>
              </a:rPr>
              <a:t> as np  </a:t>
            </a:r>
          </a:p>
          <a:p>
            <a:pPr marL="0" indent="0">
              <a:buNone/>
            </a:pPr>
            <a:r>
              <a:rPr lang="en-IN" sz="2200" dirty="0" err="1">
                <a:latin typeface="Georgia" panose="02040502050405020303" pitchFamily="18" charset="0"/>
              </a:rPr>
              <a:t>dtype</a:t>
            </a:r>
            <a:r>
              <a:rPr lang="en-IN" sz="2200" dirty="0">
                <a:latin typeface="Georgia" panose="02040502050405020303" pitchFamily="18" charset="0"/>
              </a:rPr>
              <a:t> = [('name', 'S10'), ('height', float), ('age', int),('gender','S10')]  </a:t>
            </a:r>
          </a:p>
          <a:p>
            <a:pPr marL="0" indent="0">
              <a:buNone/>
            </a:pPr>
            <a:r>
              <a:rPr lang="en-IN" sz="2200" dirty="0">
                <a:latin typeface="Georgia" panose="02040502050405020303" pitchFamily="18" charset="0"/>
              </a:rPr>
              <a:t>values = [('Shubham', 5.9, 23, 'M'), ('Arpita', 5.6, 23, 'F'),('Vaishali', 5.2, 30, 'F')]  </a:t>
            </a:r>
          </a:p>
          <a:p>
            <a:pPr marL="0" indent="0">
              <a:buNone/>
            </a:pPr>
            <a:r>
              <a:rPr lang="en-IN" sz="2200" dirty="0">
                <a:latin typeface="Georgia" panose="02040502050405020303" pitchFamily="18" charset="0"/>
              </a:rPr>
              <a:t>x=</a:t>
            </a:r>
            <a:r>
              <a:rPr lang="en-IN" sz="2200" dirty="0" err="1">
                <a:latin typeface="Georgia" panose="02040502050405020303" pitchFamily="18" charset="0"/>
              </a:rPr>
              <a:t>np.array</a:t>
            </a:r>
            <a:r>
              <a:rPr lang="en-IN" sz="2200" dirty="0">
                <a:latin typeface="Georgia" panose="02040502050405020303" pitchFamily="18" charset="0"/>
              </a:rPr>
              <a:t>(values, </a:t>
            </a:r>
            <a:r>
              <a:rPr lang="en-IN" sz="2200" dirty="0" err="1">
                <a:latin typeface="Georgia" panose="02040502050405020303" pitchFamily="18" charset="0"/>
              </a:rPr>
              <a:t>dtype</a:t>
            </a:r>
            <a:r>
              <a:rPr lang="en-IN" sz="2200" dirty="0">
                <a:latin typeface="Georgia" panose="02040502050405020303" pitchFamily="18" charset="0"/>
              </a:rPr>
              <a:t>=</a:t>
            </a:r>
            <a:r>
              <a:rPr lang="en-IN" sz="2200" dirty="0" err="1">
                <a:latin typeface="Georgia" panose="02040502050405020303" pitchFamily="18" charset="0"/>
              </a:rPr>
              <a:t>dtype</a:t>
            </a:r>
            <a:r>
              <a:rPr lang="en-IN" sz="2200" dirty="0">
                <a:latin typeface="Georgia" panose="02040502050405020303" pitchFamily="18" charset="0"/>
              </a:rPr>
              <a:t>)  </a:t>
            </a:r>
          </a:p>
          <a:p>
            <a:pPr marL="0" indent="0">
              <a:buNone/>
            </a:pPr>
            <a:r>
              <a:rPr lang="en-IN" sz="2200" dirty="0">
                <a:latin typeface="Georgia" panose="02040502050405020303" pitchFamily="18" charset="0"/>
              </a:rPr>
              <a:t>x  </a:t>
            </a:r>
          </a:p>
          <a:p>
            <a:pPr marL="0" indent="0">
              <a:buNone/>
            </a:pPr>
            <a:r>
              <a:rPr lang="en-IN" sz="2200" dirty="0">
                <a:latin typeface="Georgia" panose="02040502050405020303" pitchFamily="18" charset="0"/>
              </a:rPr>
              <a:t>y=</a:t>
            </a:r>
            <a:r>
              <a:rPr lang="en-IN" sz="2200" dirty="0" err="1">
                <a:latin typeface="Georgia" panose="02040502050405020303" pitchFamily="18" charset="0"/>
              </a:rPr>
              <a:t>np.sort</a:t>
            </a:r>
            <a:r>
              <a:rPr lang="en-IN" sz="2200" dirty="0">
                <a:latin typeface="Georgia" panose="02040502050405020303" pitchFamily="18" charset="0"/>
              </a:rPr>
              <a:t>(x, order='age')  </a:t>
            </a:r>
          </a:p>
          <a:p>
            <a:pPr marL="0" indent="0">
              <a:buNone/>
            </a:pPr>
            <a:r>
              <a:rPr lang="en-IN" sz="2200" dirty="0">
                <a:latin typeface="Georgia" panose="02040502050405020303" pitchFamily="18" charset="0"/>
              </a:rPr>
              <a:t>y  </a:t>
            </a:r>
          </a:p>
          <a:p>
            <a:pPr marL="0" indent="0">
              <a:buNone/>
            </a:pPr>
            <a:r>
              <a:rPr lang="en-IN" sz="2200" dirty="0">
                <a:latin typeface="Georgia" panose="02040502050405020303" pitchFamily="18" charset="0"/>
              </a:rPr>
              <a:t>z=</a:t>
            </a:r>
            <a:r>
              <a:rPr lang="en-IN" sz="2200" dirty="0" err="1">
                <a:latin typeface="Georgia" panose="02040502050405020303" pitchFamily="18" charset="0"/>
              </a:rPr>
              <a:t>np.sort</a:t>
            </a:r>
            <a:r>
              <a:rPr lang="en-IN" sz="2200" dirty="0">
                <a:latin typeface="Georgia" panose="02040502050405020303" pitchFamily="18" charset="0"/>
              </a:rPr>
              <a:t>(x, order=['</a:t>
            </a:r>
            <a:r>
              <a:rPr lang="en-IN" sz="2200" dirty="0" err="1">
                <a:latin typeface="Georgia" panose="02040502050405020303" pitchFamily="18" charset="0"/>
              </a:rPr>
              <a:t>age','height</a:t>
            </a:r>
            <a:r>
              <a:rPr lang="en-IN" sz="2200" dirty="0">
                <a:latin typeface="Georgia" panose="02040502050405020303" pitchFamily="18" charset="0"/>
              </a:rPr>
              <a:t>'])  </a:t>
            </a:r>
          </a:p>
          <a:p>
            <a:pPr marL="0" indent="0">
              <a:buNone/>
            </a:pPr>
            <a:r>
              <a:rPr lang="en-IN" sz="2200" dirty="0">
                <a:latin typeface="Georgia" panose="02040502050405020303" pitchFamily="18" charset="0"/>
              </a:rPr>
              <a:t>z </a:t>
            </a:r>
          </a:p>
        </p:txBody>
      </p:sp>
      <p:sp>
        <p:nvSpPr>
          <p:cNvPr id="4" name="Footer Placeholder 3">
            <a:extLst>
              <a:ext uri="{FF2B5EF4-FFF2-40B4-BE49-F238E27FC236}">
                <a16:creationId xmlns:a16="http://schemas.microsoft.com/office/drawing/2014/main" id="{145D4A23-402E-775A-6DD7-51ED925D5521}"/>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94045107-DCDB-EFA9-9AE3-073FA6D02AB5}"/>
              </a:ext>
            </a:extLst>
          </p:cNvPr>
          <p:cNvSpPr>
            <a:spLocks noGrp="1"/>
          </p:cNvSpPr>
          <p:nvPr>
            <p:ph type="sldNum" sz="quarter" idx="12"/>
          </p:nvPr>
        </p:nvSpPr>
        <p:spPr/>
        <p:txBody>
          <a:bodyPr/>
          <a:lstStyle/>
          <a:p>
            <a:fld id="{FACB5482-D393-4E2D-8FB7-B68A06B80F1E}" type="slidenum">
              <a:rPr lang="en-IN" smtClean="0"/>
              <a:t>16</a:t>
            </a:fld>
            <a:endParaRPr lang="en-IN"/>
          </a:p>
        </p:txBody>
      </p:sp>
    </p:spTree>
    <p:extLst>
      <p:ext uri="{BB962C8B-B14F-4D97-AF65-F5344CB8AC3E}">
        <p14:creationId xmlns:p14="http://schemas.microsoft.com/office/powerpoint/2010/main" val="1765403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80855-F266-CF05-347C-87084A88C59E}"/>
              </a:ext>
            </a:extLst>
          </p:cNvPr>
          <p:cNvSpPr>
            <a:spLocks noGrp="1"/>
          </p:cNvSpPr>
          <p:nvPr>
            <p:ph type="title"/>
          </p:nvPr>
        </p:nvSpPr>
        <p:spPr>
          <a:xfrm>
            <a:off x="532130" y="0"/>
            <a:ext cx="9616440" cy="622300"/>
          </a:xfrm>
        </p:spPr>
        <p:txBody>
          <a:bodyPr>
            <a:normAutofit fontScale="90000"/>
          </a:bodyPr>
          <a:lstStyle/>
          <a:p>
            <a:pPr algn="ctr"/>
            <a:r>
              <a:rPr lang="en-US" dirty="0">
                <a:solidFill>
                  <a:srgbClr val="7030A0"/>
                </a:solidFill>
                <a:latin typeface="Georgia" panose="02040502050405020303" pitchFamily="18" charset="0"/>
              </a:rPr>
              <a:t>Filter</a:t>
            </a:r>
            <a:endParaRPr lang="en-IN" dirty="0">
              <a:solidFill>
                <a:srgbClr val="7030A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5F4AE28B-52CA-3DD8-AAE1-4D33E6BBDD56}"/>
              </a:ext>
            </a:extLst>
          </p:cNvPr>
          <p:cNvSpPr>
            <a:spLocks noGrp="1"/>
          </p:cNvSpPr>
          <p:nvPr>
            <p:ph idx="1"/>
          </p:nvPr>
        </p:nvSpPr>
        <p:spPr>
          <a:xfrm>
            <a:off x="190499" y="622301"/>
            <a:ext cx="11744325" cy="6099174"/>
          </a:xfrm>
        </p:spPr>
        <p:txBody>
          <a:bodyPr>
            <a:normAutofit/>
          </a:bodyPr>
          <a:lstStyle/>
          <a:p>
            <a:r>
              <a:rPr lang="en-US" sz="2200" dirty="0">
                <a:latin typeface="Georgia" panose="02040502050405020303" pitchFamily="18" charset="0"/>
              </a:rPr>
              <a:t>Getting some elements out of an existing array and creating a new array out of them is called filtering.</a:t>
            </a:r>
          </a:p>
          <a:p>
            <a:endParaRPr lang="en-US" sz="2200" dirty="0">
              <a:latin typeface="Georgia" panose="02040502050405020303" pitchFamily="18" charset="0"/>
            </a:endParaRPr>
          </a:p>
          <a:p>
            <a:r>
              <a:rPr lang="en-US" sz="2200" dirty="0">
                <a:latin typeface="Georgia" panose="02040502050405020303" pitchFamily="18" charset="0"/>
              </a:rPr>
              <a:t>In NumPy, you filter an array using a </a:t>
            </a:r>
            <a:r>
              <a:rPr lang="en-US" sz="2200" dirty="0" err="1">
                <a:latin typeface="Georgia" panose="02040502050405020303" pitchFamily="18" charset="0"/>
              </a:rPr>
              <a:t>boolean</a:t>
            </a:r>
            <a:r>
              <a:rPr lang="en-US" sz="2200" dirty="0">
                <a:latin typeface="Georgia" panose="02040502050405020303" pitchFamily="18" charset="0"/>
              </a:rPr>
              <a:t> index list.</a:t>
            </a:r>
          </a:p>
          <a:p>
            <a:endParaRPr lang="en-US" sz="2200" dirty="0">
              <a:latin typeface="Georgia" panose="02040502050405020303" pitchFamily="18" charset="0"/>
            </a:endParaRPr>
          </a:p>
          <a:p>
            <a:r>
              <a:rPr lang="en-US" sz="2200" dirty="0">
                <a:latin typeface="Georgia" panose="02040502050405020303" pitchFamily="18" charset="0"/>
              </a:rPr>
              <a:t>A </a:t>
            </a:r>
            <a:r>
              <a:rPr lang="en-US" sz="2200" dirty="0" err="1">
                <a:latin typeface="Georgia" panose="02040502050405020303" pitchFamily="18" charset="0"/>
              </a:rPr>
              <a:t>boolean</a:t>
            </a:r>
            <a:r>
              <a:rPr lang="en-US" sz="2200" dirty="0">
                <a:latin typeface="Georgia" panose="02040502050405020303" pitchFamily="18" charset="0"/>
              </a:rPr>
              <a:t> index list is a list of </a:t>
            </a:r>
            <a:r>
              <a:rPr lang="en-US" sz="2200" dirty="0" err="1">
                <a:latin typeface="Georgia" panose="02040502050405020303" pitchFamily="18" charset="0"/>
              </a:rPr>
              <a:t>booleans</a:t>
            </a:r>
            <a:r>
              <a:rPr lang="en-US" sz="2200" dirty="0">
                <a:latin typeface="Georgia" panose="02040502050405020303" pitchFamily="18" charset="0"/>
              </a:rPr>
              <a:t> corresponding to indexes in the array.</a:t>
            </a:r>
          </a:p>
          <a:p>
            <a:endParaRPr lang="en-US" sz="2200" dirty="0">
              <a:latin typeface="Georgia" panose="02040502050405020303" pitchFamily="18" charset="0"/>
            </a:endParaRPr>
          </a:p>
          <a:p>
            <a:r>
              <a:rPr lang="en-US" sz="2200" dirty="0">
                <a:latin typeface="Georgia" panose="02040502050405020303" pitchFamily="18" charset="0"/>
              </a:rPr>
              <a:t>If the value at an index is True that element is contained in the filtered array, if the value at that index is False that element is excluded from the filtered array.</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Method 1: Filter Values Based on One Condition</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#filter for values less than 5</a:t>
            </a:r>
          </a:p>
          <a:p>
            <a:pPr marL="0" indent="0">
              <a:buNone/>
            </a:pPr>
            <a:r>
              <a:rPr lang="en-US" sz="2200" dirty="0" err="1">
                <a:latin typeface="Georgia" panose="02040502050405020303" pitchFamily="18" charset="0"/>
              </a:rPr>
              <a:t>my_array</a:t>
            </a:r>
            <a:r>
              <a:rPr lang="en-US" sz="2200" dirty="0">
                <a:latin typeface="Georgia" panose="02040502050405020303" pitchFamily="18" charset="0"/>
              </a:rPr>
              <a:t>[</a:t>
            </a:r>
            <a:r>
              <a:rPr lang="en-US" sz="2200" dirty="0" err="1">
                <a:latin typeface="Georgia" panose="02040502050405020303" pitchFamily="18" charset="0"/>
              </a:rPr>
              <a:t>my_array</a:t>
            </a:r>
            <a:r>
              <a:rPr lang="en-US" sz="2200" dirty="0">
                <a:latin typeface="Georgia" panose="02040502050405020303" pitchFamily="18" charset="0"/>
              </a:rPr>
              <a:t> &lt; 5]</a:t>
            </a:r>
            <a:endParaRPr lang="en-IN" sz="2200" dirty="0">
              <a:latin typeface="Georgia" panose="02040502050405020303" pitchFamily="18" charset="0"/>
            </a:endParaRPr>
          </a:p>
        </p:txBody>
      </p:sp>
      <p:sp>
        <p:nvSpPr>
          <p:cNvPr id="4" name="Footer Placeholder 3">
            <a:extLst>
              <a:ext uri="{FF2B5EF4-FFF2-40B4-BE49-F238E27FC236}">
                <a16:creationId xmlns:a16="http://schemas.microsoft.com/office/drawing/2014/main" id="{9235291C-45A8-B743-AF00-2AA4A1827391}"/>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65D363EF-AB73-7C37-C629-7162C11B5139}"/>
              </a:ext>
            </a:extLst>
          </p:cNvPr>
          <p:cNvSpPr>
            <a:spLocks noGrp="1"/>
          </p:cNvSpPr>
          <p:nvPr>
            <p:ph type="sldNum" sz="quarter" idx="12"/>
          </p:nvPr>
        </p:nvSpPr>
        <p:spPr/>
        <p:txBody>
          <a:bodyPr/>
          <a:lstStyle/>
          <a:p>
            <a:fld id="{FACB5482-D393-4E2D-8FB7-B68A06B80F1E}" type="slidenum">
              <a:rPr lang="en-IN" smtClean="0"/>
              <a:t>17</a:t>
            </a:fld>
            <a:endParaRPr lang="en-IN"/>
          </a:p>
        </p:txBody>
      </p:sp>
    </p:spTree>
    <p:extLst>
      <p:ext uri="{BB962C8B-B14F-4D97-AF65-F5344CB8AC3E}">
        <p14:creationId xmlns:p14="http://schemas.microsoft.com/office/powerpoint/2010/main" val="1977100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B6E6CF-64B2-E24B-EBFF-39E866D0F6B8}"/>
              </a:ext>
            </a:extLst>
          </p:cNvPr>
          <p:cNvSpPr>
            <a:spLocks noGrp="1"/>
          </p:cNvSpPr>
          <p:nvPr>
            <p:ph idx="1"/>
          </p:nvPr>
        </p:nvSpPr>
        <p:spPr>
          <a:xfrm>
            <a:off x="161925" y="136525"/>
            <a:ext cx="11858625" cy="6502400"/>
          </a:xfrm>
        </p:spPr>
        <p:txBody>
          <a:bodyPr>
            <a:normAutofit/>
          </a:bodyPr>
          <a:lstStyle/>
          <a:p>
            <a:pPr marL="0" indent="0">
              <a:buNone/>
            </a:pPr>
            <a:r>
              <a:rPr lang="en-US" sz="2200" dirty="0">
                <a:latin typeface="Georgia" panose="02040502050405020303" pitchFamily="18" charset="0"/>
              </a:rPr>
              <a:t>Method 2: Filter Values Using “OR” Condition</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#filter for values less than 5 or greater than 9</a:t>
            </a:r>
          </a:p>
          <a:p>
            <a:pPr marL="0" indent="0">
              <a:buNone/>
            </a:pPr>
            <a:r>
              <a:rPr lang="en-US" sz="2200" dirty="0" err="1">
                <a:latin typeface="Georgia" panose="02040502050405020303" pitchFamily="18" charset="0"/>
              </a:rPr>
              <a:t>my_array</a:t>
            </a:r>
            <a:r>
              <a:rPr lang="en-US" sz="2200" dirty="0">
                <a:latin typeface="Georgia" panose="02040502050405020303" pitchFamily="18" charset="0"/>
              </a:rPr>
              <a:t>[(</a:t>
            </a:r>
            <a:r>
              <a:rPr lang="en-US" sz="2200" dirty="0" err="1">
                <a:latin typeface="Georgia" panose="02040502050405020303" pitchFamily="18" charset="0"/>
              </a:rPr>
              <a:t>my_array</a:t>
            </a:r>
            <a:r>
              <a:rPr lang="en-US" sz="2200" dirty="0">
                <a:latin typeface="Georgia" panose="02040502050405020303" pitchFamily="18" charset="0"/>
              </a:rPr>
              <a:t> &lt; 5) | (</a:t>
            </a:r>
            <a:r>
              <a:rPr lang="en-US" sz="2200" dirty="0" err="1">
                <a:latin typeface="Georgia" panose="02040502050405020303" pitchFamily="18" charset="0"/>
              </a:rPr>
              <a:t>my_array</a:t>
            </a:r>
            <a:r>
              <a:rPr lang="en-US" sz="2200" dirty="0">
                <a:latin typeface="Georgia" panose="02040502050405020303" pitchFamily="18" charset="0"/>
              </a:rPr>
              <a:t> &gt; 9)]</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Method 3: Filter Values Using “AND” Condition</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#filter for values greater than 5 and less than 9</a:t>
            </a:r>
          </a:p>
          <a:p>
            <a:pPr marL="0" indent="0">
              <a:buNone/>
            </a:pPr>
            <a:r>
              <a:rPr lang="en-US" sz="2200" dirty="0" err="1">
                <a:latin typeface="Georgia" panose="02040502050405020303" pitchFamily="18" charset="0"/>
              </a:rPr>
              <a:t>my_array</a:t>
            </a:r>
            <a:r>
              <a:rPr lang="en-US" sz="2200" dirty="0">
                <a:latin typeface="Georgia" panose="02040502050405020303" pitchFamily="18" charset="0"/>
              </a:rPr>
              <a:t>[(</a:t>
            </a:r>
            <a:r>
              <a:rPr lang="en-US" sz="2200" dirty="0" err="1">
                <a:latin typeface="Georgia" panose="02040502050405020303" pitchFamily="18" charset="0"/>
              </a:rPr>
              <a:t>my_array</a:t>
            </a:r>
            <a:r>
              <a:rPr lang="en-US" sz="2200" dirty="0">
                <a:latin typeface="Georgia" panose="02040502050405020303" pitchFamily="18" charset="0"/>
              </a:rPr>
              <a:t> &gt; 5) &amp; (</a:t>
            </a:r>
            <a:r>
              <a:rPr lang="en-US" sz="2200" dirty="0" err="1">
                <a:latin typeface="Georgia" panose="02040502050405020303" pitchFamily="18" charset="0"/>
              </a:rPr>
              <a:t>my_array</a:t>
            </a:r>
            <a:r>
              <a:rPr lang="en-US" sz="2200" dirty="0">
                <a:latin typeface="Georgia" panose="02040502050405020303" pitchFamily="18" charset="0"/>
              </a:rPr>
              <a:t> &lt; 9)]</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Method 4: Filter Values Contained in List</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#filter for values that are equal to 2, 3, 5, or 12</a:t>
            </a:r>
          </a:p>
          <a:p>
            <a:pPr marL="0" indent="0">
              <a:buNone/>
            </a:pPr>
            <a:r>
              <a:rPr lang="en-US" sz="2200" dirty="0" err="1">
                <a:latin typeface="Georgia" panose="02040502050405020303" pitchFamily="18" charset="0"/>
              </a:rPr>
              <a:t>my_array</a:t>
            </a:r>
            <a:r>
              <a:rPr lang="en-US" sz="2200" dirty="0">
                <a:latin typeface="Georgia" panose="02040502050405020303" pitchFamily="18" charset="0"/>
              </a:rPr>
              <a:t>[np.in1d(</a:t>
            </a:r>
            <a:r>
              <a:rPr lang="en-US" sz="2200" dirty="0" err="1">
                <a:latin typeface="Georgia" panose="02040502050405020303" pitchFamily="18" charset="0"/>
              </a:rPr>
              <a:t>my_array</a:t>
            </a:r>
            <a:r>
              <a:rPr lang="en-US" sz="2200" dirty="0">
                <a:latin typeface="Georgia" panose="02040502050405020303" pitchFamily="18" charset="0"/>
              </a:rPr>
              <a:t>, [2, 3, 5, 12])]</a:t>
            </a:r>
            <a:endParaRPr lang="en-IN" sz="2200" dirty="0">
              <a:latin typeface="Georgia" panose="02040502050405020303" pitchFamily="18" charset="0"/>
            </a:endParaRPr>
          </a:p>
        </p:txBody>
      </p:sp>
      <p:sp>
        <p:nvSpPr>
          <p:cNvPr id="4" name="Footer Placeholder 3">
            <a:extLst>
              <a:ext uri="{FF2B5EF4-FFF2-40B4-BE49-F238E27FC236}">
                <a16:creationId xmlns:a16="http://schemas.microsoft.com/office/drawing/2014/main" id="{204D1DA7-ECAB-CF87-A8A9-A323669C54C3}"/>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A9CE9A8E-4636-D0B1-213C-2BC75D1C09A9}"/>
              </a:ext>
            </a:extLst>
          </p:cNvPr>
          <p:cNvSpPr>
            <a:spLocks noGrp="1"/>
          </p:cNvSpPr>
          <p:nvPr>
            <p:ph type="sldNum" sz="quarter" idx="12"/>
          </p:nvPr>
        </p:nvSpPr>
        <p:spPr/>
        <p:txBody>
          <a:bodyPr/>
          <a:lstStyle/>
          <a:p>
            <a:fld id="{FACB5482-D393-4E2D-8FB7-B68A06B80F1E}" type="slidenum">
              <a:rPr lang="en-IN" smtClean="0"/>
              <a:t>18</a:t>
            </a:fld>
            <a:endParaRPr lang="en-IN"/>
          </a:p>
        </p:txBody>
      </p:sp>
    </p:spTree>
    <p:extLst>
      <p:ext uri="{BB962C8B-B14F-4D97-AF65-F5344CB8AC3E}">
        <p14:creationId xmlns:p14="http://schemas.microsoft.com/office/powerpoint/2010/main" val="9262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E5981-A4D0-FA20-6DE3-76D462523EF9}"/>
              </a:ext>
            </a:extLst>
          </p:cNvPr>
          <p:cNvSpPr>
            <a:spLocks noGrp="1"/>
          </p:cNvSpPr>
          <p:nvPr>
            <p:ph type="title"/>
          </p:nvPr>
        </p:nvSpPr>
        <p:spPr>
          <a:xfrm>
            <a:off x="558800" y="273051"/>
            <a:ext cx="9616440" cy="660400"/>
          </a:xfrm>
        </p:spPr>
        <p:txBody>
          <a:bodyPr>
            <a:normAutofit fontScale="90000"/>
          </a:bodyPr>
          <a:lstStyle/>
          <a:p>
            <a:pPr algn="ctr"/>
            <a:r>
              <a:rPr lang="en-US" dirty="0">
                <a:solidFill>
                  <a:srgbClr val="7030A0"/>
                </a:solidFill>
                <a:latin typeface="Georgia" panose="02040502050405020303" pitchFamily="18" charset="0"/>
              </a:rPr>
              <a:t>Join </a:t>
            </a:r>
            <a:endParaRPr lang="en-IN" dirty="0">
              <a:solidFill>
                <a:srgbClr val="7030A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A0FC6717-F2C2-3851-A60C-3043226DF465}"/>
              </a:ext>
            </a:extLst>
          </p:cNvPr>
          <p:cNvSpPr>
            <a:spLocks noGrp="1"/>
          </p:cNvSpPr>
          <p:nvPr>
            <p:ph idx="1"/>
          </p:nvPr>
        </p:nvSpPr>
        <p:spPr>
          <a:xfrm>
            <a:off x="381000" y="1038225"/>
            <a:ext cx="11639550" cy="5683250"/>
          </a:xfrm>
        </p:spPr>
        <p:txBody>
          <a:bodyPr>
            <a:normAutofit/>
          </a:bodyPr>
          <a:lstStyle/>
          <a:p>
            <a:r>
              <a:rPr lang="en-US" sz="2200" dirty="0">
                <a:latin typeface="Georgia" panose="02040502050405020303" pitchFamily="18" charset="0"/>
              </a:rPr>
              <a:t>The join() function is used to add a separator character or string to any given string or to all the elements of the given array of strings. </a:t>
            </a:r>
          </a:p>
          <a:p>
            <a:endParaRPr lang="en-US" sz="2200" dirty="0">
              <a:latin typeface="Georgia" panose="02040502050405020303" pitchFamily="18" charset="0"/>
            </a:endParaRPr>
          </a:p>
          <a:p>
            <a:r>
              <a:rPr lang="en-US" sz="2200" dirty="0">
                <a:latin typeface="Georgia" panose="02040502050405020303" pitchFamily="18" charset="0"/>
              </a:rPr>
              <a:t>If you have a string "STUDY" and you want to use "-" as separator character, then using the join() function the output will be "S-T-U-D-Y".</a:t>
            </a:r>
          </a:p>
          <a:p>
            <a:endParaRPr lang="en-US" sz="2200" dirty="0">
              <a:latin typeface="Georgia" panose="02040502050405020303" pitchFamily="18" charset="0"/>
            </a:endParaRPr>
          </a:p>
          <a:p>
            <a:r>
              <a:rPr lang="en-US" sz="2200" dirty="0">
                <a:latin typeface="Georgia" panose="02040502050405020303" pitchFamily="18" charset="0"/>
              </a:rPr>
              <a:t>This function basically calls </a:t>
            </a:r>
            <a:r>
              <a:rPr lang="en-US" sz="2200" dirty="0" err="1">
                <a:latin typeface="Georgia" panose="02040502050405020303" pitchFamily="18" charset="0"/>
              </a:rPr>
              <a:t>str.join</a:t>
            </a:r>
            <a:r>
              <a:rPr lang="en-US" sz="2200" dirty="0">
                <a:latin typeface="Georgia" panose="02040502050405020303" pitchFamily="18" charset="0"/>
              </a:rPr>
              <a:t> function internally on every element of the array.</a:t>
            </a:r>
          </a:p>
          <a:p>
            <a:endParaRPr lang="en-US" sz="2200" dirty="0">
              <a:latin typeface="Georgia" panose="02040502050405020303" pitchFamily="18" charset="0"/>
            </a:endParaRPr>
          </a:p>
          <a:p>
            <a:pPr marL="0" indent="0">
              <a:buNone/>
            </a:pPr>
            <a:r>
              <a:rPr lang="en-US" sz="2200" dirty="0">
                <a:latin typeface="Georgia" panose="02040502050405020303" pitchFamily="18" charset="0"/>
              </a:rPr>
              <a:t>Syntax of </a:t>
            </a:r>
            <a:r>
              <a:rPr lang="en-US" sz="2200" dirty="0" err="1">
                <a:latin typeface="Georgia" panose="02040502050405020303" pitchFamily="18" charset="0"/>
              </a:rPr>
              <a:t>numpy.char.join</a:t>
            </a:r>
            <a:r>
              <a:rPr lang="en-US" sz="2200" dirty="0">
                <a:latin typeface="Georgia" panose="02040502050405020303" pitchFamily="18" charset="0"/>
              </a:rPr>
              <a:t>():</a:t>
            </a:r>
          </a:p>
          <a:p>
            <a:r>
              <a:rPr lang="en-US" sz="2200" dirty="0">
                <a:latin typeface="Georgia" panose="02040502050405020303" pitchFamily="18" charset="0"/>
              </a:rPr>
              <a:t>The syntax required to use this function is as follows:</a:t>
            </a:r>
          </a:p>
          <a:p>
            <a:endParaRPr lang="en-US" sz="2200" dirty="0">
              <a:latin typeface="Georgia" panose="02040502050405020303" pitchFamily="18" charset="0"/>
            </a:endParaRPr>
          </a:p>
          <a:p>
            <a:pPr marL="0" indent="0">
              <a:buNone/>
            </a:pPr>
            <a:r>
              <a:rPr lang="en-US" sz="2200" dirty="0">
                <a:latin typeface="Georgia" panose="02040502050405020303" pitchFamily="18" charset="0"/>
              </a:rPr>
              <a:t>		</a:t>
            </a:r>
            <a:r>
              <a:rPr lang="en-US" sz="2200" dirty="0" err="1">
                <a:latin typeface="Georgia" panose="02040502050405020303" pitchFamily="18" charset="0"/>
              </a:rPr>
              <a:t>numpy.char.join</a:t>
            </a:r>
            <a:r>
              <a:rPr lang="en-US" sz="2200" dirty="0">
                <a:latin typeface="Georgia" panose="02040502050405020303" pitchFamily="18" charset="0"/>
              </a:rPr>
              <a:t>(</a:t>
            </a:r>
            <a:r>
              <a:rPr lang="en-US" sz="2200" dirty="0" err="1">
                <a:latin typeface="Georgia" panose="02040502050405020303" pitchFamily="18" charset="0"/>
              </a:rPr>
              <a:t>sep</a:t>
            </a:r>
            <a:r>
              <a:rPr lang="en-US" sz="2200" dirty="0">
                <a:latin typeface="Georgia" panose="02040502050405020303" pitchFamily="18" charset="0"/>
              </a:rPr>
              <a:t>, seq)</a:t>
            </a:r>
          </a:p>
          <a:p>
            <a:r>
              <a:rPr lang="en-US" sz="2200" dirty="0">
                <a:latin typeface="Georgia" panose="02040502050405020303" pitchFamily="18" charset="0"/>
              </a:rPr>
              <a:t>The above syntax indicates that join() function takes two parameters.</a:t>
            </a:r>
            <a:endParaRPr lang="en-IN" sz="2200" dirty="0">
              <a:latin typeface="Georgia" panose="02040502050405020303" pitchFamily="18" charset="0"/>
            </a:endParaRPr>
          </a:p>
        </p:txBody>
      </p:sp>
      <p:sp>
        <p:nvSpPr>
          <p:cNvPr id="4" name="Footer Placeholder 3">
            <a:extLst>
              <a:ext uri="{FF2B5EF4-FFF2-40B4-BE49-F238E27FC236}">
                <a16:creationId xmlns:a16="http://schemas.microsoft.com/office/drawing/2014/main" id="{E046DD0C-74A3-DAB1-971B-FCBDA952C074}"/>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0CD27848-0EFD-B2D0-983A-D3366FEFA8FC}"/>
              </a:ext>
            </a:extLst>
          </p:cNvPr>
          <p:cNvSpPr>
            <a:spLocks noGrp="1"/>
          </p:cNvSpPr>
          <p:nvPr>
            <p:ph type="sldNum" sz="quarter" idx="12"/>
          </p:nvPr>
        </p:nvSpPr>
        <p:spPr/>
        <p:txBody>
          <a:bodyPr/>
          <a:lstStyle/>
          <a:p>
            <a:fld id="{FACB5482-D393-4E2D-8FB7-B68A06B80F1E}" type="slidenum">
              <a:rPr lang="en-IN" smtClean="0"/>
              <a:t>2</a:t>
            </a:fld>
            <a:endParaRPr lang="en-IN"/>
          </a:p>
        </p:txBody>
      </p:sp>
    </p:spTree>
    <p:extLst>
      <p:ext uri="{BB962C8B-B14F-4D97-AF65-F5344CB8AC3E}">
        <p14:creationId xmlns:p14="http://schemas.microsoft.com/office/powerpoint/2010/main" val="3193983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7E23F0-006D-5537-6E2D-86161B4073CF}"/>
              </a:ext>
            </a:extLst>
          </p:cNvPr>
          <p:cNvSpPr>
            <a:spLocks noGrp="1"/>
          </p:cNvSpPr>
          <p:nvPr>
            <p:ph idx="1"/>
          </p:nvPr>
        </p:nvSpPr>
        <p:spPr>
          <a:xfrm>
            <a:off x="276225" y="257175"/>
            <a:ext cx="11649075" cy="6464300"/>
          </a:xfrm>
        </p:spPr>
        <p:txBody>
          <a:bodyPr>
            <a:normAutofit/>
          </a:bodyPr>
          <a:lstStyle/>
          <a:p>
            <a:pPr marL="0" indent="0">
              <a:buNone/>
            </a:pPr>
            <a:r>
              <a:rPr lang="en-US" sz="2400" dirty="0">
                <a:solidFill>
                  <a:srgbClr val="C00000"/>
                </a:solidFill>
                <a:latin typeface="Georgia" panose="02040502050405020303" pitchFamily="18" charset="0"/>
              </a:rPr>
              <a:t>Parameters:</a:t>
            </a:r>
          </a:p>
          <a:p>
            <a:pPr marL="0" indent="0">
              <a:buNone/>
            </a:pPr>
            <a:endParaRPr lang="en-US" sz="2200" dirty="0">
              <a:latin typeface="Georgia" panose="02040502050405020303" pitchFamily="18" charset="0"/>
            </a:endParaRPr>
          </a:p>
          <a:p>
            <a:pPr marL="0" indent="0">
              <a:buNone/>
            </a:pPr>
            <a:r>
              <a:rPr lang="en-US" sz="2200" dirty="0" err="1">
                <a:latin typeface="Georgia" panose="02040502050405020303" pitchFamily="18" charset="0"/>
              </a:rPr>
              <a:t>sep</a:t>
            </a:r>
            <a:endParaRPr lang="en-US" sz="2200" dirty="0">
              <a:latin typeface="Georgia" panose="02040502050405020303" pitchFamily="18" charset="0"/>
            </a:endParaRPr>
          </a:p>
          <a:p>
            <a:pPr marL="0" indent="0">
              <a:buNone/>
            </a:pPr>
            <a:r>
              <a:rPr lang="en-US" sz="2200" dirty="0">
                <a:latin typeface="Georgia" panose="02040502050405020303" pitchFamily="18" charset="0"/>
              </a:rPr>
              <a:t>This argument represents an array of string/characters used as the separator characters.</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seq</a:t>
            </a:r>
          </a:p>
          <a:p>
            <a:pPr marL="0" indent="0">
              <a:buNone/>
            </a:pPr>
            <a:r>
              <a:rPr lang="en-US" sz="2200" dirty="0">
                <a:latin typeface="Georgia" panose="02040502050405020303" pitchFamily="18" charset="0"/>
              </a:rPr>
              <a:t>This argument indicates the input array or string on which the operation will be performed.</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Returned Values:</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This function returns an output array of either string or Unicode with the joined elements.</a:t>
            </a:r>
            <a:endParaRPr lang="en-IN" sz="2200" dirty="0">
              <a:latin typeface="Georgia" panose="02040502050405020303" pitchFamily="18" charset="0"/>
            </a:endParaRPr>
          </a:p>
        </p:txBody>
      </p:sp>
      <p:sp>
        <p:nvSpPr>
          <p:cNvPr id="4" name="Footer Placeholder 3">
            <a:extLst>
              <a:ext uri="{FF2B5EF4-FFF2-40B4-BE49-F238E27FC236}">
                <a16:creationId xmlns:a16="http://schemas.microsoft.com/office/drawing/2014/main" id="{75577CDF-EF04-C976-5E29-B3541B788557}"/>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FF22DD9C-4189-C4E6-090C-6E562EA344DB}"/>
              </a:ext>
            </a:extLst>
          </p:cNvPr>
          <p:cNvSpPr>
            <a:spLocks noGrp="1"/>
          </p:cNvSpPr>
          <p:nvPr>
            <p:ph type="sldNum" sz="quarter" idx="12"/>
          </p:nvPr>
        </p:nvSpPr>
        <p:spPr/>
        <p:txBody>
          <a:bodyPr/>
          <a:lstStyle/>
          <a:p>
            <a:fld id="{FACB5482-D393-4E2D-8FB7-B68A06B80F1E}" type="slidenum">
              <a:rPr lang="en-IN" smtClean="0"/>
              <a:t>3</a:t>
            </a:fld>
            <a:endParaRPr lang="en-IN"/>
          </a:p>
        </p:txBody>
      </p:sp>
    </p:spTree>
    <p:extLst>
      <p:ext uri="{BB962C8B-B14F-4D97-AF65-F5344CB8AC3E}">
        <p14:creationId xmlns:p14="http://schemas.microsoft.com/office/powerpoint/2010/main" val="3170228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269BDC-5C3F-5FED-74F6-0AE16A7D788E}"/>
              </a:ext>
            </a:extLst>
          </p:cNvPr>
          <p:cNvSpPr>
            <a:spLocks noGrp="1"/>
          </p:cNvSpPr>
          <p:nvPr>
            <p:ph idx="1"/>
          </p:nvPr>
        </p:nvSpPr>
        <p:spPr>
          <a:xfrm>
            <a:off x="704849" y="666750"/>
            <a:ext cx="10639425" cy="5759450"/>
          </a:xfrm>
        </p:spPr>
        <p:txBody>
          <a:bodyPr>
            <a:normAutofit/>
          </a:bodyPr>
          <a:lstStyle/>
          <a:p>
            <a:pPr marL="0" indent="0">
              <a:buNone/>
            </a:pPr>
            <a:r>
              <a:rPr lang="en-US" sz="2400" dirty="0">
                <a:solidFill>
                  <a:srgbClr val="C00000"/>
                </a:solidFill>
                <a:latin typeface="Georgia" panose="02040502050405020303" pitchFamily="18" charset="0"/>
              </a:rPr>
              <a:t>Example 1: With a simple string</a:t>
            </a:r>
          </a:p>
          <a:p>
            <a:pPr marL="0" indent="0">
              <a:buNone/>
            </a:pPr>
            <a:endParaRPr lang="en-US" sz="2200" dirty="0">
              <a:latin typeface="Georgia" panose="02040502050405020303" pitchFamily="18" charset="0"/>
            </a:endParaRPr>
          </a:p>
          <a:p>
            <a:pPr marL="0" indent="0">
              <a:buNone/>
            </a:pPr>
            <a:endParaRPr lang="en-US" sz="2200" dirty="0">
              <a:latin typeface="Georgia" panose="02040502050405020303" pitchFamily="18" charset="0"/>
            </a:endParaRP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import </a:t>
            </a:r>
            <a:r>
              <a:rPr lang="en-US" sz="2200" dirty="0" err="1">
                <a:latin typeface="Georgia" panose="02040502050405020303" pitchFamily="18" charset="0"/>
              </a:rPr>
              <a:t>numpy</a:t>
            </a:r>
            <a:r>
              <a:rPr lang="en-US" sz="2200" dirty="0">
                <a:latin typeface="Georgia" panose="02040502050405020303" pitchFamily="18" charset="0"/>
              </a:rPr>
              <a:t> as np</a:t>
            </a:r>
          </a:p>
          <a:p>
            <a:pPr marL="0" indent="0">
              <a:buNone/>
            </a:pPr>
            <a:r>
              <a:rPr lang="en-US" sz="2200" dirty="0">
                <a:latin typeface="Georgia" panose="02040502050405020303" pitchFamily="18" charset="0"/>
              </a:rPr>
              <a:t>   </a:t>
            </a:r>
          </a:p>
          <a:p>
            <a:pPr marL="0" indent="0">
              <a:buNone/>
            </a:pPr>
            <a:r>
              <a:rPr lang="en-US" sz="2200" dirty="0">
                <a:latin typeface="Georgia" panose="02040502050405020303" pitchFamily="18" charset="0"/>
              </a:rPr>
              <a:t>a = </a:t>
            </a:r>
            <a:r>
              <a:rPr lang="en-US" sz="2200" dirty="0" err="1">
                <a:latin typeface="Georgia" panose="02040502050405020303" pitchFamily="18" charset="0"/>
              </a:rPr>
              <a:t>np.char.join</a:t>
            </a:r>
            <a:r>
              <a:rPr lang="en-US" sz="2200" dirty="0">
                <a:latin typeface="Georgia" panose="02040502050405020303" pitchFamily="18" charset="0"/>
              </a:rPr>
              <a:t>(':','DG')</a:t>
            </a:r>
          </a:p>
          <a:p>
            <a:pPr marL="0" indent="0">
              <a:buNone/>
            </a:pPr>
            <a:r>
              <a:rPr lang="en-US" sz="2200" dirty="0">
                <a:latin typeface="Georgia" panose="02040502050405020303" pitchFamily="18" charset="0"/>
              </a:rPr>
              <a:t>print("The Joined string in the output:")</a:t>
            </a:r>
          </a:p>
          <a:p>
            <a:pPr marL="0" indent="0">
              <a:buNone/>
            </a:pPr>
            <a:r>
              <a:rPr lang="en-US" sz="2200" dirty="0">
                <a:latin typeface="Georgia" panose="02040502050405020303" pitchFamily="18" charset="0"/>
              </a:rPr>
              <a:t>print(a)</a:t>
            </a:r>
            <a:endParaRPr lang="en-IN" sz="2200" dirty="0">
              <a:latin typeface="Georgia" panose="02040502050405020303" pitchFamily="18" charset="0"/>
            </a:endParaRPr>
          </a:p>
        </p:txBody>
      </p:sp>
      <p:sp>
        <p:nvSpPr>
          <p:cNvPr id="4" name="Footer Placeholder 3">
            <a:extLst>
              <a:ext uri="{FF2B5EF4-FFF2-40B4-BE49-F238E27FC236}">
                <a16:creationId xmlns:a16="http://schemas.microsoft.com/office/drawing/2014/main" id="{BEDE89FC-FB90-34CD-1A00-95BDAC1403B3}"/>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BB710D0B-6834-774A-EF8D-0830C02AD86D}"/>
              </a:ext>
            </a:extLst>
          </p:cNvPr>
          <p:cNvSpPr>
            <a:spLocks noGrp="1"/>
          </p:cNvSpPr>
          <p:nvPr>
            <p:ph type="sldNum" sz="quarter" idx="12"/>
          </p:nvPr>
        </p:nvSpPr>
        <p:spPr/>
        <p:txBody>
          <a:bodyPr/>
          <a:lstStyle/>
          <a:p>
            <a:fld id="{FACB5482-D393-4E2D-8FB7-B68A06B80F1E}" type="slidenum">
              <a:rPr lang="en-IN" smtClean="0"/>
              <a:t>4</a:t>
            </a:fld>
            <a:endParaRPr lang="en-IN"/>
          </a:p>
        </p:txBody>
      </p:sp>
    </p:spTree>
    <p:extLst>
      <p:ext uri="{BB962C8B-B14F-4D97-AF65-F5344CB8AC3E}">
        <p14:creationId xmlns:p14="http://schemas.microsoft.com/office/powerpoint/2010/main" val="147251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1EFB8F-66BE-D6B8-3177-EEBE589E3E96}"/>
              </a:ext>
            </a:extLst>
          </p:cNvPr>
          <p:cNvSpPr>
            <a:spLocks noGrp="1"/>
          </p:cNvSpPr>
          <p:nvPr>
            <p:ph idx="1"/>
          </p:nvPr>
        </p:nvSpPr>
        <p:spPr>
          <a:xfrm>
            <a:off x="304799" y="238124"/>
            <a:ext cx="11630025" cy="6296025"/>
          </a:xfrm>
        </p:spPr>
        <p:txBody>
          <a:bodyPr>
            <a:normAutofit/>
          </a:bodyPr>
          <a:lstStyle/>
          <a:p>
            <a:pPr marL="0" indent="0">
              <a:buNone/>
            </a:pPr>
            <a:r>
              <a:rPr lang="en-US" sz="2400" dirty="0">
                <a:solidFill>
                  <a:srgbClr val="C00000"/>
                </a:solidFill>
                <a:latin typeface="Georgia" panose="02040502050405020303" pitchFamily="18" charset="0"/>
              </a:rPr>
              <a:t>Example 2: With an Array of String</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We will use join() function on the array of strings with unique separator for each string element of the array.</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import </a:t>
            </a:r>
            <a:r>
              <a:rPr lang="en-US" sz="2200" dirty="0" err="1">
                <a:latin typeface="Georgia" panose="02040502050405020303" pitchFamily="18" charset="0"/>
              </a:rPr>
              <a:t>numpy</a:t>
            </a:r>
            <a:r>
              <a:rPr lang="en-US" sz="2200" dirty="0">
                <a:latin typeface="Georgia" panose="02040502050405020303" pitchFamily="18" charset="0"/>
              </a:rPr>
              <a:t> as np</a:t>
            </a:r>
          </a:p>
          <a:p>
            <a:pPr marL="0" indent="0">
              <a:buNone/>
            </a:pPr>
            <a:endParaRPr lang="en-US" sz="2200" dirty="0">
              <a:latin typeface="Georgia" panose="02040502050405020303" pitchFamily="18" charset="0"/>
            </a:endParaRPr>
          </a:p>
          <a:p>
            <a:pPr marL="0" indent="0">
              <a:buNone/>
            </a:pPr>
            <a:r>
              <a:rPr lang="en-US" sz="2200" dirty="0" err="1">
                <a:latin typeface="Georgia" panose="02040502050405020303" pitchFamily="18" charset="0"/>
              </a:rPr>
              <a:t>inp</a:t>
            </a:r>
            <a:r>
              <a:rPr lang="en-US" sz="2200" dirty="0">
                <a:latin typeface="Georgia" panose="02040502050405020303" pitchFamily="18" charset="0"/>
              </a:rPr>
              <a:t> = </a:t>
            </a:r>
            <a:r>
              <a:rPr lang="en-US" sz="2200" dirty="0" err="1">
                <a:latin typeface="Georgia" panose="02040502050405020303" pitchFamily="18" charset="0"/>
              </a:rPr>
              <a:t>np.array</a:t>
            </a:r>
            <a:r>
              <a:rPr lang="en-US" sz="2200" dirty="0">
                <a:latin typeface="Georgia" panose="02040502050405020303" pitchFamily="18" charset="0"/>
              </a:rPr>
              <a:t>(['Apple', 'Python', 'NumPy','</a:t>
            </a:r>
            <a:r>
              <a:rPr lang="en-US" sz="2200" dirty="0" err="1">
                <a:latin typeface="Georgia" panose="02040502050405020303" pitchFamily="18" charset="0"/>
              </a:rPr>
              <a:t>StudyTonight</a:t>
            </a:r>
            <a:r>
              <a:rPr lang="en-US" sz="2200" dirty="0">
                <a:latin typeface="Georgia" panose="02040502050405020303" pitchFamily="18" charset="0"/>
              </a:rPr>
              <a:t>']) </a:t>
            </a:r>
          </a:p>
          <a:p>
            <a:pPr marL="0" indent="0">
              <a:buNone/>
            </a:pPr>
            <a:r>
              <a:rPr lang="en-US" sz="2200" dirty="0">
                <a:latin typeface="Georgia" panose="02040502050405020303" pitchFamily="18" charset="0"/>
              </a:rPr>
              <a:t>print ("The original Input array : \n", </a:t>
            </a:r>
            <a:r>
              <a:rPr lang="en-US" sz="2200" dirty="0" err="1">
                <a:latin typeface="Georgia" panose="02040502050405020303" pitchFamily="18" charset="0"/>
              </a:rPr>
              <a:t>inp</a:t>
            </a:r>
            <a:r>
              <a:rPr lang="en-US" sz="2200" dirty="0">
                <a:latin typeface="Georgia" panose="02040502050405020303" pitchFamily="18" charset="0"/>
              </a:rPr>
              <a:t>) </a:t>
            </a:r>
          </a:p>
          <a:p>
            <a:pPr marL="0" indent="0">
              <a:buNone/>
            </a:pPr>
            <a:endParaRPr lang="en-US" sz="2200" dirty="0">
              <a:latin typeface="Georgia" panose="02040502050405020303" pitchFamily="18" charset="0"/>
            </a:endParaRPr>
          </a:p>
          <a:p>
            <a:pPr marL="0" indent="0">
              <a:buNone/>
            </a:pPr>
            <a:r>
              <a:rPr lang="en-US" sz="2200" dirty="0" err="1">
                <a:latin typeface="Georgia" panose="02040502050405020303" pitchFamily="18" charset="0"/>
              </a:rPr>
              <a:t>sep</a:t>
            </a:r>
            <a:r>
              <a:rPr lang="en-US" sz="2200" dirty="0">
                <a:latin typeface="Georgia" panose="02040502050405020303" pitchFamily="18" charset="0"/>
              </a:rPr>
              <a:t> = </a:t>
            </a:r>
            <a:r>
              <a:rPr lang="en-US" sz="2200" dirty="0" err="1">
                <a:latin typeface="Georgia" panose="02040502050405020303" pitchFamily="18" charset="0"/>
              </a:rPr>
              <a:t>np.array</a:t>
            </a:r>
            <a:r>
              <a:rPr lang="en-US" sz="2200" dirty="0">
                <a:latin typeface="Georgia" panose="02040502050405020303" pitchFamily="18" charset="0"/>
              </a:rPr>
              <a:t>(['^', '+', '*','-']) </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output= </a:t>
            </a:r>
            <a:r>
              <a:rPr lang="en-US" sz="2200" dirty="0" err="1">
                <a:latin typeface="Georgia" panose="02040502050405020303" pitchFamily="18" charset="0"/>
              </a:rPr>
              <a:t>np.char.join</a:t>
            </a:r>
            <a:r>
              <a:rPr lang="en-US" sz="2200" dirty="0">
                <a:latin typeface="Georgia" panose="02040502050405020303" pitchFamily="18" charset="0"/>
              </a:rPr>
              <a:t>(</a:t>
            </a:r>
            <a:r>
              <a:rPr lang="en-US" sz="2200" dirty="0" err="1">
                <a:latin typeface="Georgia" panose="02040502050405020303" pitchFamily="18" charset="0"/>
              </a:rPr>
              <a:t>sep</a:t>
            </a:r>
            <a:r>
              <a:rPr lang="en-US" sz="2200" dirty="0">
                <a:latin typeface="Georgia" panose="02040502050405020303" pitchFamily="18" charset="0"/>
              </a:rPr>
              <a:t>, </a:t>
            </a:r>
            <a:r>
              <a:rPr lang="en-US" sz="2200" dirty="0" err="1">
                <a:latin typeface="Georgia" panose="02040502050405020303" pitchFamily="18" charset="0"/>
              </a:rPr>
              <a:t>inp</a:t>
            </a:r>
            <a:r>
              <a:rPr lang="en-US" sz="2200" dirty="0">
                <a:latin typeface="Georgia" panose="02040502050405020303" pitchFamily="18" charset="0"/>
              </a:rPr>
              <a:t>) </a:t>
            </a:r>
          </a:p>
          <a:p>
            <a:pPr marL="0" indent="0">
              <a:buNone/>
            </a:pPr>
            <a:r>
              <a:rPr lang="en-US" sz="2200" dirty="0">
                <a:latin typeface="Georgia" panose="02040502050405020303" pitchFamily="18" charset="0"/>
              </a:rPr>
              <a:t>print ("The Output joined array: ", output) </a:t>
            </a:r>
            <a:endParaRPr lang="en-IN" sz="2200" dirty="0">
              <a:latin typeface="Georgia" panose="02040502050405020303" pitchFamily="18" charset="0"/>
            </a:endParaRPr>
          </a:p>
        </p:txBody>
      </p:sp>
      <p:sp>
        <p:nvSpPr>
          <p:cNvPr id="4" name="Footer Placeholder 3">
            <a:extLst>
              <a:ext uri="{FF2B5EF4-FFF2-40B4-BE49-F238E27FC236}">
                <a16:creationId xmlns:a16="http://schemas.microsoft.com/office/drawing/2014/main" id="{06B6CD3F-2FB7-C0D8-3874-4EAA74A66425}"/>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BB4EEA65-48F3-98A4-2349-7B70EDBA5A12}"/>
              </a:ext>
            </a:extLst>
          </p:cNvPr>
          <p:cNvSpPr>
            <a:spLocks noGrp="1"/>
          </p:cNvSpPr>
          <p:nvPr>
            <p:ph type="sldNum" sz="quarter" idx="12"/>
          </p:nvPr>
        </p:nvSpPr>
        <p:spPr/>
        <p:txBody>
          <a:bodyPr/>
          <a:lstStyle/>
          <a:p>
            <a:fld id="{FACB5482-D393-4E2D-8FB7-B68A06B80F1E}" type="slidenum">
              <a:rPr lang="en-IN" smtClean="0"/>
              <a:t>5</a:t>
            </a:fld>
            <a:endParaRPr lang="en-IN"/>
          </a:p>
        </p:txBody>
      </p:sp>
    </p:spTree>
    <p:extLst>
      <p:ext uri="{BB962C8B-B14F-4D97-AF65-F5344CB8AC3E}">
        <p14:creationId xmlns:p14="http://schemas.microsoft.com/office/powerpoint/2010/main" val="2863158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8D95EF-4F2D-DA94-0FB7-ECFDF4478E6C}"/>
              </a:ext>
            </a:extLst>
          </p:cNvPr>
          <p:cNvSpPr>
            <a:spLocks noGrp="1"/>
          </p:cNvSpPr>
          <p:nvPr>
            <p:ph idx="1"/>
          </p:nvPr>
        </p:nvSpPr>
        <p:spPr>
          <a:xfrm>
            <a:off x="219075" y="333375"/>
            <a:ext cx="11763375" cy="6388100"/>
          </a:xfrm>
        </p:spPr>
        <p:txBody>
          <a:bodyPr>
            <a:normAutofit/>
          </a:bodyPr>
          <a:lstStyle/>
          <a:p>
            <a:pPr marL="0" indent="0">
              <a:buNone/>
            </a:pPr>
            <a:r>
              <a:rPr lang="en-IN" sz="2200" dirty="0">
                <a:solidFill>
                  <a:srgbClr val="C00000"/>
                </a:solidFill>
                <a:latin typeface="Georgia" panose="02040502050405020303" pitchFamily="18" charset="0"/>
              </a:rPr>
              <a:t>Example 3: Using a separator String</a:t>
            </a:r>
          </a:p>
          <a:p>
            <a:pPr marL="0" indent="0">
              <a:buNone/>
            </a:pPr>
            <a:endParaRPr lang="en-IN" sz="2200" dirty="0">
              <a:latin typeface="Georgia" panose="02040502050405020303" pitchFamily="18" charset="0"/>
            </a:endParaRPr>
          </a:p>
          <a:p>
            <a:pPr marL="0" indent="0">
              <a:buNone/>
            </a:pPr>
            <a:r>
              <a:rPr lang="en-IN" sz="2200" dirty="0">
                <a:latin typeface="Georgia" panose="02040502050405020303" pitchFamily="18" charset="0"/>
              </a:rPr>
              <a:t>In this example, we will use a single separator string for all the string elements of the given array.</a:t>
            </a:r>
          </a:p>
          <a:p>
            <a:pPr marL="0" indent="0">
              <a:buNone/>
            </a:pPr>
            <a:endParaRPr lang="en-IN" sz="2200" dirty="0">
              <a:latin typeface="Georgia" panose="02040502050405020303" pitchFamily="18" charset="0"/>
            </a:endParaRPr>
          </a:p>
          <a:p>
            <a:pPr marL="0" indent="0">
              <a:buNone/>
            </a:pPr>
            <a:r>
              <a:rPr lang="en-IN" sz="2200" dirty="0">
                <a:latin typeface="Georgia" panose="02040502050405020303" pitchFamily="18" charset="0"/>
              </a:rPr>
              <a:t>import </a:t>
            </a:r>
            <a:r>
              <a:rPr lang="en-IN" sz="2200" dirty="0" err="1">
                <a:latin typeface="Georgia" panose="02040502050405020303" pitchFamily="18" charset="0"/>
              </a:rPr>
              <a:t>numpy</a:t>
            </a:r>
            <a:r>
              <a:rPr lang="en-IN" sz="2200" dirty="0">
                <a:latin typeface="Georgia" panose="02040502050405020303" pitchFamily="18" charset="0"/>
              </a:rPr>
              <a:t> as np</a:t>
            </a:r>
          </a:p>
          <a:p>
            <a:pPr marL="0" indent="0">
              <a:buNone/>
            </a:pPr>
            <a:endParaRPr lang="en-IN" sz="2200" dirty="0">
              <a:latin typeface="Georgia" panose="02040502050405020303" pitchFamily="18" charset="0"/>
            </a:endParaRPr>
          </a:p>
          <a:p>
            <a:pPr marL="0" indent="0">
              <a:buNone/>
            </a:pPr>
            <a:r>
              <a:rPr lang="en-IN" sz="2200" dirty="0" err="1">
                <a:latin typeface="Georgia" panose="02040502050405020303" pitchFamily="18" charset="0"/>
              </a:rPr>
              <a:t>inp</a:t>
            </a:r>
            <a:r>
              <a:rPr lang="en-IN" sz="2200" dirty="0">
                <a:latin typeface="Georgia" panose="02040502050405020303" pitchFamily="18" charset="0"/>
              </a:rPr>
              <a:t> = </a:t>
            </a:r>
            <a:r>
              <a:rPr lang="en-IN" sz="2200" dirty="0" err="1">
                <a:latin typeface="Georgia" panose="02040502050405020303" pitchFamily="18" charset="0"/>
              </a:rPr>
              <a:t>np.array</a:t>
            </a:r>
            <a:r>
              <a:rPr lang="en-IN" sz="2200" dirty="0">
                <a:latin typeface="Georgia" panose="02040502050405020303" pitchFamily="18" charset="0"/>
              </a:rPr>
              <a:t>(['Apple', 'Python', 'NumPy','</a:t>
            </a:r>
            <a:r>
              <a:rPr lang="en-IN" sz="2200" dirty="0" err="1">
                <a:latin typeface="Georgia" panose="02040502050405020303" pitchFamily="18" charset="0"/>
              </a:rPr>
              <a:t>StudyTonight</a:t>
            </a:r>
            <a:r>
              <a:rPr lang="en-IN" sz="2200" dirty="0">
                <a:latin typeface="Georgia" panose="02040502050405020303" pitchFamily="18" charset="0"/>
              </a:rPr>
              <a:t>']) </a:t>
            </a:r>
          </a:p>
          <a:p>
            <a:pPr marL="0" indent="0">
              <a:buNone/>
            </a:pPr>
            <a:r>
              <a:rPr lang="en-IN" sz="2200" dirty="0">
                <a:latin typeface="Georgia" panose="02040502050405020303" pitchFamily="18" charset="0"/>
              </a:rPr>
              <a:t>print ("The original Input array : \n", </a:t>
            </a:r>
            <a:r>
              <a:rPr lang="en-IN" sz="2200" dirty="0" err="1">
                <a:latin typeface="Georgia" panose="02040502050405020303" pitchFamily="18" charset="0"/>
              </a:rPr>
              <a:t>inp</a:t>
            </a:r>
            <a:r>
              <a:rPr lang="en-IN" sz="2200" dirty="0">
                <a:latin typeface="Georgia" panose="02040502050405020303" pitchFamily="18" charset="0"/>
              </a:rPr>
              <a:t>) </a:t>
            </a:r>
          </a:p>
          <a:p>
            <a:pPr marL="0" indent="0">
              <a:buNone/>
            </a:pPr>
            <a:endParaRPr lang="en-IN" sz="2200" dirty="0">
              <a:latin typeface="Georgia" panose="02040502050405020303" pitchFamily="18" charset="0"/>
            </a:endParaRPr>
          </a:p>
          <a:p>
            <a:pPr marL="0" indent="0">
              <a:buNone/>
            </a:pPr>
            <a:r>
              <a:rPr lang="en-IN" sz="2200" dirty="0" err="1">
                <a:latin typeface="Georgia" panose="02040502050405020303" pitchFamily="18" charset="0"/>
              </a:rPr>
              <a:t>sep</a:t>
            </a:r>
            <a:r>
              <a:rPr lang="en-IN" sz="2200" dirty="0">
                <a:latin typeface="Georgia" panose="02040502050405020303" pitchFamily="18" charset="0"/>
              </a:rPr>
              <a:t> = </a:t>
            </a:r>
            <a:r>
              <a:rPr lang="en-IN" sz="2200" dirty="0" err="1">
                <a:latin typeface="Georgia" panose="02040502050405020303" pitchFamily="18" charset="0"/>
              </a:rPr>
              <a:t>np.array</a:t>
            </a:r>
            <a:r>
              <a:rPr lang="en-IN" sz="2200" dirty="0">
                <a:latin typeface="Georgia" panose="02040502050405020303" pitchFamily="18" charset="0"/>
              </a:rPr>
              <a:t>(['^^^']) </a:t>
            </a:r>
          </a:p>
          <a:p>
            <a:pPr marL="0" indent="0">
              <a:buNone/>
            </a:pPr>
            <a:endParaRPr lang="en-IN" sz="2200" dirty="0">
              <a:latin typeface="Georgia" panose="02040502050405020303" pitchFamily="18" charset="0"/>
            </a:endParaRPr>
          </a:p>
          <a:p>
            <a:pPr marL="0" indent="0">
              <a:buNone/>
            </a:pPr>
            <a:r>
              <a:rPr lang="en-IN" sz="2200" dirty="0">
                <a:latin typeface="Georgia" panose="02040502050405020303" pitchFamily="18" charset="0"/>
              </a:rPr>
              <a:t>output= </a:t>
            </a:r>
            <a:r>
              <a:rPr lang="en-IN" sz="2200" dirty="0" err="1">
                <a:latin typeface="Georgia" panose="02040502050405020303" pitchFamily="18" charset="0"/>
              </a:rPr>
              <a:t>np.char.join</a:t>
            </a:r>
            <a:r>
              <a:rPr lang="en-IN" sz="2200" dirty="0">
                <a:latin typeface="Georgia" panose="02040502050405020303" pitchFamily="18" charset="0"/>
              </a:rPr>
              <a:t>(</a:t>
            </a:r>
            <a:r>
              <a:rPr lang="en-IN" sz="2200" dirty="0" err="1">
                <a:latin typeface="Georgia" panose="02040502050405020303" pitchFamily="18" charset="0"/>
              </a:rPr>
              <a:t>sep</a:t>
            </a:r>
            <a:r>
              <a:rPr lang="en-IN" sz="2200" dirty="0">
                <a:latin typeface="Georgia" panose="02040502050405020303" pitchFamily="18" charset="0"/>
              </a:rPr>
              <a:t>, </a:t>
            </a:r>
            <a:r>
              <a:rPr lang="en-IN" sz="2200" dirty="0" err="1">
                <a:latin typeface="Georgia" panose="02040502050405020303" pitchFamily="18" charset="0"/>
              </a:rPr>
              <a:t>inp</a:t>
            </a:r>
            <a:r>
              <a:rPr lang="en-IN" sz="2200" dirty="0">
                <a:latin typeface="Georgia" panose="02040502050405020303" pitchFamily="18" charset="0"/>
              </a:rPr>
              <a:t>) </a:t>
            </a:r>
          </a:p>
          <a:p>
            <a:pPr marL="0" indent="0">
              <a:buNone/>
            </a:pPr>
            <a:r>
              <a:rPr lang="en-IN" sz="2200" dirty="0">
                <a:latin typeface="Georgia" panose="02040502050405020303" pitchFamily="18" charset="0"/>
              </a:rPr>
              <a:t>print ("The Output joined array: ", output) </a:t>
            </a:r>
          </a:p>
        </p:txBody>
      </p:sp>
      <p:sp>
        <p:nvSpPr>
          <p:cNvPr id="4" name="Footer Placeholder 3">
            <a:extLst>
              <a:ext uri="{FF2B5EF4-FFF2-40B4-BE49-F238E27FC236}">
                <a16:creationId xmlns:a16="http://schemas.microsoft.com/office/drawing/2014/main" id="{9D9C4D2D-72B3-937E-D3BC-CBBD8D27329C}"/>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1AB91186-93F9-05D7-15C7-97F65EA4D5AA}"/>
              </a:ext>
            </a:extLst>
          </p:cNvPr>
          <p:cNvSpPr>
            <a:spLocks noGrp="1"/>
          </p:cNvSpPr>
          <p:nvPr>
            <p:ph type="sldNum" sz="quarter" idx="12"/>
          </p:nvPr>
        </p:nvSpPr>
        <p:spPr/>
        <p:txBody>
          <a:bodyPr/>
          <a:lstStyle/>
          <a:p>
            <a:fld id="{FACB5482-D393-4E2D-8FB7-B68A06B80F1E}" type="slidenum">
              <a:rPr lang="en-IN" smtClean="0"/>
              <a:t>6</a:t>
            </a:fld>
            <a:endParaRPr lang="en-IN"/>
          </a:p>
        </p:txBody>
      </p:sp>
    </p:spTree>
    <p:extLst>
      <p:ext uri="{BB962C8B-B14F-4D97-AF65-F5344CB8AC3E}">
        <p14:creationId xmlns:p14="http://schemas.microsoft.com/office/powerpoint/2010/main" val="407390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F4342-E265-2D09-A745-5754C4C69E34}"/>
              </a:ext>
            </a:extLst>
          </p:cNvPr>
          <p:cNvSpPr>
            <a:spLocks noGrp="1"/>
          </p:cNvSpPr>
          <p:nvPr>
            <p:ph type="title"/>
          </p:nvPr>
        </p:nvSpPr>
        <p:spPr>
          <a:xfrm>
            <a:off x="548640" y="136525"/>
            <a:ext cx="9616440" cy="879475"/>
          </a:xfrm>
        </p:spPr>
        <p:txBody>
          <a:bodyPr/>
          <a:lstStyle/>
          <a:p>
            <a:pPr algn="ctr"/>
            <a:r>
              <a:rPr lang="en-US" dirty="0">
                <a:solidFill>
                  <a:srgbClr val="7030A0"/>
                </a:solidFill>
                <a:latin typeface="Georgia" panose="02040502050405020303" pitchFamily="18" charset="0"/>
              </a:rPr>
              <a:t>Split</a:t>
            </a:r>
            <a:endParaRPr lang="en-IN" dirty="0">
              <a:solidFill>
                <a:srgbClr val="7030A0"/>
              </a:solidFill>
              <a:latin typeface="Georgia" panose="02040502050405020303" pitchFamily="18" charset="0"/>
            </a:endParaRPr>
          </a:p>
        </p:txBody>
      </p:sp>
      <p:sp>
        <p:nvSpPr>
          <p:cNvPr id="3" name="Content Placeholder 2">
            <a:extLst>
              <a:ext uri="{FF2B5EF4-FFF2-40B4-BE49-F238E27FC236}">
                <a16:creationId xmlns:a16="http://schemas.microsoft.com/office/drawing/2014/main" id="{1D4CD3FA-CE91-B4F6-EBCB-3F560EBE7D15}"/>
              </a:ext>
            </a:extLst>
          </p:cNvPr>
          <p:cNvSpPr>
            <a:spLocks noGrp="1"/>
          </p:cNvSpPr>
          <p:nvPr>
            <p:ph idx="1"/>
          </p:nvPr>
        </p:nvSpPr>
        <p:spPr>
          <a:xfrm>
            <a:off x="219075" y="1323975"/>
            <a:ext cx="11424285" cy="4852988"/>
          </a:xfrm>
        </p:spPr>
        <p:txBody>
          <a:bodyPr>
            <a:normAutofit/>
          </a:bodyPr>
          <a:lstStyle/>
          <a:p>
            <a:r>
              <a:rPr lang="en-US" sz="2200" dirty="0">
                <a:latin typeface="Georgia" panose="02040502050405020303" pitchFamily="18" charset="0"/>
              </a:rPr>
              <a:t>The split() function is used to return a list of strings after breaking the input string by the specified separator(</a:t>
            </a:r>
            <a:r>
              <a:rPr lang="en-US" sz="2200" dirty="0" err="1">
                <a:latin typeface="Georgia" panose="02040502050405020303" pitchFamily="18" charset="0"/>
              </a:rPr>
              <a:t>sep</a:t>
            </a:r>
            <a:r>
              <a:rPr lang="en-US" sz="2200" dirty="0">
                <a:latin typeface="Georgia" panose="02040502050405020303" pitchFamily="18" charset="0"/>
              </a:rPr>
              <a:t>).</a:t>
            </a:r>
          </a:p>
          <a:p>
            <a:endParaRPr lang="en-US" sz="2200" dirty="0">
              <a:latin typeface="Georgia" panose="02040502050405020303" pitchFamily="18" charset="0"/>
            </a:endParaRPr>
          </a:p>
          <a:p>
            <a:r>
              <a:rPr lang="en-US" sz="2200" dirty="0">
                <a:latin typeface="Georgia" panose="02040502050405020303" pitchFamily="18" charset="0"/>
              </a:rPr>
              <a:t>This function usually calls </a:t>
            </a:r>
            <a:r>
              <a:rPr lang="en-US" sz="2200" dirty="0" err="1">
                <a:latin typeface="Georgia" panose="02040502050405020303" pitchFamily="18" charset="0"/>
              </a:rPr>
              <a:t>str.split</a:t>
            </a:r>
            <a:r>
              <a:rPr lang="en-US" sz="2200" dirty="0">
                <a:latin typeface="Georgia" panose="02040502050405020303" pitchFamily="18" charset="0"/>
              </a:rPr>
              <a:t> internally on every element of the array.</a:t>
            </a:r>
          </a:p>
          <a:p>
            <a:endParaRPr lang="en-US" sz="2200" dirty="0">
              <a:latin typeface="Georgia" panose="02040502050405020303" pitchFamily="18" charset="0"/>
            </a:endParaRPr>
          </a:p>
          <a:p>
            <a:pPr marL="0" indent="0">
              <a:buNone/>
            </a:pPr>
            <a:r>
              <a:rPr lang="en-US" sz="2200" dirty="0">
                <a:latin typeface="Georgia" panose="02040502050405020303" pitchFamily="18" charset="0"/>
              </a:rPr>
              <a:t>Syntax of </a:t>
            </a:r>
            <a:r>
              <a:rPr lang="en-US" sz="2200" dirty="0" err="1">
                <a:latin typeface="Georgia" panose="02040502050405020303" pitchFamily="18" charset="0"/>
              </a:rPr>
              <a:t>numpy.char.split</a:t>
            </a:r>
            <a:r>
              <a:rPr lang="en-US" sz="2200" dirty="0">
                <a:latin typeface="Georgia" panose="02040502050405020303" pitchFamily="18" charset="0"/>
              </a:rPr>
              <a:t>():</a:t>
            </a:r>
          </a:p>
          <a:p>
            <a:r>
              <a:rPr lang="en-US" sz="2200" dirty="0">
                <a:latin typeface="Georgia" panose="02040502050405020303" pitchFamily="18" charset="0"/>
              </a:rPr>
              <a:t>The syntax required to use this function is as follows:</a:t>
            </a:r>
          </a:p>
          <a:p>
            <a:endParaRPr lang="en-US" sz="2200" dirty="0">
              <a:latin typeface="Georgia" panose="02040502050405020303" pitchFamily="18" charset="0"/>
            </a:endParaRPr>
          </a:p>
          <a:p>
            <a:pPr marL="0" indent="0">
              <a:buNone/>
            </a:pPr>
            <a:r>
              <a:rPr lang="en-US" sz="2200" dirty="0">
                <a:latin typeface="Georgia" panose="02040502050405020303" pitchFamily="18" charset="0"/>
              </a:rPr>
              <a:t>	</a:t>
            </a:r>
            <a:r>
              <a:rPr lang="en-US" sz="2200" dirty="0" err="1">
                <a:latin typeface="Georgia" panose="02040502050405020303" pitchFamily="18" charset="0"/>
              </a:rPr>
              <a:t>numpy.char.split</a:t>
            </a:r>
            <a:r>
              <a:rPr lang="en-US" sz="2200" dirty="0">
                <a:latin typeface="Georgia" panose="02040502050405020303" pitchFamily="18" charset="0"/>
              </a:rPr>
              <a:t>(a, </a:t>
            </a:r>
            <a:r>
              <a:rPr lang="en-US" sz="2200" dirty="0" err="1">
                <a:latin typeface="Georgia" panose="02040502050405020303" pitchFamily="18" charset="0"/>
              </a:rPr>
              <a:t>sep</a:t>
            </a:r>
            <a:r>
              <a:rPr lang="en-US" sz="2200" dirty="0">
                <a:latin typeface="Georgia" panose="02040502050405020303" pitchFamily="18" charset="0"/>
              </a:rPr>
              <a:t>=None, </a:t>
            </a:r>
            <a:r>
              <a:rPr lang="en-US" sz="2200" dirty="0" err="1">
                <a:latin typeface="Georgia" panose="02040502050405020303" pitchFamily="18" charset="0"/>
              </a:rPr>
              <a:t>maxsplit</a:t>
            </a:r>
            <a:r>
              <a:rPr lang="en-US" sz="2200" dirty="0">
                <a:latin typeface="Georgia" panose="02040502050405020303" pitchFamily="18" charset="0"/>
              </a:rPr>
              <a:t>=None)</a:t>
            </a:r>
          </a:p>
          <a:p>
            <a:endParaRPr lang="en-US" sz="2200" dirty="0">
              <a:latin typeface="Georgia" panose="02040502050405020303" pitchFamily="18" charset="0"/>
            </a:endParaRPr>
          </a:p>
          <a:p>
            <a:r>
              <a:rPr lang="en-US" sz="2200" dirty="0">
                <a:latin typeface="Georgia" panose="02040502050405020303" pitchFamily="18" charset="0"/>
              </a:rPr>
              <a:t>The above syntax indicates that split() function takes two parameters.</a:t>
            </a:r>
            <a:endParaRPr lang="en-IN" sz="2200" dirty="0">
              <a:latin typeface="Georgia" panose="02040502050405020303" pitchFamily="18" charset="0"/>
            </a:endParaRPr>
          </a:p>
        </p:txBody>
      </p:sp>
      <p:sp>
        <p:nvSpPr>
          <p:cNvPr id="4" name="Footer Placeholder 3">
            <a:extLst>
              <a:ext uri="{FF2B5EF4-FFF2-40B4-BE49-F238E27FC236}">
                <a16:creationId xmlns:a16="http://schemas.microsoft.com/office/drawing/2014/main" id="{13A35EE1-7DB8-BF73-FF8A-4FF3A85BA60B}"/>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EB43A705-58B7-14F4-DB0D-EB6EEB538FE7}"/>
              </a:ext>
            </a:extLst>
          </p:cNvPr>
          <p:cNvSpPr>
            <a:spLocks noGrp="1"/>
          </p:cNvSpPr>
          <p:nvPr>
            <p:ph type="sldNum" sz="quarter" idx="12"/>
          </p:nvPr>
        </p:nvSpPr>
        <p:spPr/>
        <p:txBody>
          <a:bodyPr/>
          <a:lstStyle/>
          <a:p>
            <a:fld id="{FACB5482-D393-4E2D-8FB7-B68A06B80F1E}" type="slidenum">
              <a:rPr lang="en-IN" smtClean="0"/>
              <a:t>7</a:t>
            </a:fld>
            <a:endParaRPr lang="en-IN"/>
          </a:p>
        </p:txBody>
      </p:sp>
    </p:spTree>
    <p:extLst>
      <p:ext uri="{BB962C8B-B14F-4D97-AF65-F5344CB8AC3E}">
        <p14:creationId xmlns:p14="http://schemas.microsoft.com/office/powerpoint/2010/main" val="3391796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C93907-6851-15FB-D25A-AA458015C9C9}"/>
              </a:ext>
            </a:extLst>
          </p:cNvPr>
          <p:cNvSpPr>
            <a:spLocks noGrp="1"/>
          </p:cNvSpPr>
          <p:nvPr>
            <p:ph idx="1"/>
          </p:nvPr>
        </p:nvSpPr>
        <p:spPr>
          <a:xfrm>
            <a:off x="95250" y="136525"/>
            <a:ext cx="11801475" cy="6511925"/>
          </a:xfrm>
        </p:spPr>
        <p:txBody>
          <a:bodyPr>
            <a:normAutofit lnSpcReduction="10000"/>
          </a:bodyPr>
          <a:lstStyle/>
          <a:p>
            <a:pPr marL="0" indent="0">
              <a:buNone/>
            </a:pPr>
            <a:r>
              <a:rPr lang="en-US" sz="2400" dirty="0">
                <a:solidFill>
                  <a:srgbClr val="C00000"/>
                </a:solidFill>
                <a:latin typeface="Georgia" panose="02040502050405020303" pitchFamily="18" charset="0"/>
              </a:rPr>
              <a:t>Parameters:</a:t>
            </a:r>
          </a:p>
          <a:p>
            <a:pPr marL="0" indent="0">
              <a:buNone/>
            </a:pPr>
            <a:endParaRPr lang="en-US" sz="2200" dirty="0">
              <a:latin typeface="Georgia" panose="02040502050405020303" pitchFamily="18" charset="0"/>
            </a:endParaRP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a</a:t>
            </a:r>
          </a:p>
          <a:p>
            <a:pPr marL="0" indent="0">
              <a:buNone/>
            </a:pPr>
            <a:r>
              <a:rPr lang="en-US" sz="2200" dirty="0">
                <a:latin typeface="Georgia" panose="02040502050405020303" pitchFamily="18" charset="0"/>
              </a:rPr>
              <a:t>This parameter indicates the input string or the input array of strings</a:t>
            </a:r>
          </a:p>
          <a:p>
            <a:pPr marL="0" indent="0">
              <a:buNone/>
            </a:pPr>
            <a:endParaRPr lang="en-US" sz="2200" dirty="0">
              <a:latin typeface="Georgia" panose="02040502050405020303" pitchFamily="18" charset="0"/>
            </a:endParaRPr>
          </a:p>
          <a:p>
            <a:pPr marL="0" indent="0">
              <a:buNone/>
            </a:pPr>
            <a:r>
              <a:rPr lang="en-US" sz="2200" dirty="0" err="1">
                <a:latin typeface="Georgia" panose="02040502050405020303" pitchFamily="18" charset="0"/>
              </a:rPr>
              <a:t>sep</a:t>
            </a:r>
            <a:endParaRPr lang="en-US" sz="2200" dirty="0">
              <a:latin typeface="Georgia" panose="02040502050405020303" pitchFamily="18" charset="0"/>
            </a:endParaRPr>
          </a:p>
          <a:p>
            <a:pPr marL="0" indent="0">
              <a:buNone/>
            </a:pPr>
            <a:r>
              <a:rPr lang="en-US" sz="2200" dirty="0">
                <a:latin typeface="Georgia" panose="02040502050405020303" pitchFamily="18" charset="0"/>
              </a:rPr>
              <a:t>It can be string or Unicode(single character). If </a:t>
            </a:r>
            <a:r>
              <a:rPr lang="en-US" sz="2200" dirty="0" err="1">
                <a:latin typeface="Georgia" panose="02040502050405020303" pitchFamily="18" charset="0"/>
              </a:rPr>
              <a:t>sep</a:t>
            </a:r>
            <a:r>
              <a:rPr lang="en-US" sz="2200" dirty="0">
                <a:latin typeface="Georgia" panose="02040502050405020303" pitchFamily="18" charset="0"/>
              </a:rPr>
              <a:t> is not specified or it is None then by default the whitespace string is used as a separator.</a:t>
            </a:r>
          </a:p>
          <a:p>
            <a:pPr marL="0" indent="0">
              <a:buNone/>
            </a:pPr>
            <a:endParaRPr lang="en-US" sz="2200" dirty="0">
              <a:latin typeface="Georgia" panose="02040502050405020303" pitchFamily="18" charset="0"/>
            </a:endParaRPr>
          </a:p>
          <a:p>
            <a:pPr marL="0" indent="0">
              <a:buNone/>
            </a:pPr>
            <a:r>
              <a:rPr lang="en-US" sz="2200" dirty="0" err="1">
                <a:latin typeface="Georgia" panose="02040502050405020303" pitchFamily="18" charset="0"/>
              </a:rPr>
              <a:t>maxsplit</a:t>
            </a:r>
            <a:endParaRPr lang="en-US" sz="2200" dirty="0">
              <a:latin typeface="Georgia" panose="02040502050405020303" pitchFamily="18" charset="0"/>
            </a:endParaRPr>
          </a:p>
          <a:p>
            <a:pPr marL="0" indent="0">
              <a:buNone/>
            </a:pPr>
            <a:r>
              <a:rPr lang="en-US" sz="2200" dirty="0">
                <a:latin typeface="Georgia" panose="02040502050405020303" pitchFamily="18" charset="0"/>
              </a:rPr>
              <a:t>It is an integer and If it is given, at most </a:t>
            </a:r>
            <a:r>
              <a:rPr lang="en-US" sz="2200" dirty="0" err="1">
                <a:latin typeface="Georgia" panose="02040502050405020303" pitchFamily="18" charset="0"/>
              </a:rPr>
              <a:t>maxsplit</a:t>
            </a:r>
            <a:r>
              <a:rPr lang="en-US" sz="2200" dirty="0">
                <a:latin typeface="Georgia" panose="02040502050405020303" pitchFamily="18" charset="0"/>
              </a:rPr>
              <a:t> splits are done.</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Returned Values:</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This function will return an array of the list of </a:t>
            </a:r>
            <a:r>
              <a:rPr lang="en-US" sz="2200" dirty="0" err="1">
                <a:latin typeface="Georgia" panose="02040502050405020303" pitchFamily="18" charset="0"/>
              </a:rPr>
              <a:t>splitted</a:t>
            </a:r>
            <a:r>
              <a:rPr lang="en-US" sz="2200" dirty="0">
                <a:latin typeface="Georgia" panose="02040502050405020303" pitchFamily="18" charset="0"/>
              </a:rPr>
              <a:t> string values as an output.</a:t>
            </a:r>
            <a:endParaRPr lang="en-IN" sz="2200" dirty="0">
              <a:latin typeface="Georgia" panose="02040502050405020303" pitchFamily="18" charset="0"/>
            </a:endParaRPr>
          </a:p>
        </p:txBody>
      </p:sp>
      <p:sp>
        <p:nvSpPr>
          <p:cNvPr id="4" name="Footer Placeholder 3">
            <a:extLst>
              <a:ext uri="{FF2B5EF4-FFF2-40B4-BE49-F238E27FC236}">
                <a16:creationId xmlns:a16="http://schemas.microsoft.com/office/drawing/2014/main" id="{3A0B80F4-1746-175B-8284-F194E3BB479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3F04986F-04AA-06C2-1B22-919C68E501C3}"/>
              </a:ext>
            </a:extLst>
          </p:cNvPr>
          <p:cNvSpPr>
            <a:spLocks noGrp="1"/>
          </p:cNvSpPr>
          <p:nvPr>
            <p:ph type="sldNum" sz="quarter" idx="12"/>
          </p:nvPr>
        </p:nvSpPr>
        <p:spPr/>
        <p:txBody>
          <a:bodyPr/>
          <a:lstStyle/>
          <a:p>
            <a:fld id="{FACB5482-D393-4E2D-8FB7-B68A06B80F1E}" type="slidenum">
              <a:rPr lang="en-IN" smtClean="0"/>
              <a:t>8</a:t>
            </a:fld>
            <a:endParaRPr lang="en-IN"/>
          </a:p>
        </p:txBody>
      </p:sp>
    </p:spTree>
    <p:extLst>
      <p:ext uri="{BB962C8B-B14F-4D97-AF65-F5344CB8AC3E}">
        <p14:creationId xmlns:p14="http://schemas.microsoft.com/office/powerpoint/2010/main" val="115540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DC5DB6-8671-429E-E952-C18AC91B4446}"/>
              </a:ext>
            </a:extLst>
          </p:cNvPr>
          <p:cNvSpPr>
            <a:spLocks noGrp="1"/>
          </p:cNvSpPr>
          <p:nvPr>
            <p:ph idx="1"/>
          </p:nvPr>
        </p:nvSpPr>
        <p:spPr>
          <a:xfrm>
            <a:off x="276225" y="419100"/>
            <a:ext cx="11392535" cy="6153150"/>
          </a:xfrm>
        </p:spPr>
        <p:txBody>
          <a:bodyPr>
            <a:normAutofit/>
          </a:bodyPr>
          <a:lstStyle/>
          <a:p>
            <a:pPr marL="0" indent="0">
              <a:buNone/>
            </a:pPr>
            <a:r>
              <a:rPr lang="en-US" sz="2400" dirty="0">
                <a:solidFill>
                  <a:srgbClr val="C00000"/>
                </a:solidFill>
                <a:latin typeface="Georgia" panose="02040502050405020303" pitchFamily="18" charset="0"/>
              </a:rPr>
              <a:t>Example 1: With a simple string</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import </a:t>
            </a:r>
            <a:r>
              <a:rPr lang="en-US" sz="2200" dirty="0" err="1">
                <a:latin typeface="Georgia" panose="02040502050405020303" pitchFamily="18" charset="0"/>
              </a:rPr>
              <a:t>numpy</a:t>
            </a:r>
            <a:r>
              <a:rPr lang="en-US" sz="2200" dirty="0">
                <a:latin typeface="Georgia" panose="02040502050405020303" pitchFamily="18" charset="0"/>
              </a:rPr>
              <a:t> as np</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a = "How you doing?"</a:t>
            </a:r>
          </a:p>
          <a:p>
            <a:pPr marL="0" indent="0">
              <a:buNone/>
            </a:pPr>
            <a:r>
              <a:rPr lang="en-US" sz="2200" dirty="0">
                <a:latin typeface="Georgia" panose="02040502050405020303" pitchFamily="18" charset="0"/>
              </a:rPr>
              <a:t>print("The input is :\</a:t>
            </a:r>
            <a:r>
              <a:rPr lang="en-US" sz="2200" dirty="0" err="1">
                <a:latin typeface="Georgia" panose="02040502050405020303" pitchFamily="18" charset="0"/>
              </a:rPr>
              <a:t>n",a</a:t>
            </a:r>
            <a:r>
              <a:rPr lang="en-US" sz="2200" dirty="0">
                <a:latin typeface="Georgia" panose="02040502050405020303" pitchFamily="18" charset="0"/>
              </a:rPr>
              <a:t>)</a:t>
            </a:r>
          </a:p>
          <a:p>
            <a:pPr marL="0" indent="0">
              <a:buNone/>
            </a:pPr>
            <a:endParaRPr lang="en-US" sz="2200" dirty="0">
              <a:latin typeface="Georgia" panose="02040502050405020303" pitchFamily="18" charset="0"/>
            </a:endParaRPr>
          </a:p>
          <a:p>
            <a:pPr marL="0" indent="0">
              <a:buNone/>
            </a:pPr>
            <a:r>
              <a:rPr lang="en-US" sz="2200" dirty="0">
                <a:latin typeface="Georgia" panose="02040502050405020303" pitchFamily="18" charset="0"/>
              </a:rPr>
              <a:t>y = </a:t>
            </a:r>
            <a:r>
              <a:rPr lang="en-US" sz="2200" dirty="0" err="1">
                <a:latin typeface="Georgia" panose="02040502050405020303" pitchFamily="18" charset="0"/>
              </a:rPr>
              <a:t>np.char.split</a:t>
            </a:r>
            <a:r>
              <a:rPr lang="en-US" sz="2200" dirty="0">
                <a:latin typeface="Georgia" panose="02040502050405020303" pitchFamily="18" charset="0"/>
              </a:rPr>
              <a:t>(a)</a:t>
            </a:r>
          </a:p>
          <a:p>
            <a:pPr marL="0" indent="0">
              <a:buNone/>
            </a:pPr>
            <a:r>
              <a:rPr lang="en-US" sz="2200" dirty="0">
                <a:latin typeface="Georgia" panose="02040502050405020303" pitchFamily="18" charset="0"/>
              </a:rPr>
              <a:t>print("after applying split() method output is:\</a:t>
            </a:r>
            <a:r>
              <a:rPr lang="en-US" sz="2200" dirty="0" err="1">
                <a:latin typeface="Georgia" panose="02040502050405020303" pitchFamily="18" charset="0"/>
              </a:rPr>
              <a:t>n",y</a:t>
            </a:r>
            <a:r>
              <a:rPr lang="en-US" sz="2200" dirty="0">
                <a:latin typeface="Georgia" panose="02040502050405020303" pitchFamily="18" charset="0"/>
              </a:rPr>
              <a:t>)</a:t>
            </a:r>
            <a:endParaRPr lang="en-IN" sz="2200" dirty="0">
              <a:latin typeface="Georgia" panose="02040502050405020303" pitchFamily="18" charset="0"/>
            </a:endParaRPr>
          </a:p>
        </p:txBody>
      </p:sp>
      <p:sp>
        <p:nvSpPr>
          <p:cNvPr id="4" name="Footer Placeholder 3">
            <a:extLst>
              <a:ext uri="{FF2B5EF4-FFF2-40B4-BE49-F238E27FC236}">
                <a16:creationId xmlns:a16="http://schemas.microsoft.com/office/drawing/2014/main" id="{DAAFB60E-C21D-EE8B-03E4-A5A72764E302}"/>
              </a:ext>
            </a:extLst>
          </p:cNvPr>
          <p:cNvSpPr>
            <a:spLocks noGrp="1"/>
          </p:cNvSpPr>
          <p:nvPr>
            <p:ph type="ftr" sz="quarter" idx="11"/>
          </p:nvPr>
        </p:nvSpPr>
        <p:spPr/>
        <p:txBody>
          <a:bodyPr/>
          <a:lstStyle/>
          <a:p>
            <a:r>
              <a:rPr lang="en-IN"/>
              <a:t>ICT Academy</a:t>
            </a:r>
          </a:p>
        </p:txBody>
      </p:sp>
      <p:sp>
        <p:nvSpPr>
          <p:cNvPr id="5" name="Slide Number Placeholder 4">
            <a:extLst>
              <a:ext uri="{FF2B5EF4-FFF2-40B4-BE49-F238E27FC236}">
                <a16:creationId xmlns:a16="http://schemas.microsoft.com/office/drawing/2014/main" id="{8EE2DC97-338D-FF28-3DF5-1CE435A72016}"/>
              </a:ext>
            </a:extLst>
          </p:cNvPr>
          <p:cNvSpPr>
            <a:spLocks noGrp="1"/>
          </p:cNvSpPr>
          <p:nvPr>
            <p:ph type="sldNum" sz="quarter" idx="12"/>
          </p:nvPr>
        </p:nvSpPr>
        <p:spPr/>
        <p:txBody>
          <a:bodyPr/>
          <a:lstStyle/>
          <a:p>
            <a:fld id="{FACB5482-D393-4E2D-8FB7-B68A06B80F1E}" type="slidenum">
              <a:rPr lang="en-IN" smtClean="0"/>
              <a:t>9</a:t>
            </a:fld>
            <a:endParaRPr lang="en-IN"/>
          </a:p>
        </p:txBody>
      </p:sp>
    </p:spTree>
    <p:extLst>
      <p:ext uri="{BB962C8B-B14F-4D97-AF65-F5344CB8AC3E}">
        <p14:creationId xmlns:p14="http://schemas.microsoft.com/office/powerpoint/2010/main" val="1511898006"/>
      </p:ext>
    </p:extLst>
  </p:cSld>
  <p:clrMapOvr>
    <a:masterClrMapping/>
  </p:clrMapOvr>
</p:sld>
</file>

<file path=ppt/theme/theme1.xml><?xml version="1.0" encoding="utf-8"?>
<a:theme xmlns:a="http://schemas.openxmlformats.org/drawingml/2006/main" name="ICT Basic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CT Basic Theme" id="{98E71BC8-CEE5-4A46-949E-391C0C874B8F}" vid="{96F7FA2A-5830-4612-98C6-3C5F1D18D752}"/>
    </a:ext>
  </a:extLst>
</a:theme>
</file>

<file path=docProps/app.xml><?xml version="1.0" encoding="utf-8"?>
<Properties xmlns="http://schemas.openxmlformats.org/officeDocument/2006/extended-properties" xmlns:vt="http://schemas.openxmlformats.org/officeDocument/2006/docPropsVTypes">
  <Template>ICT Basic Theme (1) (2)</Template>
  <TotalTime>88</TotalTime>
  <Words>1472</Words>
  <Application>Microsoft Office PowerPoint</Application>
  <PresentationFormat>Widescreen</PresentationFormat>
  <Paragraphs>235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Georgia</vt:lpstr>
      <vt:lpstr>ICT Basic Theme</vt:lpstr>
      <vt:lpstr>Joint, Split, Search, Sort and Filter</vt:lpstr>
      <vt:lpstr>Join </vt:lpstr>
      <vt:lpstr>PowerPoint Presentation</vt:lpstr>
      <vt:lpstr>PowerPoint Presentation</vt:lpstr>
      <vt:lpstr>PowerPoint Presentation</vt:lpstr>
      <vt:lpstr>PowerPoint Presentation</vt:lpstr>
      <vt:lpstr>Split</vt:lpstr>
      <vt:lpstr>PowerPoint Presentation</vt:lpstr>
      <vt:lpstr>PowerPoint Presentation</vt:lpstr>
      <vt:lpstr>PowerPoint Presentation</vt:lpstr>
      <vt:lpstr>PowerPoint Presentation</vt:lpstr>
      <vt:lpstr>Search</vt:lpstr>
      <vt:lpstr>Sort</vt:lpstr>
      <vt:lpstr>PowerPoint Presentation</vt:lpstr>
      <vt:lpstr>PowerPoint Presentation</vt:lpstr>
      <vt:lpstr>PowerPoint Presentation</vt:lpstr>
      <vt:lpstr>Filter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Joint, Split, Search, Sort and Filter</dc:title>
  <dc:creator>sarihaashanmugasundaram@gmail.com</dc:creator>
  <cp:lastModifiedBy>vijaya murugan</cp:lastModifiedBy>
  <cp:revision>21</cp:revision>
  <dcterms:created xsi:type="dcterms:W3CDTF">2023-04-29T08:56:23Z</dcterms:created>
  <dcterms:modified xsi:type="dcterms:W3CDTF">2024-01-16T13:59:28Z</dcterms:modified>
</cp:coreProperties>
</file>