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8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0EA4-B4DC-326E-6D5D-5E2D139A0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988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939C0-40CA-89E4-C146-B212E439D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55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6BB94-0024-A1B1-676D-3344605E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2760" y="6356350"/>
            <a:ext cx="2743200" cy="3651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 sz="1400" b="1">
                <a:solidFill>
                  <a:srgbClr val="FF8B37"/>
                </a:solidFill>
              </a:defRPr>
            </a:lvl1pPr>
          </a:lstStyle>
          <a:p>
            <a:r>
              <a:rPr lang="en-IN" dirty="0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97940-2C58-1613-E123-6DDD0303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1AEE35B-EB9C-00F8-69E3-A61AB35E6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20" y="114905"/>
            <a:ext cx="2194560" cy="9068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F7F60E-D9C1-03D4-79DD-717DE0406607}"/>
              </a:ext>
            </a:extLst>
          </p:cNvPr>
          <p:cNvSpPr txBox="1"/>
          <p:nvPr/>
        </p:nvSpPr>
        <p:spPr>
          <a:xfrm>
            <a:off x="5602275" y="1157754"/>
            <a:ext cx="98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Presents</a:t>
            </a:r>
          </a:p>
        </p:txBody>
      </p:sp>
    </p:spTree>
    <p:extLst>
      <p:ext uri="{BB962C8B-B14F-4D97-AF65-F5344CB8AC3E}">
        <p14:creationId xmlns:p14="http://schemas.microsoft.com/office/powerpoint/2010/main" val="276576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0074-28FB-BB92-1334-D3199538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4B89C-E1B4-11C7-BD5F-12CEA1E62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9A6FC-871A-08A2-36CE-71B509CE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51B4E-5575-4A78-B131-68CA26BC193F}" type="datetime1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AC8DD-F950-5BE5-E4E7-121D5941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2A425-3FF3-3365-D49E-BBDD426B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96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931A1-7258-F68D-94DD-E74D7DE1A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76F33-C629-F305-B184-04006A27F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B77F6-1334-F1B2-C639-554A293C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78E5-3397-4B27-AE7A-920628AB8853}" type="datetime1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B7234-63D7-35A5-7F62-FDC4F3FD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79070-1721-11B6-98C9-21898196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02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1408-42B5-048B-604E-DC3C6B5F7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20675"/>
            <a:ext cx="961644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20C93-6881-5562-8115-9DE448BA7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825625"/>
            <a:ext cx="110947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5E45B-4B06-4607-CA1B-D8C33E81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3240" y="6356350"/>
            <a:ext cx="4114800" cy="365125"/>
          </a:xfrm>
        </p:spPr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C3F43-42D4-B0E8-A909-EC0F0B5B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5560" y="6356350"/>
            <a:ext cx="2743200" cy="365125"/>
          </a:xfrm>
        </p:spPr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AE49820-F2D7-5F64-EE38-DAED2F98C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360" y="136525"/>
            <a:ext cx="1432560" cy="59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7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1C01-395F-0777-13F4-257E0B948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7DE9F-7CBA-439C-6B80-6036E8D25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7F607-5560-B262-0980-239ED914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8325-8C1D-4B03-A87C-3333D6EF1138}" type="datetime1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4DA0A-3FC5-EC03-EB3D-6E41FF07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1EE97-89F1-FB29-A042-AF9AAEA7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6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BADA-87CE-8C82-A87F-E40CB4E7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6624C-BA87-CDB7-A54D-F3635CF6F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B491A-1D4C-EDC8-35EA-36A836E66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64F77-6485-9B9C-9BB6-031600B7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F29CA-D2F8-42FA-8BC2-6F807D4ED3FC}" type="datetime1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10FCC-33DA-9C94-2C67-618F3BD0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1E08E-556D-B996-60C8-4004DAA7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59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5D2A-9AEC-B95C-116A-99221D76A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DDD43-B53A-07CB-E3C2-7A806D8DD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E2DD3-82F2-97CE-4807-2951B90E2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B666C-DB33-0BF1-8383-35658C760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B0222-CDCC-4628-176F-B52242F8E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50D6F2-EFA7-E2F6-CB2E-56F0C496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066E-49BE-4767-9998-353379C5A2DC}" type="datetime1">
              <a:rPr lang="en-IN" smtClean="0"/>
              <a:t>29-04-2023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13E863-FA2F-7C51-6233-113BBF33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579E7-B028-BF1C-EEDB-48CC0DF4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29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1336-CDC4-2B09-0BBE-738425B4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DBFDC-32AD-FCFE-AFE0-B95ED378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39A1-3E5E-4E95-8859-FC8E8D062240}" type="datetime1">
              <a:rPr lang="en-IN" smtClean="0"/>
              <a:t>29-04-2023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93E42-47F8-70CA-3B8C-187F13E7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2204-51A6-1E03-1A7A-EED6ED83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28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E1783-8682-6B7B-B009-6F3B4DD29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64C03-1BCE-44FB-A603-B0277149B141}" type="datetime1">
              <a:rPr lang="en-IN" smtClean="0"/>
              <a:t>29-04-2023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3FD71-F38D-ECAA-3A7F-1D6ED326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3E9B6-9ED3-33BD-3C54-48982C95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16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80EE-C9E7-60CA-3BC1-FED7806F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81F3A-97E7-7BD6-9FB6-E79EDEC7E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A2157-2739-28BD-8068-C2D99C853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D990E-7E5B-77EC-526B-BEAF7563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7B9D-55BA-4E5A-A5EF-B7447534C6A7}" type="datetime1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C717D-5870-155A-BA04-A9CF7CF5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C93C4-4A4B-B56C-0E1A-8A69E28C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29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9C30-A057-B64F-B977-A0576D772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253BF-90DF-4AA4-DDCE-259909272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A5480-4AE3-D1FE-0E7D-F4D446FD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01B69-F137-A5F2-F200-D7C195C9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32F2-F369-42C7-968B-30361C0F6E03}" type="datetime1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7EE1A-8167-8271-E341-3AB39335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15E91-D591-0EAF-EE9B-D9D7FF77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30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0B398-F915-5505-94AD-92163050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08474-9A63-8164-7B1F-EBD2D248E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8716F-C3C6-E5B9-1F33-4B5C86ACB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31137-26CA-4C5A-BBF9-67194E68A3A8}" type="datetime1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34610-798B-63E0-7549-3F2DB92C5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ICT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A51D3-7D0E-183B-C878-0D8222E9E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B5482-D393-4E2D-8FB7-B68A06B80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45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5E894-0A02-A8D9-0071-D539724735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Stacking and Broadcasting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F2A756-0F4B-935D-C24D-D90589956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876D73-7968-DE0F-9D04-A4CA0B372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0943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63105-9BE2-43ED-EDBA-1B7977F41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25" y="136526"/>
            <a:ext cx="11677649" cy="6426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Broadcasting can be applied to the arrays if the following rules are satisfied.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r>
              <a:rPr lang="en-US" sz="2200" dirty="0">
                <a:latin typeface="Georgia" panose="02040502050405020303" pitchFamily="18" charset="0"/>
              </a:rPr>
              <a:t>All the input arrays have the same shape.</a:t>
            </a:r>
          </a:p>
          <a:p>
            <a:endParaRPr lang="en-US" sz="2200" dirty="0">
              <a:latin typeface="Georgia" panose="02040502050405020303" pitchFamily="18" charset="0"/>
            </a:endParaRPr>
          </a:p>
          <a:p>
            <a:r>
              <a:rPr lang="en-US" sz="2200" dirty="0">
                <a:latin typeface="Georgia" panose="02040502050405020303" pitchFamily="18" charset="0"/>
              </a:rPr>
              <a:t>Arrays have the same number of dimensions, and the length of each dimension is either a common length or 1.</a:t>
            </a:r>
          </a:p>
          <a:p>
            <a:endParaRPr lang="en-US" sz="2200" dirty="0">
              <a:latin typeface="Georgia" panose="02040502050405020303" pitchFamily="18" charset="0"/>
            </a:endParaRPr>
          </a:p>
          <a:p>
            <a:r>
              <a:rPr lang="en-US" sz="2200" dirty="0">
                <a:latin typeface="Georgia" panose="02040502050405020303" pitchFamily="18" charset="0"/>
              </a:rPr>
              <a:t>Array with the fewer dimension can be appended with '1' in its shape.</a:t>
            </a:r>
          </a:p>
          <a:p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Example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import </a:t>
            </a:r>
            <a:r>
              <a:rPr lang="en-US" sz="2200" dirty="0" err="1">
                <a:latin typeface="Georgia" panose="02040502050405020303" pitchFamily="18" charset="0"/>
              </a:rPr>
              <a:t>numpy</a:t>
            </a:r>
            <a:r>
              <a:rPr lang="en-US" sz="2200" dirty="0">
                <a:latin typeface="Georgia" panose="02040502050405020303" pitchFamily="18" charset="0"/>
              </a:rPr>
              <a:t> as np  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a = </a:t>
            </a:r>
            <a:r>
              <a:rPr lang="en-US" sz="2200" dirty="0" err="1">
                <a:latin typeface="Georgia" panose="02040502050405020303" pitchFamily="18" charset="0"/>
              </a:rPr>
              <a:t>np.array</a:t>
            </a:r>
            <a:r>
              <a:rPr lang="en-US" sz="2200" dirty="0">
                <a:latin typeface="Georgia" panose="02040502050405020303" pitchFamily="18" charset="0"/>
              </a:rPr>
              <a:t>([[1,2,3,4],[2,4,5,6],[10,20,39,3]])  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b = </a:t>
            </a:r>
            <a:r>
              <a:rPr lang="en-US" sz="2200" dirty="0" err="1">
                <a:latin typeface="Georgia" panose="02040502050405020303" pitchFamily="18" charset="0"/>
              </a:rPr>
              <a:t>np.array</a:t>
            </a:r>
            <a:r>
              <a:rPr lang="en-US" sz="2200" dirty="0">
                <a:latin typeface="Georgia" panose="02040502050405020303" pitchFamily="18" charset="0"/>
              </a:rPr>
              <a:t>([2,4,6,8])  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print("\</a:t>
            </a:r>
            <a:r>
              <a:rPr lang="en-US" sz="2200" dirty="0" err="1">
                <a:latin typeface="Georgia" panose="02040502050405020303" pitchFamily="18" charset="0"/>
              </a:rPr>
              <a:t>nprinting</a:t>
            </a:r>
            <a:r>
              <a:rPr lang="en-US" sz="2200" dirty="0">
                <a:latin typeface="Georgia" panose="02040502050405020303" pitchFamily="18" charset="0"/>
              </a:rPr>
              <a:t> array a..")  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print(a)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52AECA-A633-187D-A800-6898787B0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769DF-AFC8-DE6B-0771-DCCDAB44B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755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31C47-B91A-D98B-CF39-646A7971B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49" y="323850"/>
            <a:ext cx="11553825" cy="6397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print("\</a:t>
            </a:r>
            <a:r>
              <a:rPr lang="en-US" sz="2200" dirty="0" err="1">
                <a:latin typeface="Georgia" panose="02040502050405020303" pitchFamily="18" charset="0"/>
              </a:rPr>
              <a:t>nprinting</a:t>
            </a:r>
            <a:r>
              <a:rPr lang="en-US" sz="2200" dirty="0">
                <a:latin typeface="Georgia" panose="02040502050405020303" pitchFamily="18" charset="0"/>
              </a:rPr>
              <a:t> array b..")  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print(b)  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print("\</a:t>
            </a:r>
            <a:r>
              <a:rPr lang="en-US" sz="2200" dirty="0" err="1">
                <a:latin typeface="Georgia" panose="02040502050405020303" pitchFamily="18" charset="0"/>
              </a:rPr>
              <a:t>nAdding</a:t>
            </a:r>
            <a:r>
              <a:rPr lang="en-US" sz="2200" dirty="0">
                <a:latin typeface="Georgia" panose="02040502050405020303" pitchFamily="18" charset="0"/>
              </a:rPr>
              <a:t> arrays a and b ..")  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c = a + b;  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print(c) </a:t>
            </a:r>
            <a:endParaRPr lang="en-IN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IN" sz="2200" dirty="0"/>
          </a:p>
          <a:p>
            <a:r>
              <a:rPr lang="en-US" sz="2200" dirty="0">
                <a:latin typeface="Georgia" panose="02040502050405020303" pitchFamily="18" charset="0"/>
              </a:rPr>
              <a:t>In order to broadcast, the size of the trailing axes for both arrays in an operation must either be the same size or one of them must be one.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import </a:t>
            </a:r>
            <a:r>
              <a:rPr lang="en-US" sz="2200" dirty="0" err="1">
                <a:latin typeface="Georgia" panose="02040502050405020303" pitchFamily="18" charset="0"/>
              </a:rPr>
              <a:t>numpy</a:t>
            </a:r>
            <a:r>
              <a:rPr lang="en-US" sz="2200" dirty="0">
                <a:latin typeface="Georgia" panose="02040502050405020303" pitchFamily="18" charset="0"/>
              </a:rPr>
              <a:t> as np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a = </a:t>
            </a:r>
            <a:r>
              <a:rPr lang="en-US" sz="2200" dirty="0" err="1">
                <a:latin typeface="Georgia" panose="02040502050405020303" pitchFamily="18" charset="0"/>
              </a:rPr>
              <a:t>np.array</a:t>
            </a:r>
            <a:r>
              <a:rPr lang="en-US" sz="2200" dirty="0">
                <a:latin typeface="Georgia" panose="02040502050405020303" pitchFamily="18" charset="0"/>
              </a:rPr>
              <a:t>([1.0, 2.0, 3.0])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b = 2.0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print(a * b)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c = [2.0, 2.0, 2.0]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print(a * c)</a:t>
            </a:r>
            <a:endParaRPr lang="en-IN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5A94F-349E-2D8E-7445-FD80DC13F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4E370-2B13-6D4C-D3DC-35CB808A3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680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AB664-FE64-3BC1-7DA5-D8B3BABA1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375" y="1258887"/>
            <a:ext cx="11094720" cy="4340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Georgia" panose="02040502050405020303" pitchFamily="18" charset="0"/>
              </a:rPr>
              <a:t>numpy</a:t>
            </a:r>
            <a:r>
              <a:rPr lang="en-US" sz="2200" dirty="0">
                <a:latin typeface="Georgia" panose="02040502050405020303" pitchFamily="18" charset="0"/>
              </a:rPr>
              <a:t>. </a:t>
            </a:r>
            <a:r>
              <a:rPr lang="en-US" sz="2200" dirty="0" err="1">
                <a:latin typeface="Georgia" panose="02040502050405020303" pitchFamily="18" charset="0"/>
              </a:rPr>
              <a:t>newaxis</a:t>
            </a:r>
            <a:r>
              <a:rPr lang="en-US" sz="2200" dirty="0">
                <a:latin typeface="Georgia" panose="02040502050405020303" pitchFamily="18" charset="0"/>
              </a:rPr>
              <a:t> is used to increase the dimension of the existing array by one more dimension, when used once. Thus, 1D array will become 2D array.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import </a:t>
            </a:r>
            <a:r>
              <a:rPr lang="en-US" sz="2200" dirty="0" err="1">
                <a:latin typeface="Georgia" panose="02040502050405020303" pitchFamily="18" charset="0"/>
              </a:rPr>
              <a:t>numpy</a:t>
            </a:r>
            <a:r>
              <a:rPr lang="en-US" sz="2200" dirty="0">
                <a:latin typeface="Georgia" panose="02040502050405020303" pitchFamily="18" charset="0"/>
              </a:rPr>
              <a:t> as np 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a = </a:t>
            </a:r>
            <a:r>
              <a:rPr lang="en-US" sz="2200" dirty="0" err="1">
                <a:latin typeface="Georgia" panose="02040502050405020303" pitchFamily="18" charset="0"/>
              </a:rPr>
              <a:t>np.array</a:t>
            </a:r>
            <a:r>
              <a:rPr lang="en-US" sz="2200" dirty="0">
                <a:latin typeface="Georgia" panose="02040502050405020303" pitchFamily="18" charset="0"/>
              </a:rPr>
              <a:t>([0.0, 10.0, 20.0, 30.0])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b = </a:t>
            </a:r>
            <a:r>
              <a:rPr lang="en-US" sz="2200" dirty="0" err="1">
                <a:latin typeface="Georgia" panose="02040502050405020303" pitchFamily="18" charset="0"/>
              </a:rPr>
              <a:t>np.array</a:t>
            </a:r>
            <a:r>
              <a:rPr lang="en-US" sz="2200" dirty="0">
                <a:latin typeface="Georgia" panose="02040502050405020303" pitchFamily="18" charset="0"/>
              </a:rPr>
              <a:t>([0.0, 1.0, 2.0])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print(a[:, </a:t>
            </a:r>
            <a:r>
              <a:rPr lang="en-US" sz="2200" dirty="0" err="1">
                <a:latin typeface="Georgia" panose="02040502050405020303" pitchFamily="18" charset="0"/>
              </a:rPr>
              <a:t>np.newaxis</a:t>
            </a:r>
            <a:r>
              <a:rPr lang="en-US" sz="2200" dirty="0">
                <a:latin typeface="Georgia" panose="02040502050405020303" pitchFamily="18" charset="0"/>
              </a:rPr>
              <a:t>] + b)</a:t>
            </a:r>
          </a:p>
          <a:p>
            <a:pPr marL="0" indent="0">
              <a:buNone/>
            </a:pPr>
            <a:endParaRPr lang="en-IN" sz="2200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D2CC4E-BD36-9732-F512-6B995EB91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0195B-BB68-0E23-72BA-1F567DC9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154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34F3F-A641-E907-B3E7-64690718E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712787"/>
            <a:ext cx="10829925" cy="58261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NumPy allows the subtraction of two Datetime values, an operation which produces a number with a time unit. ...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The arguments for timedelta64 are a number, to represent the number of units, and a date/time unit, such as (D)ay, (M)</a:t>
            </a:r>
            <a:r>
              <a:rPr lang="en-US" sz="2200" dirty="0" err="1">
                <a:latin typeface="Georgia" panose="02040502050405020303" pitchFamily="18" charset="0"/>
              </a:rPr>
              <a:t>onth</a:t>
            </a:r>
            <a:r>
              <a:rPr lang="en-US" sz="2200" dirty="0">
                <a:latin typeface="Georgia" panose="02040502050405020303" pitchFamily="18" charset="0"/>
              </a:rPr>
              <a:t>, (Y)ear, (h)ours, (m)</a:t>
            </a:r>
            <a:r>
              <a:rPr lang="en-US" sz="2200" dirty="0" err="1">
                <a:latin typeface="Georgia" panose="02040502050405020303" pitchFamily="18" charset="0"/>
              </a:rPr>
              <a:t>inutes</a:t>
            </a:r>
            <a:r>
              <a:rPr lang="en-US" sz="2200" dirty="0">
                <a:latin typeface="Georgia" panose="02040502050405020303" pitchFamily="18" charset="0"/>
              </a:rPr>
              <a:t>, or (s)</a:t>
            </a:r>
            <a:r>
              <a:rPr lang="en-US" sz="2200" dirty="0" err="1">
                <a:latin typeface="Georgia" panose="02040502050405020303" pitchFamily="18" charset="0"/>
              </a:rPr>
              <a:t>econds</a:t>
            </a:r>
            <a:r>
              <a:rPr lang="en-US" sz="2200" dirty="0">
                <a:latin typeface="Georgia" panose="02040502050405020303" pitchFamily="18" charset="0"/>
              </a:rPr>
              <a:t>.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import </a:t>
            </a:r>
            <a:r>
              <a:rPr lang="en-US" sz="2200" dirty="0" err="1">
                <a:latin typeface="Georgia" panose="02040502050405020303" pitchFamily="18" charset="0"/>
              </a:rPr>
              <a:t>numpy</a:t>
            </a:r>
            <a:r>
              <a:rPr lang="en-US" sz="2200" dirty="0">
                <a:latin typeface="Georgia" panose="02040502050405020303" pitchFamily="18" charset="0"/>
              </a:rPr>
              <a:t> as np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today = np.datetime64('2017-02-12')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print("Date is:", today)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print("Year is:", np.datetime64(today, 'Y'))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dates = </a:t>
            </a:r>
            <a:r>
              <a:rPr lang="en-US" sz="2200" dirty="0" err="1">
                <a:latin typeface="Georgia" panose="02040502050405020303" pitchFamily="18" charset="0"/>
              </a:rPr>
              <a:t>np.arange</a:t>
            </a:r>
            <a:r>
              <a:rPr lang="en-US" sz="2200" dirty="0">
                <a:latin typeface="Georgia" panose="02040502050405020303" pitchFamily="18" charset="0"/>
              </a:rPr>
              <a:t>('2017-02', '2017-03', </a:t>
            </a:r>
            <a:r>
              <a:rPr lang="en-US" sz="2200" dirty="0" err="1">
                <a:latin typeface="Georgia" panose="02040502050405020303" pitchFamily="18" charset="0"/>
              </a:rPr>
              <a:t>dtype</a:t>
            </a:r>
            <a:r>
              <a:rPr lang="en-US" sz="2200" dirty="0">
                <a:latin typeface="Georgia" panose="02040502050405020303" pitchFamily="18" charset="0"/>
              </a:rPr>
              <a:t>='datetime64[D]')</a:t>
            </a:r>
          </a:p>
          <a:p>
            <a:pPr marL="0" indent="0">
              <a:buNone/>
            </a:pPr>
            <a:endParaRPr lang="en-IN" sz="2200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C2CB9A-7FB0-D426-A169-A2F377F88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AA21FB-241D-CBBD-7298-88B683F84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606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7C962-6EDC-89AB-0C40-8728E380B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print("\</a:t>
            </a:r>
            <a:r>
              <a:rPr lang="en-US" sz="2200" dirty="0" err="1">
                <a:latin typeface="Georgia" panose="02040502050405020303" pitchFamily="18" charset="0"/>
              </a:rPr>
              <a:t>nDates</a:t>
            </a:r>
            <a:r>
              <a:rPr lang="en-US" sz="2200" dirty="0">
                <a:latin typeface="Georgia" panose="02040502050405020303" pitchFamily="18" charset="0"/>
              </a:rPr>
              <a:t> of February, 2017:\n", dates)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print("Today is February:", today in dates)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dur = np.datetime64('2017-05-22') - np.datetime64('2016-05-22')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print("\</a:t>
            </a:r>
            <a:r>
              <a:rPr lang="en-US" sz="2200" dirty="0" err="1">
                <a:latin typeface="Georgia" panose="02040502050405020303" pitchFamily="18" charset="0"/>
              </a:rPr>
              <a:t>nNo</a:t>
            </a:r>
            <a:r>
              <a:rPr lang="en-US" sz="2200" dirty="0">
                <a:latin typeface="Georgia" panose="02040502050405020303" pitchFamily="18" charset="0"/>
              </a:rPr>
              <a:t>. of days:", dur)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print("No. of weeks:", np.timedelta64(dur, 'W'))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a = </a:t>
            </a:r>
            <a:r>
              <a:rPr lang="en-US" sz="2200" dirty="0" err="1">
                <a:latin typeface="Georgia" panose="02040502050405020303" pitchFamily="18" charset="0"/>
              </a:rPr>
              <a:t>np.array</a:t>
            </a:r>
            <a:r>
              <a:rPr lang="en-US" sz="2200" dirty="0">
                <a:latin typeface="Georgia" panose="02040502050405020303" pitchFamily="18" charset="0"/>
              </a:rPr>
              <a:t>(['2017-02-12', '2016-10-13', '2019-05-22'], </a:t>
            </a:r>
            <a:r>
              <a:rPr lang="en-US" sz="2200" dirty="0" err="1">
                <a:latin typeface="Georgia" panose="02040502050405020303" pitchFamily="18" charset="0"/>
              </a:rPr>
              <a:t>dtype</a:t>
            </a:r>
            <a:r>
              <a:rPr lang="en-US" sz="2200" dirty="0">
                <a:latin typeface="Georgia" panose="02040502050405020303" pitchFamily="18" charset="0"/>
              </a:rPr>
              <a:t>='datetime64')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print("\</a:t>
            </a:r>
            <a:r>
              <a:rPr lang="en-US" sz="2200" dirty="0" err="1">
                <a:latin typeface="Georgia" panose="02040502050405020303" pitchFamily="18" charset="0"/>
              </a:rPr>
              <a:t>nDates</a:t>
            </a:r>
            <a:r>
              <a:rPr lang="en-US" sz="2200" dirty="0">
                <a:latin typeface="Georgia" panose="02040502050405020303" pitchFamily="18" charset="0"/>
              </a:rPr>
              <a:t> in sorted order:", </a:t>
            </a:r>
            <a:r>
              <a:rPr lang="en-US" sz="2200" dirty="0" err="1">
                <a:latin typeface="Georgia" panose="02040502050405020303" pitchFamily="18" charset="0"/>
              </a:rPr>
              <a:t>np.sort</a:t>
            </a:r>
            <a:r>
              <a:rPr lang="en-US" sz="2200" dirty="0">
                <a:latin typeface="Georgia" panose="02040502050405020303" pitchFamily="18" charset="0"/>
              </a:rPr>
              <a:t>(a))</a:t>
            </a:r>
          </a:p>
          <a:p>
            <a:pPr marL="0" indent="0">
              <a:buNone/>
            </a:pPr>
            <a:endParaRPr lang="en-IN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E5B52-5B2F-C992-C532-7BD1BE4EB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6ADB9-E367-B822-4401-5C3C042A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431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0187B-E8A2-2BAD-B27F-0849043A1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5" y="136525"/>
            <a:ext cx="11424285" cy="67214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Example1: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import </a:t>
            </a:r>
            <a:r>
              <a:rPr lang="en-IN" sz="2200" dirty="0" err="1">
                <a:latin typeface="Georgia" panose="02040502050405020303" pitchFamily="18" charset="0"/>
              </a:rPr>
              <a:t>numpy</a:t>
            </a:r>
            <a:r>
              <a:rPr lang="en-IN" sz="2200" dirty="0">
                <a:latin typeface="Georgia" panose="02040502050405020303" pitchFamily="18" charset="0"/>
              </a:rPr>
              <a:t> as np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a = </a:t>
            </a:r>
            <a:r>
              <a:rPr lang="en-IN" sz="2200" dirty="0" err="1">
                <a:latin typeface="Georgia" panose="02040502050405020303" pitchFamily="18" charset="0"/>
              </a:rPr>
              <a:t>np.arange</a:t>
            </a:r>
            <a:r>
              <a:rPr lang="en-IN" sz="2200" dirty="0">
                <a:latin typeface="Georgia" panose="02040502050405020303" pitchFamily="18" charset="0"/>
              </a:rPr>
              <a:t>(10, 1, -2)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print("\n A sequential array with a negative step: \</a:t>
            </a:r>
            <a:r>
              <a:rPr lang="en-IN" sz="2200" dirty="0" err="1">
                <a:latin typeface="Georgia" panose="02040502050405020303" pitchFamily="18" charset="0"/>
              </a:rPr>
              <a:t>n",a</a:t>
            </a:r>
            <a:r>
              <a:rPr lang="en-IN" sz="2200" dirty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r>
              <a:rPr lang="en-IN" sz="2200" dirty="0" err="1">
                <a:latin typeface="Georgia" panose="02040502050405020303" pitchFamily="18" charset="0"/>
              </a:rPr>
              <a:t>newarr</a:t>
            </a:r>
            <a:r>
              <a:rPr lang="en-IN" sz="2200" dirty="0">
                <a:latin typeface="Georgia" panose="02040502050405020303" pitchFamily="18" charset="0"/>
              </a:rPr>
              <a:t> = a[</a:t>
            </a:r>
            <a:r>
              <a:rPr lang="en-IN" sz="2200" dirty="0" err="1">
                <a:latin typeface="Georgia" panose="02040502050405020303" pitchFamily="18" charset="0"/>
              </a:rPr>
              <a:t>np.array</a:t>
            </a:r>
            <a:r>
              <a:rPr lang="en-IN" sz="2200" dirty="0">
                <a:latin typeface="Georgia" panose="02040502050405020303" pitchFamily="18" charset="0"/>
              </a:rPr>
              <a:t>([3, 1, 2 ])]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print("\n Elements at these indices are:\n",</a:t>
            </a:r>
            <a:r>
              <a:rPr lang="en-IN" sz="2200" dirty="0" err="1">
                <a:latin typeface="Georgia" panose="02040502050405020303" pitchFamily="18" charset="0"/>
              </a:rPr>
              <a:t>newarr</a:t>
            </a:r>
            <a:r>
              <a:rPr lang="en-IN" sz="2200" dirty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endParaRPr lang="en-IN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Example2: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x = </a:t>
            </a:r>
            <a:r>
              <a:rPr lang="en-IN" sz="2200" dirty="0" err="1">
                <a:latin typeface="Georgia" panose="02040502050405020303" pitchFamily="18" charset="0"/>
              </a:rPr>
              <a:t>np.array</a:t>
            </a:r>
            <a:r>
              <a:rPr lang="en-IN" sz="2200" dirty="0">
                <a:latin typeface="Georgia" panose="02040502050405020303" pitchFamily="18" charset="0"/>
              </a:rPr>
              <a:t>([1, 2, 3, 4, 5, 6, 7, 8, 9])</a:t>
            </a:r>
          </a:p>
          <a:p>
            <a:pPr marL="0" indent="0">
              <a:buNone/>
            </a:pPr>
            <a:r>
              <a:rPr lang="en-IN" sz="2200" dirty="0" err="1">
                <a:latin typeface="Georgia" panose="02040502050405020303" pitchFamily="18" charset="0"/>
              </a:rPr>
              <a:t>arr</a:t>
            </a:r>
            <a:r>
              <a:rPr lang="en-IN" sz="2200" dirty="0">
                <a:latin typeface="Georgia" panose="02040502050405020303" pitchFamily="18" charset="0"/>
              </a:rPr>
              <a:t> = x[</a:t>
            </a:r>
            <a:r>
              <a:rPr lang="en-IN" sz="2200" dirty="0" err="1">
                <a:latin typeface="Georgia" panose="02040502050405020303" pitchFamily="18" charset="0"/>
              </a:rPr>
              <a:t>np.array</a:t>
            </a:r>
            <a:r>
              <a:rPr lang="en-IN" sz="2200" dirty="0">
                <a:latin typeface="Georgia" panose="02040502050405020303" pitchFamily="18" charset="0"/>
              </a:rPr>
              <a:t>([1, 3, -3])]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print("\n Elements are : \n",</a:t>
            </a:r>
            <a:r>
              <a:rPr lang="en-IN" sz="2200" dirty="0" err="1">
                <a:latin typeface="Georgia" panose="02040502050405020303" pitchFamily="18" charset="0"/>
              </a:rPr>
              <a:t>arr</a:t>
            </a:r>
            <a:r>
              <a:rPr lang="en-IN" sz="2200" dirty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endParaRPr lang="en-IN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Example3: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import </a:t>
            </a:r>
            <a:r>
              <a:rPr lang="en-IN" sz="2200" dirty="0" err="1">
                <a:latin typeface="Georgia" panose="02040502050405020303" pitchFamily="18" charset="0"/>
              </a:rPr>
              <a:t>numpy</a:t>
            </a:r>
            <a:r>
              <a:rPr lang="en-IN" sz="2200" dirty="0">
                <a:latin typeface="Georgia" panose="02040502050405020303" pitchFamily="18" charset="0"/>
              </a:rPr>
              <a:t> as np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a = </a:t>
            </a:r>
            <a:r>
              <a:rPr lang="en-IN" sz="2200" dirty="0" err="1">
                <a:latin typeface="Georgia" panose="02040502050405020303" pitchFamily="18" charset="0"/>
              </a:rPr>
              <a:t>np.array</a:t>
            </a:r>
            <a:r>
              <a:rPr lang="en-IN" sz="2200" dirty="0">
                <a:latin typeface="Georgia" panose="02040502050405020303" pitchFamily="18" charset="0"/>
              </a:rPr>
              <a:t>([[1 ,2 ],[3 ,4 ],[5 ,6 ]])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print(a[[0 ,1 ,2 ],[0 ,0 ,1]])</a:t>
            </a:r>
          </a:p>
          <a:p>
            <a:pPr marL="0" indent="0">
              <a:buNone/>
            </a:pPr>
            <a:endParaRPr lang="en-IN" sz="2200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AF3DD-46F8-9FC2-3E26-B1C2B492B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31FE80-F59F-A01B-E18F-C15768919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70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28451-5ED8-AEAD-0DED-1A9CFED32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93687"/>
            <a:ext cx="9616440" cy="67945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rgbClr val="7030A0"/>
                </a:solidFill>
                <a:latin typeface="Georgia" panose="02040502050405020303" pitchFamily="18" charset="0"/>
              </a:rPr>
              <a:t>Stacking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C657E-E711-D9D9-73AC-D57FE3B30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1133475"/>
            <a:ext cx="11687175" cy="546735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Georgia" panose="02040502050405020303" pitchFamily="18" charset="0"/>
              </a:rPr>
              <a:t>The </a:t>
            </a:r>
            <a:r>
              <a:rPr lang="en-US" sz="2200" dirty="0" err="1">
                <a:latin typeface="Georgia" panose="02040502050405020303" pitchFamily="18" charset="0"/>
              </a:rPr>
              <a:t>numpy.stack</a:t>
            </a:r>
            <a:r>
              <a:rPr lang="en-US" sz="2200" dirty="0">
                <a:latin typeface="Georgia" panose="02040502050405020303" pitchFamily="18" charset="0"/>
              </a:rPr>
              <a:t>() function is used to join a sequence of arrays along a new axis.</a:t>
            </a:r>
          </a:p>
          <a:p>
            <a:endParaRPr lang="en-US" sz="2200" dirty="0">
              <a:latin typeface="Georgia" panose="02040502050405020303" pitchFamily="18" charset="0"/>
            </a:endParaRPr>
          </a:p>
          <a:p>
            <a:r>
              <a:rPr lang="en-US" sz="2200" dirty="0">
                <a:latin typeface="Georgia" panose="02040502050405020303" pitchFamily="18" charset="0"/>
              </a:rPr>
              <a:t>The axis parameter specifies the index of the new axis in the dimensions of the result.</a:t>
            </a:r>
          </a:p>
          <a:p>
            <a:endParaRPr lang="en-US" sz="2200" dirty="0">
              <a:latin typeface="Georgia" panose="02040502050405020303" pitchFamily="18" charset="0"/>
            </a:endParaRPr>
          </a:p>
          <a:p>
            <a:r>
              <a:rPr lang="en-US" sz="2200" dirty="0">
                <a:latin typeface="Georgia" panose="02040502050405020303" pitchFamily="18" charset="0"/>
              </a:rPr>
              <a:t> For example, if axis=0 it will be the first dimension and if axis=-1 it will be the last dimension.</a:t>
            </a:r>
          </a:p>
          <a:p>
            <a:endParaRPr lang="en-US" sz="2200" dirty="0">
              <a:latin typeface="Georgia" panose="02040502050405020303" pitchFamily="18" charset="0"/>
            </a:endParaRPr>
          </a:p>
          <a:p>
            <a:r>
              <a:rPr lang="en-US" sz="2200" dirty="0" err="1">
                <a:latin typeface="Georgia" panose="02040502050405020303" pitchFamily="18" charset="0"/>
              </a:rPr>
              <a:t>numpy.stack</a:t>
            </a:r>
            <a:r>
              <a:rPr lang="en-US" sz="2200" dirty="0">
                <a:latin typeface="Georgia" panose="02040502050405020303" pitchFamily="18" charset="0"/>
              </a:rPr>
              <a:t>() is useful when working with machine learning models that require a single input array. </a:t>
            </a:r>
          </a:p>
          <a:p>
            <a:endParaRPr lang="en-US" sz="2200" dirty="0">
              <a:latin typeface="Georgia" panose="02040502050405020303" pitchFamily="18" charset="0"/>
            </a:endParaRPr>
          </a:p>
          <a:p>
            <a:r>
              <a:rPr lang="en-US" sz="2200" dirty="0">
                <a:latin typeface="Georgia" panose="02040502050405020303" pitchFamily="18" charset="0"/>
              </a:rPr>
              <a:t>For example, when working with image data, it is common to have multiple image files that need to be joined into a single array for processing by the machine learning model.</a:t>
            </a:r>
            <a:endParaRPr lang="en-IN" sz="2200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599F9-E862-AD94-97D2-A2FF39F1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9986E4-6842-C4D6-BCD3-387A5D394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59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50D45-8534-17BD-5F4F-81807A818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885825"/>
            <a:ext cx="10595610" cy="5281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Syntax:</a:t>
            </a:r>
          </a:p>
          <a:p>
            <a:pPr marL="0" indent="0">
              <a:buNone/>
            </a:pPr>
            <a:r>
              <a:rPr lang="en-US" sz="2200" dirty="0" err="1">
                <a:latin typeface="Georgia" panose="02040502050405020303" pitchFamily="18" charset="0"/>
              </a:rPr>
              <a:t>numpy.stack</a:t>
            </a:r>
            <a:r>
              <a:rPr lang="en-US" sz="2200" dirty="0">
                <a:latin typeface="Georgia" panose="02040502050405020303" pitchFamily="18" charset="0"/>
              </a:rPr>
              <a:t>(arrays, axis=0, out=None)</a:t>
            </a:r>
          </a:p>
          <a:p>
            <a:pPr marL="0" indent="0">
              <a:buNone/>
            </a:pPr>
            <a:endParaRPr lang="en-IN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C00000"/>
                </a:solidFill>
                <a:latin typeface="Georgia" panose="02040502050405020303" pitchFamily="18" charset="0"/>
              </a:rPr>
              <a:t>Stacking arrays vertically using </a:t>
            </a:r>
            <a:r>
              <a:rPr lang="en-IN" sz="2400" dirty="0" err="1">
                <a:solidFill>
                  <a:srgbClr val="C00000"/>
                </a:solidFill>
                <a:latin typeface="Georgia" panose="02040502050405020303" pitchFamily="18" charset="0"/>
              </a:rPr>
              <a:t>numpy.stack</a:t>
            </a:r>
            <a:r>
              <a:rPr lang="en-IN" sz="2400" dirty="0">
                <a:solidFill>
                  <a:srgbClr val="C00000"/>
                </a:solidFill>
                <a:latin typeface="Georgia" panose="02040502050405020303" pitchFamily="18" charset="0"/>
              </a:rPr>
              <a:t>() function</a:t>
            </a:r>
          </a:p>
          <a:p>
            <a:pPr marL="0" indent="0">
              <a:buNone/>
            </a:pPr>
            <a:endParaRPr lang="en-IN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import </a:t>
            </a:r>
            <a:r>
              <a:rPr lang="en-IN" sz="2200" dirty="0" err="1">
                <a:latin typeface="Georgia" panose="02040502050405020303" pitchFamily="18" charset="0"/>
              </a:rPr>
              <a:t>numpy</a:t>
            </a:r>
            <a:r>
              <a:rPr lang="en-IN" sz="2200" dirty="0">
                <a:latin typeface="Georgia" panose="02040502050405020303" pitchFamily="18" charset="0"/>
              </a:rPr>
              <a:t> as np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arrays = [</a:t>
            </a:r>
            <a:r>
              <a:rPr lang="en-IN" sz="2200" dirty="0" err="1">
                <a:latin typeface="Georgia" panose="02040502050405020303" pitchFamily="18" charset="0"/>
              </a:rPr>
              <a:t>np.random.randn</a:t>
            </a:r>
            <a:r>
              <a:rPr lang="en-IN" sz="2200" dirty="0">
                <a:latin typeface="Georgia" panose="02040502050405020303" pitchFamily="18" charset="0"/>
              </a:rPr>
              <a:t>(2, 3)for _ in range(8)]</a:t>
            </a:r>
          </a:p>
          <a:p>
            <a:pPr marL="0" indent="0">
              <a:buNone/>
            </a:pPr>
            <a:r>
              <a:rPr lang="en-IN" sz="2200" dirty="0" err="1">
                <a:latin typeface="Georgia" panose="02040502050405020303" pitchFamily="18" charset="0"/>
              </a:rPr>
              <a:t>np.stack</a:t>
            </a:r>
            <a:r>
              <a:rPr lang="en-IN" sz="2200" dirty="0">
                <a:latin typeface="Georgia" panose="02040502050405020303" pitchFamily="18" charset="0"/>
              </a:rPr>
              <a:t>(arrays, axis=0).shape</a:t>
            </a:r>
          </a:p>
          <a:p>
            <a:pPr marL="0" indent="0">
              <a:buNone/>
            </a:pPr>
            <a:endParaRPr lang="en-IN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IN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(8, 2, 3)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3518B2-0F59-7AC0-25C3-4D65285D2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FA2AC-29C6-00CC-8359-65B88B61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470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E7DB9-B5DF-6DAB-7472-13D147ABD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25" y="228600"/>
            <a:ext cx="11519535" cy="62198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C00000"/>
                </a:solidFill>
                <a:latin typeface="Georgia" panose="02040502050405020303" pitchFamily="18" charset="0"/>
              </a:rPr>
              <a:t>Stacking arrays in NumPy using the </a:t>
            </a:r>
            <a:r>
              <a:rPr lang="en-IN" sz="2400" dirty="0" err="1">
                <a:solidFill>
                  <a:srgbClr val="C00000"/>
                </a:solidFill>
                <a:latin typeface="Georgia" panose="02040502050405020303" pitchFamily="18" charset="0"/>
              </a:rPr>
              <a:t>np.stack</a:t>
            </a:r>
            <a:r>
              <a:rPr lang="en-IN" sz="2400" dirty="0">
                <a:solidFill>
                  <a:srgbClr val="C00000"/>
                </a:solidFill>
                <a:latin typeface="Georgia" panose="02040502050405020303" pitchFamily="18" charset="0"/>
              </a:rPr>
              <a:t>() function</a:t>
            </a:r>
          </a:p>
          <a:p>
            <a:pPr marL="0" indent="0">
              <a:buNone/>
            </a:pPr>
            <a:endParaRPr lang="en-IN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import </a:t>
            </a:r>
            <a:r>
              <a:rPr lang="en-IN" sz="2200" dirty="0" err="1">
                <a:latin typeface="Georgia" panose="02040502050405020303" pitchFamily="18" charset="0"/>
              </a:rPr>
              <a:t>numpy</a:t>
            </a:r>
            <a:r>
              <a:rPr lang="en-IN" sz="2200" dirty="0">
                <a:latin typeface="Georgia" panose="02040502050405020303" pitchFamily="18" charset="0"/>
              </a:rPr>
              <a:t> as np</a:t>
            </a:r>
          </a:p>
          <a:p>
            <a:pPr marL="0" indent="0">
              <a:buNone/>
            </a:pPr>
            <a:r>
              <a:rPr lang="en-IN" sz="2200" dirty="0" err="1">
                <a:latin typeface="Georgia" panose="02040502050405020303" pitchFamily="18" charset="0"/>
              </a:rPr>
              <a:t>np.stack</a:t>
            </a:r>
            <a:r>
              <a:rPr lang="en-IN" sz="2200" dirty="0">
                <a:latin typeface="Georgia" panose="02040502050405020303" pitchFamily="18" charset="0"/>
              </a:rPr>
              <a:t>(arrays, axis=1).shape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(2, 8, 3)</a:t>
            </a:r>
          </a:p>
          <a:p>
            <a:pPr marL="0" indent="0">
              <a:buNone/>
            </a:pPr>
            <a:endParaRPr lang="en-IN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200" dirty="0" err="1">
                <a:latin typeface="Georgia" panose="02040502050405020303" pitchFamily="18" charset="0"/>
              </a:rPr>
              <a:t>np.stack</a:t>
            </a:r>
            <a:r>
              <a:rPr lang="en-IN" sz="2200" dirty="0">
                <a:latin typeface="Georgia" panose="02040502050405020303" pitchFamily="18" charset="0"/>
              </a:rPr>
              <a:t>(arrays, axis=2).shape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(2, 3, 8)</a:t>
            </a:r>
          </a:p>
          <a:p>
            <a:pPr marL="0" indent="0">
              <a:buNone/>
            </a:pPr>
            <a:endParaRPr lang="en-IN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x = </a:t>
            </a:r>
            <a:r>
              <a:rPr lang="en-IN" sz="2200" dirty="0" err="1">
                <a:latin typeface="Georgia" panose="02040502050405020303" pitchFamily="18" charset="0"/>
              </a:rPr>
              <a:t>np.array</a:t>
            </a:r>
            <a:r>
              <a:rPr lang="en-IN" sz="2200" dirty="0">
                <a:latin typeface="Georgia" panose="02040502050405020303" pitchFamily="18" charset="0"/>
              </a:rPr>
              <a:t>([2, 3, 4])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 y = </a:t>
            </a:r>
            <a:r>
              <a:rPr lang="en-IN" sz="2200" dirty="0" err="1">
                <a:latin typeface="Georgia" panose="02040502050405020303" pitchFamily="18" charset="0"/>
              </a:rPr>
              <a:t>p.array</a:t>
            </a:r>
            <a:r>
              <a:rPr lang="en-IN" sz="2200" dirty="0">
                <a:latin typeface="Georgia" panose="02040502050405020303" pitchFamily="18" charset="0"/>
              </a:rPr>
              <a:t>([3, 4, 5])</a:t>
            </a:r>
          </a:p>
          <a:p>
            <a:pPr marL="0" indent="0">
              <a:buNone/>
            </a:pPr>
            <a:r>
              <a:rPr lang="en-IN" sz="2200" dirty="0" err="1">
                <a:latin typeface="Georgia" panose="02040502050405020303" pitchFamily="18" charset="0"/>
              </a:rPr>
              <a:t>np.stack</a:t>
            </a:r>
            <a:r>
              <a:rPr lang="en-IN" sz="2200" dirty="0">
                <a:latin typeface="Georgia" panose="02040502050405020303" pitchFamily="18" charset="0"/>
              </a:rPr>
              <a:t>((x, y))</a:t>
            </a:r>
          </a:p>
          <a:p>
            <a:pPr marL="0" indent="0">
              <a:buNone/>
            </a:pPr>
            <a:endParaRPr lang="en-IN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array([[2, 3, 4],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       [3, 4, 5]])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E72EA-0CAF-AD6D-B624-BEDA6DAD1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34E6DB-538E-C333-1C44-017F77965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16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E633C-0F70-C5FA-1581-996BEC441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" y="447674"/>
            <a:ext cx="11120120" cy="6048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err="1">
                <a:solidFill>
                  <a:srgbClr val="C00000"/>
                </a:solidFill>
                <a:latin typeface="Georgia" panose="02040502050405020303" pitchFamily="18" charset="0"/>
              </a:rPr>
              <a:t>Numpy</a:t>
            </a:r>
            <a:r>
              <a:rPr lang="en-IN" sz="2400" dirty="0">
                <a:solidFill>
                  <a:srgbClr val="C00000"/>
                </a:solidFill>
                <a:latin typeface="Georgia" panose="02040502050405020303" pitchFamily="18" charset="0"/>
              </a:rPr>
              <a:t> </a:t>
            </a:r>
            <a:r>
              <a:rPr lang="en-IN" sz="2400" dirty="0" err="1">
                <a:solidFill>
                  <a:srgbClr val="C00000"/>
                </a:solidFill>
                <a:latin typeface="Georgia" panose="02040502050405020303" pitchFamily="18" charset="0"/>
              </a:rPr>
              <a:t>numpy.stack</a:t>
            </a:r>
            <a:r>
              <a:rPr lang="en-IN" sz="2400" dirty="0">
                <a:solidFill>
                  <a:srgbClr val="C00000"/>
                </a:solidFill>
                <a:latin typeface="Georgia" panose="02040502050405020303" pitchFamily="18" charset="0"/>
              </a:rPr>
              <a:t>() function with axis parameter</a:t>
            </a:r>
          </a:p>
          <a:p>
            <a:pPr marL="0" indent="0">
              <a:buNone/>
            </a:pPr>
            <a:endParaRPr lang="en-IN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import </a:t>
            </a:r>
            <a:r>
              <a:rPr lang="en-IN" sz="2200" dirty="0" err="1">
                <a:latin typeface="Georgia" panose="02040502050405020303" pitchFamily="18" charset="0"/>
              </a:rPr>
              <a:t>numpy</a:t>
            </a:r>
            <a:r>
              <a:rPr lang="en-IN" sz="2200" dirty="0">
                <a:latin typeface="Georgia" panose="02040502050405020303" pitchFamily="18" charset="0"/>
              </a:rPr>
              <a:t> as np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x = </a:t>
            </a:r>
            <a:r>
              <a:rPr lang="en-IN" sz="2200" dirty="0" err="1">
                <a:latin typeface="Georgia" panose="02040502050405020303" pitchFamily="18" charset="0"/>
              </a:rPr>
              <a:t>np.array</a:t>
            </a:r>
            <a:r>
              <a:rPr lang="en-IN" sz="2200" dirty="0">
                <a:latin typeface="Georgia" panose="02040502050405020303" pitchFamily="18" charset="0"/>
              </a:rPr>
              <a:t>([2, 3, 4])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y = </a:t>
            </a:r>
            <a:r>
              <a:rPr lang="en-IN" sz="2200" dirty="0" err="1">
                <a:latin typeface="Georgia" panose="02040502050405020303" pitchFamily="18" charset="0"/>
              </a:rPr>
              <a:t>np.array</a:t>
            </a:r>
            <a:r>
              <a:rPr lang="en-IN" sz="2200" dirty="0">
                <a:latin typeface="Georgia" panose="02040502050405020303" pitchFamily="18" charset="0"/>
              </a:rPr>
              <a:t>([3, 4, 5])</a:t>
            </a:r>
          </a:p>
          <a:p>
            <a:pPr marL="0" indent="0">
              <a:buNone/>
            </a:pPr>
            <a:r>
              <a:rPr lang="en-IN" sz="2200" dirty="0" err="1">
                <a:latin typeface="Georgia" panose="02040502050405020303" pitchFamily="18" charset="0"/>
              </a:rPr>
              <a:t>np.stack</a:t>
            </a:r>
            <a:r>
              <a:rPr lang="en-IN" sz="2200" dirty="0">
                <a:latin typeface="Georgia" panose="02040502050405020303" pitchFamily="18" charset="0"/>
              </a:rPr>
              <a:t>((x, y))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array([[2, 3, 4],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       [3, 4, 5]])</a:t>
            </a:r>
          </a:p>
          <a:p>
            <a:pPr marL="0" indent="0">
              <a:buNone/>
            </a:pPr>
            <a:endParaRPr lang="en-IN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sz="2200" dirty="0" err="1">
                <a:latin typeface="Georgia" panose="02040502050405020303" pitchFamily="18" charset="0"/>
              </a:rPr>
              <a:t>np.stack</a:t>
            </a:r>
            <a:r>
              <a:rPr lang="en-IN" sz="2200" dirty="0">
                <a:latin typeface="Georgia" panose="02040502050405020303" pitchFamily="18" charset="0"/>
              </a:rPr>
              <a:t>((x, y), axis=-1)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array([[2, 3],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       [3, 4],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       [4, 5]])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B284C1-8F36-8D76-574B-9474E9FD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5486F-29B0-1D77-C646-4117E917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395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9F01D-3782-36C4-9D34-DF791141A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033463"/>
            <a:ext cx="10633710" cy="5505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import </a:t>
            </a:r>
            <a:r>
              <a:rPr lang="en-IN" sz="2200" dirty="0" err="1">
                <a:latin typeface="Georgia" panose="02040502050405020303" pitchFamily="18" charset="0"/>
              </a:rPr>
              <a:t>numpy</a:t>
            </a:r>
            <a:r>
              <a:rPr lang="en-IN" sz="2200" dirty="0">
                <a:latin typeface="Georgia" panose="02040502050405020303" pitchFamily="18" charset="0"/>
              </a:rPr>
              <a:t> as np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a = </a:t>
            </a:r>
            <a:r>
              <a:rPr lang="en-IN" sz="2200" dirty="0" err="1">
                <a:latin typeface="Georgia" panose="02040502050405020303" pitchFamily="18" charset="0"/>
              </a:rPr>
              <a:t>np.array</a:t>
            </a:r>
            <a:r>
              <a:rPr lang="en-IN" sz="2200" dirty="0">
                <a:latin typeface="Georgia" panose="02040502050405020303" pitchFamily="18" charset="0"/>
              </a:rPr>
              <a:t>([[1, 2],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              [3, 4]])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b = </a:t>
            </a:r>
            <a:r>
              <a:rPr lang="en-IN" sz="2200" dirty="0" err="1">
                <a:latin typeface="Georgia" panose="02040502050405020303" pitchFamily="18" charset="0"/>
              </a:rPr>
              <a:t>np.array</a:t>
            </a:r>
            <a:r>
              <a:rPr lang="en-IN" sz="2200" dirty="0">
                <a:latin typeface="Georgia" panose="02040502050405020303" pitchFamily="18" charset="0"/>
              </a:rPr>
              <a:t>([[5, 6],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              [7, 8]])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print("Vertical stacking:\n", </a:t>
            </a:r>
            <a:r>
              <a:rPr lang="en-IN" sz="2200" dirty="0" err="1">
                <a:latin typeface="Georgia" panose="02040502050405020303" pitchFamily="18" charset="0"/>
              </a:rPr>
              <a:t>np.vstack</a:t>
            </a:r>
            <a:r>
              <a:rPr lang="en-IN" sz="2200" dirty="0">
                <a:latin typeface="Georgia" panose="02040502050405020303" pitchFamily="18" charset="0"/>
              </a:rPr>
              <a:t>((a, b)))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print("\</a:t>
            </a:r>
            <a:r>
              <a:rPr lang="en-IN" sz="2200" dirty="0" err="1">
                <a:latin typeface="Georgia" panose="02040502050405020303" pitchFamily="18" charset="0"/>
              </a:rPr>
              <a:t>nHorizontal</a:t>
            </a:r>
            <a:r>
              <a:rPr lang="en-IN" sz="2200" dirty="0">
                <a:latin typeface="Georgia" panose="02040502050405020303" pitchFamily="18" charset="0"/>
              </a:rPr>
              <a:t> stacking:\n", </a:t>
            </a:r>
            <a:r>
              <a:rPr lang="en-IN" sz="2200" dirty="0" err="1">
                <a:latin typeface="Georgia" panose="02040502050405020303" pitchFamily="18" charset="0"/>
              </a:rPr>
              <a:t>np.hstack</a:t>
            </a:r>
            <a:r>
              <a:rPr lang="en-IN" sz="2200" dirty="0">
                <a:latin typeface="Georgia" panose="02040502050405020303" pitchFamily="18" charset="0"/>
              </a:rPr>
              <a:t>((a, b)))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c = [5, 6]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print("\</a:t>
            </a:r>
            <a:r>
              <a:rPr lang="en-IN" sz="2200" dirty="0" err="1">
                <a:latin typeface="Georgia" panose="02040502050405020303" pitchFamily="18" charset="0"/>
              </a:rPr>
              <a:t>nColumn</a:t>
            </a:r>
            <a:r>
              <a:rPr lang="en-IN" sz="2200" dirty="0">
                <a:latin typeface="Georgia" panose="02040502050405020303" pitchFamily="18" charset="0"/>
              </a:rPr>
              <a:t> stacking:\n", </a:t>
            </a:r>
            <a:r>
              <a:rPr lang="en-IN" sz="2200" dirty="0" err="1">
                <a:latin typeface="Georgia" panose="02040502050405020303" pitchFamily="18" charset="0"/>
              </a:rPr>
              <a:t>np.column_stack</a:t>
            </a:r>
            <a:r>
              <a:rPr lang="en-IN" sz="2200" dirty="0">
                <a:latin typeface="Georgia" panose="02040502050405020303" pitchFamily="18" charset="0"/>
              </a:rPr>
              <a:t>((a, c)))</a:t>
            </a:r>
          </a:p>
          <a:p>
            <a:pPr marL="0" indent="0">
              <a:buNone/>
            </a:pPr>
            <a:r>
              <a:rPr lang="en-IN" sz="2200" dirty="0">
                <a:latin typeface="Georgia" panose="02040502050405020303" pitchFamily="18" charset="0"/>
              </a:rPr>
              <a:t>print("\</a:t>
            </a:r>
            <a:r>
              <a:rPr lang="en-IN" sz="2200" dirty="0" err="1">
                <a:latin typeface="Georgia" panose="02040502050405020303" pitchFamily="18" charset="0"/>
              </a:rPr>
              <a:t>nConcatenating</a:t>
            </a:r>
            <a:r>
              <a:rPr lang="en-IN" sz="2200" dirty="0">
                <a:latin typeface="Georgia" panose="02040502050405020303" pitchFamily="18" charset="0"/>
              </a:rPr>
              <a:t> to 2nd axis:\n", </a:t>
            </a:r>
            <a:r>
              <a:rPr lang="en-IN" sz="2200" dirty="0" err="1">
                <a:latin typeface="Georgia" panose="02040502050405020303" pitchFamily="18" charset="0"/>
              </a:rPr>
              <a:t>np.concatenate</a:t>
            </a:r>
            <a:r>
              <a:rPr lang="en-IN" sz="2200" dirty="0">
                <a:latin typeface="Georgia" panose="02040502050405020303" pitchFamily="18" charset="0"/>
              </a:rPr>
              <a:t>((a, b), 1))</a:t>
            </a:r>
          </a:p>
          <a:p>
            <a:pPr marL="0" indent="0">
              <a:buNone/>
            </a:pPr>
            <a:endParaRPr lang="en-IN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9826A-C6F4-B940-20CE-10B52FB5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B0D94-732D-90E9-4374-4FBCF404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587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9E839-4348-7422-B4C5-E85AE1F80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20675"/>
            <a:ext cx="9616440" cy="822325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7030A0"/>
                </a:solidFill>
                <a:latin typeface="Georgia" panose="02040502050405020303" pitchFamily="18" charset="0"/>
              </a:rPr>
              <a:t>Broadcasting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607DE-2351-B854-EAD3-DBC3B4025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238250"/>
            <a:ext cx="11386185" cy="529907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Georgia" panose="02040502050405020303" pitchFamily="18" charset="0"/>
              </a:rPr>
              <a:t>In Mathematical operations, we may need to consider the arrays of different shapes. </a:t>
            </a:r>
          </a:p>
          <a:p>
            <a:endParaRPr lang="en-US" sz="2200" dirty="0">
              <a:latin typeface="Georgia" panose="02040502050405020303" pitchFamily="18" charset="0"/>
            </a:endParaRPr>
          </a:p>
          <a:p>
            <a:endParaRPr lang="en-US" sz="2200" dirty="0">
              <a:latin typeface="Georgia" panose="02040502050405020303" pitchFamily="18" charset="0"/>
            </a:endParaRPr>
          </a:p>
          <a:p>
            <a:r>
              <a:rPr lang="en-US" sz="2200" dirty="0">
                <a:latin typeface="Georgia" panose="02040502050405020303" pitchFamily="18" charset="0"/>
              </a:rPr>
              <a:t>NumPy can perform such operations where the array of different shapes are involved.</a:t>
            </a:r>
          </a:p>
          <a:p>
            <a:endParaRPr lang="en-US" sz="2200" dirty="0">
              <a:latin typeface="Georgia" panose="02040502050405020303" pitchFamily="18" charset="0"/>
            </a:endParaRPr>
          </a:p>
          <a:p>
            <a:endParaRPr lang="en-US" sz="2200" dirty="0">
              <a:latin typeface="Georgia" panose="02040502050405020303" pitchFamily="18" charset="0"/>
            </a:endParaRPr>
          </a:p>
          <a:p>
            <a:r>
              <a:rPr lang="en-US" sz="2200" dirty="0">
                <a:latin typeface="Georgia" panose="02040502050405020303" pitchFamily="18" charset="0"/>
              </a:rPr>
              <a:t>For example, if we consider the matrix multiplication operation, if the shape of the two matrices is the same then this operation will be easily performed. </a:t>
            </a:r>
          </a:p>
          <a:p>
            <a:endParaRPr lang="en-US" sz="2200" dirty="0">
              <a:latin typeface="Georgia" panose="02040502050405020303" pitchFamily="18" charset="0"/>
            </a:endParaRPr>
          </a:p>
          <a:p>
            <a:endParaRPr lang="en-US" sz="2200" dirty="0">
              <a:latin typeface="Georgia" panose="02040502050405020303" pitchFamily="18" charset="0"/>
            </a:endParaRPr>
          </a:p>
          <a:p>
            <a:r>
              <a:rPr lang="en-US" sz="2200" dirty="0">
                <a:latin typeface="Georgia" panose="02040502050405020303" pitchFamily="18" charset="0"/>
              </a:rPr>
              <a:t>However, we may also need to operate if the shape is not similar.</a:t>
            </a:r>
            <a:endParaRPr lang="en-IN" sz="2200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7F75F8-367F-B374-C396-4AA774F10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B5C3A0-9FE7-0126-42A5-385C46A6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20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682CD-4CE1-216A-81EB-5EBECD90F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5" y="352425"/>
            <a:ext cx="11424285" cy="61245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  <a:latin typeface="Georgia" panose="02040502050405020303" pitchFamily="18" charset="0"/>
              </a:rPr>
              <a:t>Example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import </a:t>
            </a:r>
            <a:r>
              <a:rPr lang="en-US" sz="2200" dirty="0" err="1">
                <a:latin typeface="Georgia" panose="02040502050405020303" pitchFamily="18" charset="0"/>
              </a:rPr>
              <a:t>numpy</a:t>
            </a:r>
            <a:r>
              <a:rPr lang="en-US" sz="2200" dirty="0">
                <a:latin typeface="Georgia" panose="02040502050405020303" pitchFamily="18" charset="0"/>
              </a:rPr>
              <a:t> as np  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a = </a:t>
            </a:r>
            <a:r>
              <a:rPr lang="en-US" sz="2200" dirty="0" err="1">
                <a:latin typeface="Georgia" panose="02040502050405020303" pitchFamily="18" charset="0"/>
              </a:rPr>
              <a:t>np.array</a:t>
            </a:r>
            <a:r>
              <a:rPr lang="en-US" sz="2200" dirty="0">
                <a:latin typeface="Georgia" panose="02040502050405020303" pitchFamily="18" charset="0"/>
              </a:rPr>
              <a:t>([1,2,3,4,5,6,7])  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b = </a:t>
            </a:r>
            <a:r>
              <a:rPr lang="en-US" sz="2200" dirty="0" err="1">
                <a:latin typeface="Georgia" panose="02040502050405020303" pitchFamily="18" charset="0"/>
              </a:rPr>
              <a:t>np.array</a:t>
            </a:r>
            <a:r>
              <a:rPr lang="en-US" sz="2200" dirty="0">
                <a:latin typeface="Georgia" panose="02040502050405020303" pitchFamily="18" charset="0"/>
              </a:rPr>
              <a:t>([2,4,6,8,10,12,14])  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c = a*b;  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print(c) 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Example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import </a:t>
            </a:r>
            <a:r>
              <a:rPr lang="en-US" sz="2200" dirty="0" err="1">
                <a:latin typeface="Georgia" panose="02040502050405020303" pitchFamily="18" charset="0"/>
              </a:rPr>
              <a:t>numpy</a:t>
            </a:r>
            <a:r>
              <a:rPr lang="en-US" sz="2200" dirty="0">
                <a:latin typeface="Georgia" panose="02040502050405020303" pitchFamily="18" charset="0"/>
              </a:rPr>
              <a:t> as np  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a = </a:t>
            </a:r>
            <a:r>
              <a:rPr lang="en-US" sz="2200" dirty="0" err="1">
                <a:latin typeface="Georgia" panose="02040502050405020303" pitchFamily="18" charset="0"/>
              </a:rPr>
              <a:t>np.array</a:t>
            </a:r>
            <a:r>
              <a:rPr lang="en-US" sz="2200" dirty="0">
                <a:latin typeface="Georgia" panose="02040502050405020303" pitchFamily="18" charset="0"/>
              </a:rPr>
              <a:t>([1,2,3,4,5,6,7])  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b = </a:t>
            </a:r>
            <a:r>
              <a:rPr lang="en-US" sz="2200" dirty="0" err="1">
                <a:latin typeface="Georgia" panose="02040502050405020303" pitchFamily="18" charset="0"/>
              </a:rPr>
              <a:t>np.array</a:t>
            </a:r>
            <a:r>
              <a:rPr lang="en-US" sz="2200" dirty="0">
                <a:latin typeface="Georgia" panose="02040502050405020303" pitchFamily="18" charset="0"/>
              </a:rPr>
              <a:t>([2,4,6,8,10,12,14,19])  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c = a*b;  </a:t>
            </a: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print(c) </a:t>
            </a:r>
            <a:endParaRPr lang="en-IN" sz="2200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945BA-96FD-109A-0769-315E0F4F1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184A6-84D2-100C-898C-D22422EF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213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2B50-2749-AC40-2D1E-FB666384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266700"/>
            <a:ext cx="11421110" cy="627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Broadcasting Rules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Georgia" panose="02040502050405020303" pitchFamily="18" charset="0"/>
              </a:rPr>
              <a:t>Broadcasting is possible if the following cases are satisfied.</a:t>
            </a:r>
          </a:p>
          <a:p>
            <a:pPr marL="0" indent="0">
              <a:buNone/>
            </a:pPr>
            <a:endParaRPr lang="en-US" sz="2200" dirty="0">
              <a:latin typeface="Georgia" panose="02040502050405020303" pitchFamily="18" charset="0"/>
            </a:endParaRPr>
          </a:p>
          <a:p>
            <a:r>
              <a:rPr lang="en-US" sz="2200" dirty="0">
                <a:latin typeface="Georgia" panose="02040502050405020303" pitchFamily="18" charset="0"/>
              </a:rPr>
              <a:t>The smaller dimension array can be appended with '1' in its shape.</a:t>
            </a:r>
          </a:p>
          <a:p>
            <a:endParaRPr lang="en-US" sz="2200" dirty="0">
              <a:latin typeface="Georgia" panose="02040502050405020303" pitchFamily="18" charset="0"/>
            </a:endParaRPr>
          </a:p>
          <a:p>
            <a:r>
              <a:rPr lang="en-US" sz="2200" dirty="0">
                <a:latin typeface="Georgia" panose="02040502050405020303" pitchFamily="18" charset="0"/>
              </a:rPr>
              <a:t>Size of each output dimension is the maximum of the input sizes in the dimension.</a:t>
            </a:r>
          </a:p>
          <a:p>
            <a:endParaRPr lang="en-US" sz="2200" dirty="0">
              <a:latin typeface="Georgia" panose="02040502050405020303" pitchFamily="18" charset="0"/>
            </a:endParaRPr>
          </a:p>
          <a:p>
            <a:r>
              <a:rPr lang="en-US" sz="2200" dirty="0">
                <a:latin typeface="Georgia" panose="02040502050405020303" pitchFamily="18" charset="0"/>
              </a:rPr>
              <a:t>An input can be used in the calculation if its size in a particular dimension matches the output size or its value is exactly 1.</a:t>
            </a:r>
          </a:p>
          <a:p>
            <a:endParaRPr lang="en-US" sz="2200" dirty="0">
              <a:latin typeface="Georgia" panose="02040502050405020303" pitchFamily="18" charset="0"/>
            </a:endParaRPr>
          </a:p>
          <a:p>
            <a:r>
              <a:rPr lang="en-US" sz="2200" dirty="0">
                <a:latin typeface="Georgia" panose="02040502050405020303" pitchFamily="18" charset="0"/>
              </a:rPr>
              <a:t>If the input size is 1, then the first data entry is used for the calculation along the dimension.</a:t>
            </a:r>
            <a:endParaRPr lang="en-IN" sz="2200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CB46CF-A200-511B-EB82-A48F314CE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ICT Academy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086D01-31C6-365A-C9BE-BC4F66051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5482-D393-4E2D-8FB7-B68A06B80F1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389091"/>
      </p:ext>
    </p:extLst>
  </p:cSld>
  <p:clrMapOvr>
    <a:masterClrMapping/>
  </p:clrMapOvr>
</p:sld>
</file>

<file path=ppt/theme/theme1.xml><?xml version="1.0" encoding="utf-8"?>
<a:theme xmlns:a="http://schemas.openxmlformats.org/drawingml/2006/main" name="ICT Basic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T Basic Theme" id="{98E71BC8-CEE5-4A46-949E-391C0C874B8F}" vid="{96F7FA2A-5830-4612-98C6-3C5F1D18D75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ICT Basic Theme (1) (2)</Template>
  <TotalTime>21</TotalTime>
  <Words>1396</Words>
  <Application>Microsoft Office PowerPoint</Application>
  <PresentationFormat>Widescreen</PresentationFormat>
  <Paragraphs>196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Georgia</vt:lpstr>
      <vt:lpstr>ICT Basic Theme</vt:lpstr>
      <vt:lpstr>Stacking and Broadcasting</vt:lpstr>
      <vt:lpstr>Stacking</vt:lpstr>
      <vt:lpstr>PowerPoint Presentation</vt:lpstr>
      <vt:lpstr>PowerPoint Presentation</vt:lpstr>
      <vt:lpstr>PowerPoint Presentation</vt:lpstr>
      <vt:lpstr>PowerPoint Presentation</vt:lpstr>
      <vt:lpstr>Broadcasting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Stacking and Broadcasting</dc:title>
  <dc:creator>sarihaashanmugasundaram@gmail.com</dc:creator>
  <cp:lastModifiedBy>sarihaashanmugasundaram@gmail.com</cp:lastModifiedBy>
  <cp:revision>15</cp:revision>
  <dcterms:created xsi:type="dcterms:W3CDTF">2023-04-29T11:48:00Z</dcterms:created>
  <dcterms:modified xsi:type="dcterms:W3CDTF">2023-04-29T14:29:53Z</dcterms:modified>
</cp:coreProperties>
</file>